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2"/>
  </p:notesMasterIdLst>
  <p:sldIdLst>
    <p:sldId id="256" r:id="rId2"/>
    <p:sldId id="1067" r:id="rId3"/>
    <p:sldId id="269" r:id="rId4"/>
    <p:sldId id="512" r:id="rId5"/>
    <p:sldId id="1079" r:id="rId6"/>
    <p:sldId id="350" r:id="rId7"/>
    <p:sldId id="518" r:id="rId8"/>
    <p:sldId id="318" r:id="rId9"/>
    <p:sldId id="257" r:id="rId10"/>
    <p:sldId id="262" r:id="rId11"/>
    <p:sldId id="1081" r:id="rId12"/>
    <p:sldId id="1084" r:id="rId13"/>
    <p:sldId id="263" r:id="rId14"/>
    <p:sldId id="303" r:id="rId15"/>
    <p:sldId id="266" r:id="rId16"/>
    <p:sldId id="265" r:id="rId17"/>
    <p:sldId id="267" r:id="rId18"/>
    <p:sldId id="270" r:id="rId19"/>
    <p:sldId id="271" r:id="rId20"/>
    <p:sldId id="1066" r:id="rId21"/>
    <p:sldId id="272" r:id="rId22"/>
    <p:sldId id="1068" r:id="rId23"/>
    <p:sldId id="274" r:id="rId24"/>
    <p:sldId id="276" r:id="rId25"/>
    <p:sldId id="602" r:id="rId26"/>
    <p:sldId id="411" r:id="rId27"/>
    <p:sldId id="280" r:id="rId28"/>
    <p:sldId id="623" r:id="rId29"/>
    <p:sldId id="624" r:id="rId30"/>
    <p:sldId id="630" r:id="rId31"/>
    <p:sldId id="278" r:id="rId32"/>
    <p:sldId id="279" r:id="rId33"/>
    <p:sldId id="610" r:id="rId34"/>
    <p:sldId id="281" r:id="rId35"/>
    <p:sldId id="606" r:id="rId36"/>
    <p:sldId id="282" r:id="rId37"/>
    <p:sldId id="492" r:id="rId38"/>
    <p:sldId id="426" r:id="rId39"/>
    <p:sldId id="1054" r:id="rId40"/>
    <p:sldId id="345" r:id="rId41"/>
    <p:sldId id="346" r:id="rId42"/>
    <p:sldId id="627" r:id="rId43"/>
    <p:sldId id="617" r:id="rId44"/>
    <p:sldId id="349" r:id="rId45"/>
    <p:sldId id="325" r:id="rId46"/>
    <p:sldId id="326" r:id="rId47"/>
    <p:sldId id="328" r:id="rId48"/>
    <p:sldId id="324" r:id="rId49"/>
    <p:sldId id="331" r:id="rId50"/>
    <p:sldId id="327" r:id="rId51"/>
    <p:sldId id="329" r:id="rId52"/>
    <p:sldId id="330" r:id="rId53"/>
    <p:sldId id="332" r:id="rId54"/>
    <p:sldId id="283" r:id="rId55"/>
    <p:sldId id="553" r:id="rId56"/>
    <p:sldId id="560" r:id="rId57"/>
    <p:sldId id="559" r:id="rId58"/>
    <p:sldId id="1082" r:id="rId59"/>
    <p:sldId id="1083" r:id="rId60"/>
    <p:sldId id="295" r:id="rId61"/>
  </p:sldIdLst>
  <p:sldSz cx="9144000" cy="6858000" type="screen4x3"/>
  <p:notesSz cx="9144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4DCA3-1553-4FFB-914F-5202F41AF643}" v="1" dt="2023-11-20T09:15:22.52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7" autoAdjust="0"/>
    <p:restoredTop sz="87949" autoAdjust="0"/>
  </p:normalViewPr>
  <p:slideViewPr>
    <p:cSldViewPr>
      <p:cViewPr varScale="1">
        <p:scale>
          <a:sx n="95" d="100"/>
          <a:sy n="95" d="100"/>
        </p:scale>
        <p:origin x="396" y="66"/>
      </p:cViewPr>
      <p:guideLst>
        <p:guide orient="horz" pos="2880"/>
        <p:guide pos="216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 Id="rId5" Type="http://schemas.openxmlformats.org/officeDocument/2006/relationships/image" Target="../media/image134.png"/><Relationship Id="rId4" Type="http://schemas.openxmlformats.org/officeDocument/2006/relationships/image" Target="../media/image1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121F6B-E7A4-490A-9518-67890059AB97}" type="doc">
      <dgm:prSet loTypeId="urn:microsoft.com/office/officeart/2005/8/layout/process1" loCatId="process" qsTypeId="urn:microsoft.com/office/officeart/2005/8/quickstyle/simple1" qsCatId="simple" csTypeId="urn:microsoft.com/office/officeart/2005/8/colors/colorful3" csCatId="colorful" phldr="1"/>
      <dgm:spPr/>
    </dgm:pt>
    <dgm:pt modelId="{6391AECC-B1ED-4760-91C7-6401789C744C}">
      <dgm:prSet phldrT="[文字]"/>
      <dgm:spPr>
        <a:solidFill>
          <a:srgbClr val="FF0000"/>
        </a:solidFill>
      </dgm:spPr>
      <dgm:t>
        <a:bodyPr/>
        <a:lstStyle/>
        <a:p>
          <a:r>
            <a:rPr lang="zh-TW" altLang="en-US" b="1" dirty="0">
              <a:solidFill>
                <a:schemeClr val="bg1"/>
              </a:solidFill>
              <a:latin typeface="微軟正黑體"/>
              <a:ea typeface="微軟正黑體"/>
              <a:cs typeface="微軟正黑體"/>
            </a:rPr>
            <a:t>遠視眼</a:t>
          </a:r>
          <a:endParaRPr lang="zh-TW" altLang="en-US" dirty="0">
            <a:solidFill>
              <a:schemeClr val="bg1"/>
            </a:solidFill>
            <a:latin typeface="微軟正黑體"/>
            <a:ea typeface="微軟正黑體"/>
            <a:cs typeface="微軟正黑體"/>
          </a:endParaRPr>
        </a:p>
      </dgm:t>
    </dgm:pt>
    <dgm:pt modelId="{63AC1567-F791-4F04-8C41-31F60807085E}" type="parTrans" cxnId="{08D2404C-5F88-4040-89A9-503832E23B24}">
      <dgm:prSet/>
      <dgm:spPr/>
      <dgm:t>
        <a:bodyPr/>
        <a:lstStyle/>
        <a:p>
          <a:endParaRPr lang="zh-TW" altLang="en-US"/>
        </a:p>
      </dgm:t>
    </dgm:pt>
    <dgm:pt modelId="{758F5392-B7F4-4332-9CDB-7722435F95B2}" type="sibTrans" cxnId="{08D2404C-5F88-4040-89A9-503832E23B24}">
      <dgm:prSet/>
      <dgm:spPr>
        <a:solidFill>
          <a:srgbClr val="FFC000"/>
        </a:solidFill>
      </dgm:spPr>
      <dgm:t>
        <a:bodyPr/>
        <a:lstStyle/>
        <a:p>
          <a:endParaRPr lang="zh-TW" altLang="en-US"/>
        </a:p>
      </dgm:t>
    </dgm:pt>
    <dgm:pt modelId="{2A162640-2E2F-49A2-BFEC-3513443562CE}">
      <dgm:prSet phldrT="[文字]"/>
      <dgm:spPr>
        <a:solidFill>
          <a:schemeClr val="accent5">
            <a:lumMod val="50000"/>
          </a:schemeClr>
        </a:solidFill>
      </dgm:spPr>
      <dgm:t>
        <a:bodyPr/>
        <a:lstStyle/>
        <a:p>
          <a:r>
            <a:rPr lang="zh-TW" altLang="en-US" b="1" dirty="0">
              <a:solidFill>
                <a:srgbClr val="FFFF00"/>
              </a:solidFill>
              <a:latin typeface="微軟正黑體"/>
              <a:ea typeface="微軟正黑體"/>
              <a:cs typeface="微軟正黑體"/>
            </a:rPr>
            <a:t>正視眼</a:t>
          </a:r>
        </a:p>
      </dgm:t>
    </dgm:pt>
    <dgm:pt modelId="{C5F3B761-20EF-46BE-BEA0-386E7EC1E1B9}" type="parTrans" cxnId="{73C04014-C9B5-40AA-923D-487CFFD2D558}">
      <dgm:prSet/>
      <dgm:spPr/>
      <dgm:t>
        <a:bodyPr/>
        <a:lstStyle/>
        <a:p>
          <a:endParaRPr lang="zh-TW" altLang="en-US"/>
        </a:p>
      </dgm:t>
    </dgm:pt>
    <dgm:pt modelId="{374E33F8-A7C0-488A-99BF-E23517F5796A}" type="sibTrans" cxnId="{73C04014-C9B5-40AA-923D-487CFFD2D558}">
      <dgm:prSet/>
      <dgm:spPr/>
      <dgm:t>
        <a:bodyPr/>
        <a:lstStyle/>
        <a:p>
          <a:endParaRPr lang="zh-TW" altLang="en-US"/>
        </a:p>
      </dgm:t>
    </dgm:pt>
    <dgm:pt modelId="{F99D1127-F80F-4AF9-B53E-F693B974AA40}">
      <dgm:prSet phldrT="[文字]"/>
      <dgm:spPr>
        <a:solidFill>
          <a:schemeClr val="bg2">
            <a:lumMod val="40000"/>
            <a:lumOff val="60000"/>
          </a:schemeClr>
        </a:solidFill>
      </dgm:spPr>
      <dgm:t>
        <a:bodyPr/>
        <a:lstStyle/>
        <a:p>
          <a:r>
            <a:rPr lang="zh-TW" altLang="en-US" b="1" dirty="0">
              <a:solidFill>
                <a:schemeClr val="accent2">
                  <a:lumMod val="75000"/>
                </a:schemeClr>
              </a:solidFill>
              <a:latin typeface="微軟正黑體"/>
              <a:ea typeface="微軟正黑體"/>
              <a:cs typeface="微軟正黑體"/>
            </a:rPr>
            <a:t>近視眼</a:t>
          </a:r>
        </a:p>
      </dgm:t>
    </dgm:pt>
    <dgm:pt modelId="{4F6A829A-83F2-474C-B9AE-D0AD7ECF6F1D}" type="parTrans" cxnId="{81E40DE1-FC44-442E-877E-3B2EEDE27E36}">
      <dgm:prSet/>
      <dgm:spPr/>
      <dgm:t>
        <a:bodyPr/>
        <a:lstStyle/>
        <a:p>
          <a:endParaRPr lang="zh-TW" altLang="en-US"/>
        </a:p>
      </dgm:t>
    </dgm:pt>
    <dgm:pt modelId="{2989874C-8311-49BD-BC67-18C2A6BF0423}" type="sibTrans" cxnId="{81E40DE1-FC44-442E-877E-3B2EEDE27E36}">
      <dgm:prSet/>
      <dgm:spPr/>
      <dgm:t>
        <a:bodyPr/>
        <a:lstStyle/>
        <a:p>
          <a:endParaRPr lang="zh-TW" altLang="en-US"/>
        </a:p>
      </dgm:t>
    </dgm:pt>
    <dgm:pt modelId="{AB7ABCF5-6D9D-4E90-9753-4452C80700E2}" type="pres">
      <dgm:prSet presAssocID="{61121F6B-E7A4-490A-9518-67890059AB97}" presName="Name0" presStyleCnt="0">
        <dgm:presLayoutVars>
          <dgm:dir/>
          <dgm:resizeHandles val="exact"/>
        </dgm:presLayoutVars>
      </dgm:prSet>
      <dgm:spPr/>
    </dgm:pt>
    <dgm:pt modelId="{6840DBD8-DDE5-49A6-AFD3-0E3297E8BD7B}" type="pres">
      <dgm:prSet presAssocID="{6391AECC-B1ED-4760-91C7-6401789C744C}" presName="node" presStyleLbl="node1" presStyleIdx="0" presStyleCnt="3">
        <dgm:presLayoutVars>
          <dgm:bulletEnabled val="1"/>
        </dgm:presLayoutVars>
      </dgm:prSet>
      <dgm:spPr/>
      <dgm:t>
        <a:bodyPr/>
        <a:lstStyle/>
        <a:p>
          <a:endParaRPr lang="zh-TW" altLang="en-US"/>
        </a:p>
      </dgm:t>
    </dgm:pt>
    <dgm:pt modelId="{8736E1B6-846A-4DED-8934-90F7F2D13E82}" type="pres">
      <dgm:prSet presAssocID="{758F5392-B7F4-4332-9CDB-7722435F95B2}" presName="sibTrans" presStyleLbl="sibTrans2D1" presStyleIdx="0" presStyleCnt="2"/>
      <dgm:spPr/>
      <dgm:t>
        <a:bodyPr/>
        <a:lstStyle/>
        <a:p>
          <a:endParaRPr lang="zh-TW" altLang="en-US"/>
        </a:p>
      </dgm:t>
    </dgm:pt>
    <dgm:pt modelId="{5FA196D0-FC06-4B13-9E60-9BA7B8287F4D}" type="pres">
      <dgm:prSet presAssocID="{758F5392-B7F4-4332-9CDB-7722435F95B2}" presName="connectorText" presStyleLbl="sibTrans2D1" presStyleIdx="0" presStyleCnt="2"/>
      <dgm:spPr/>
      <dgm:t>
        <a:bodyPr/>
        <a:lstStyle/>
        <a:p>
          <a:endParaRPr lang="zh-TW" altLang="en-US"/>
        </a:p>
      </dgm:t>
    </dgm:pt>
    <dgm:pt modelId="{4EFFD833-5D0C-4B51-BC90-DE17D440CCBD}" type="pres">
      <dgm:prSet presAssocID="{2A162640-2E2F-49A2-BFEC-3513443562CE}" presName="node" presStyleLbl="node1" presStyleIdx="1" presStyleCnt="3">
        <dgm:presLayoutVars>
          <dgm:bulletEnabled val="1"/>
        </dgm:presLayoutVars>
      </dgm:prSet>
      <dgm:spPr/>
      <dgm:t>
        <a:bodyPr/>
        <a:lstStyle/>
        <a:p>
          <a:endParaRPr lang="zh-TW" altLang="en-US"/>
        </a:p>
      </dgm:t>
    </dgm:pt>
    <dgm:pt modelId="{E7418C4D-A0A6-4A3F-9173-5084FDDE9497}" type="pres">
      <dgm:prSet presAssocID="{374E33F8-A7C0-488A-99BF-E23517F5796A}" presName="sibTrans" presStyleLbl="sibTrans2D1" presStyleIdx="1" presStyleCnt="2"/>
      <dgm:spPr/>
      <dgm:t>
        <a:bodyPr/>
        <a:lstStyle/>
        <a:p>
          <a:endParaRPr lang="zh-TW" altLang="en-US"/>
        </a:p>
      </dgm:t>
    </dgm:pt>
    <dgm:pt modelId="{2988DE4D-C155-44D1-BE56-E25D6C19C255}" type="pres">
      <dgm:prSet presAssocID="{374E33F8-A7C0-488A-99BF-E23517F5796A}" presName="connectorText" presStyleLbl="sibTrans2D1" presStyleIdx="1" presStyleCnt="2"/>
      <dgm:spPr/>
      <dgm:t>
        <a:bodyPr/>
        <a:lstStyle/>
        <a:p>
          <a:endParaRPr lang="zh-TW" altLang="en-US"/>
        </a:p>
      </dgm:t>
    </dgm:pt>
    <dgm:pt modelId="{F1EBFFC2-63A9-4659-A355-078A7FC91E6E}" type="pres">
      <dgm:prSet presAssocID="{F99D1127-F80F-4AF9-B53E-F693B974AA40}" presName="node" presStyleLbl="node1" presStyleIdx="2" presStyleCnt="3">
        <dgm:presLayoutVars>
          <dgm:bulletEnabled val="1"/>
        </dgm:presLayoutVars>
      </dgm:prSet>
      <dgm:spPr/>
      <dgm:t>
        <a:bodyPr/>
        <a:lstStyle/>
        <a:p>
          <a:endParaRPr lang="zh-TW" altLang="en-US"/>
        </a:p>
      </dgm:t>
    </dgm:pt>
  </dgm:ptLst>
  <dgm:cxnLst>
    <dgm:cxn modelId="{9C5C006E-410D-FB49-B11A-FFACB9B537DE}" type="presOf" srcId="{F99D1127-F80F-4AF9-B53E-F693B974AA40}" destId="{F1EBFFC2-63A9-4659-A355-078A7FC91E6E}" srcOrd="0" destOrd="0" presId="urn:microsoft.com/office/officeart/2005/8/layout/process1"/>
    <dgm:cxn modelId="{BFA7D6AE-40BB-294A-BCFF-57A476BDA58F}" type="presOf" srcId="{374E33F8-A7C0-488A-99BF-E23517F5796A}" destId="{E7418C4D-A0A6-4A3F-9173-5084FDDE9497}" srcOrd="0" destOrd="0" presId="urn:microsoft.com/office/officeart/2005/8/layout/process1"/>
    <dgm:cxn modelId="{03D3B8F2-7ABB-FF4F-9340-584B17D90E31}" type="presOf" srcId="{2A162640-2E2F-49A2-BFEC-3513443562CE}" destId="{4EFFD833-5D0C-4B51-BC90-DE17D440CCBD}" srcOrd="0" destOrd="0" presId="urn:microsoft.com/office/officeart/2005/8/layout/process1"/>
    <dgm:cxn modelId="{F5250B50-D1EE-F140-924F-9535A0412C4B}" type="presOf" srcId="{758F5392-B7F4-4332-9CDB-7722435F95B2}" destId="{8736E1B6-846A-4DED-8934-90F7F2D13E82}" srcOrd="0" destOrd="0" presId="urn:microsoft.com/office/officeart/2005/8/layout/process1"/>
    <dgm:cxn modelId="{CD25E11E-6337-E847-8939-A1F5EBC1AC4F}" type="presOf" srcId="{61121F6B-E7A4-490A-9518-67890059AB97}" destId="{AB7ABCF5-6D9D-4E90-9753-4452C80700E2}" srcOrd="0" destOrd="0" presId="urn:microsoft.com/office/officeart/2005/8/layout/process1"/>
    <dgm:cxn modelId="{81E40DE1-FC44-442E-877E-3B2EEDE27E36}" srcId="{61121F6B-E7A4-490A-9518-67890059AB97}" destId="{F99D1127-F80F-4AF9-B53E-F693B974AA40}" srcOrd="2" destOrd="0" parTransId="{4F6A829A-83F2-474C-B9AE-D0AD7ECF6F1D}" sibTransId="{2989874C-8311-49BD-BC67-18C2A6BF0423}"/>
    <dgm:cxn modelId="{08D2404C-5F88-4040-89A9-503832E23B24}" srcId="{61121F6B-E7A4-490A-9518-67890059AB97}" destId="{6391AECC-B1ED-4760-91C7-6401789C744C}" srcOrd="0" destOrd="0" parTransId="{63AC1567-F791-4F04-8C41-31F60807085E}" sibTransId="{758F5392-B7F4-4332-9CDB-7722435F95B2}"/>
    <dgm:cxn modelId="{9EEE565B-2948-9145-8AF9-B84D9CFCF99B}" type="presOf" srcId="{374E33F8-A7C0-488A-99BF-E23517F5796A}" destId="{2988DE4D-C155-44D1-BE56-E25D6C19C255}" srcOrd="1" destOrd="0" presId="urn:microsoft.com/office/officeart/2005/8/layout/process1"/>
    <dgm:cxn modelId="{73C04014-C9B5-40AA-923D-487CFFD2D558}" srcId="{61121F6B-E7A4-490A-9518-67890059AB97}" destId="{2A162640-2E2F-49A2-BFEC-3513443562CE}" srcOrd="1" destOrd="0" parTransId="{C5F3B761-20EF-46BE-BEA0-386E7EC1E1B9}" sibTransId="{374E33F8-A7C0-488A-99BF-E23517F5796A}"/>
    <dgm:cxn modelId="{0E11254A-EC7C-8940-B330-3C3FCA3E1EE4}" type="presOf" srcId="{6391AECC-B1ED-4760-91C7-6401789C744C}" destId="{6840DBD8-DDE5-49A6-AFD3-0E3297E8BD7B}" srcOrd="0" destOrd="0" presId="urn:microsoft.com/office/officeart/2005/8/layout/process1"/>
    <dgm:cxn modelId="{2FE82173-35ED-7742-9662-4DC0F271061C}" type="presOf" srcId="{758F5392-B7F4-4332-9CDB-7722435F95B2}" destId="{5FA196D0-FC06-4B13-9E60-9BA7B8287F4D}" srcOrd="1" destOrd="0" presId="urn:microsoft.com/office/officeart/2005/8/layout/process1"/>
    <dgm:cxn modelId="{ACF6D556-0022-BB40-AFDC-6B6C706FADE5}" type="presParOf" srcId="{AB7ABCF5-6D9D-4E90-9753-4452C80700E2}" destId="{6840DBD8-DDE5-49A6-AFD3-0E3297E8BD7B}" srcOrd="0" destOrd="0" presId="urn:microsoft.com/office/officeart/2005/8/layout/process1"/>
    <dgm:cxn modelId="{E37EC4C5-F707-D746-AAD6-774FBFCCA6BE}" type="presParOf" srcId="{AB7ABCF5-6D9D-4E90-9753-4452C80700E2}" destId="{8736E1B6-846A-4DED-8934-90F7F2D13E82}" srcOrd="1" destOrd="0" presId="urn:microsoft.com/office/officeart/2005/8/layout/process1"/>
    <dgm:cxn modelId="{D43B33E0-22C8-6A43-87AB-9CBFD7251478}" type="presParOf" srcId="{8736E1B6-846A-4DED-8934-90F7F2D13E82}" destId="{5FA196D0-FC06-4B13-9E60-9BA7B8287F4D}" srcOrd="0" destOrd="0" presId="urn:microsoft.com/office/officeart/2005/8/layout/process1"/>
    <dgm:cxn modelId="{76728CAC-7690-D44D-90DE-691711291ACB}" type="presParOf" srcId="{AB7ABCF5-6D9D-4E90-9753-4452C80700E2}" destId="{4EFFD833-5D0C-4B51-BC90-DE17D440CCBD}" srcOrd="2" destOrd="0" presId="urn:microsoft.com/office/officeart/2005/8/layout/process1"/>
    <dgm:cxn modelId="{D391E34A-E7EC-6F47-BBCD-23CF2C232969}" type="presParOf" srcId="{AB7ABCF5-6D9D-4E90-9753-4452C80700E2}" destId="{E7418C4D-A0A6-4A3F-9173-5084FDDE9497}" srcOrd="3" destOrd="0" presId="urn:microsoft.com/office/officeart/2005/8/layout/process1"/>
    <dgm:cxn modelId="{89DA87A6-504F-F941-B89E-ECA0806A1A35}" type="presParOf" srcId="{E7418C4D-A0A6-4A3F-9173-5084FDDE9497}" destId="{2988DE4D-C155-44D1-BE56-E25D6C19C255}" srcOrd="0" destOrd="0" presId="urn:microsoft.com/office/officeart/2005/8/layout/process1"/>
    <dgm:cxn modelId="{E814AF43-5BD8-6348-BD77-A72DDF060AF2}" type="presParOf" srcId="{AB7ABCF5-6D9D-4E90-9753-4452C80700E2}" destId="{F1EBFFC2-63A9-4659-A355-078A7FC91E6E}"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E16CD-C895-472A-8E3E-88ED6B076809}" type="doc">
      <dgm:prSet loTypeId="urn:microsoft.com/office/officeart/2005/8/layout/radial6" loCatId="cycle" qsTypeId="urn:microsoft.com/office/officeart/2005/8/quickstyle/3d1" qsCatId="3D" csTypeId="urn:microsoft.com/office/officeart/2005/8/colors/colorful5" csCatId="colorful" phldr="1"/>
      <dgm:spPr/>
      <dgm:t>
        <a:bodyPr/>
        <a:lstStyle/>
        <a:p>
          <a:endParaRPr lang="zh-TW" altLang="en-US"/>
        </a:p>
      </dgm:t>
    </dgm:pt>
    <dgm:pt modelId="{1D26509D-0813-4E29-AEAE-AF0785C4C7BC}">
      <dgm:prSet phldrT="[文字]" phldr="1"/>
      <dgm:spPr>
        <a:blipFill rotWithShape="0">
          <a:blip xmlns:r="http://schemas.openxmlformats.org/officeDocument/2006/relationships" r:embed="rId1">
            <a:extLst>
              <a:ext uri="{28A0092B-C50C-407E-A947-70E740481C1C}">
                <a14:useLocalDpi xmlns:a14="http://schemas.microsoft.com/office/drawing/2010/main"/>
              </a:ext>
            </a:extLst>
          </a:blip>
          <a:stretch>
            <a:fillRect/>
          </a:stretch>
        </a:blipFill>
      </dgm:spPr>
      <dgm:t>
        <a:bodyPr/>
        <a:lstStyle/>
        <a:p>
          <a:endParaRPr lang="zh-TW" altLang="en-US" dirty="0"/>
        </a:p>
      </dgm:t>
    </dgm:pt>
    <dgm:pt modelId="{D272D5E0-6E5A-415C-968C-16601578DF7D}" type="parTrans" cxnId="{91B0A9BF-3323-4D95-8090-1EFA823642F5}">
      <dgm:prSet/>
      <dgm:spPr/>
      <dgm:t>
        <a:bodyPr/>
        <a:lstStyle/>
        <a:p>
          <a:endParaRPr lang="zh-TW" altLang="en-US"/>
        </a:p>
      </dgm:t>
    </dgm:pt>
    <dgm:pt modelId="{416151F5-DB7F-406C-8ACD-89D3B1DF8BEC}" type="sibTrans" cxnId="{91B0A9BF-3323-4D95-8090-1EFA823642F5}">
      <dgm:prSet/>
      <dgm:spPr/>
      <dgm:t>
        <a:bodyPr/>
        <a:lstStyle/>
        <a:p>
          <a:endParaRPr lang="zh-TW" altLang="en-US"/>
        </a:p>
      </dgm:t>
    </dgm:pt>
    <dgm:pt modelId="{903955CA-CEFB-4018-99DD-52BA07D033BA}">
      <dgm:prSet phldrT="[文字]" phldr="1"/>
      <dgm:spPr>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dgm:spPr>
      <dgm:t>
        <a:bodyPr/>
        <a:lstStyle/>
        <a:p>
          <a:endParaRPr lang="zh-TW" altLang="en-US" dirty="0"/>
        </a:p>
      </dgm:t>
    </dgm:pt>
    <dgm:pt modelId="{92697169-8C02-45F9-BCD0-B67B39EE731B}" type="parTrans" cxnId="{53FDF437-B6A4-4B22-99DA-912E03572547}">
      <dgm:prSet/>
      <dgm:spPr/>
      <dgm:t>
        <a:bodyPr/>
        <a:lstStyle/>
        <a:p>
          <a:endParaRPr lang="zh-TW" altLang="en-US"/>
        </a:p>
      </dgm:t>
    </dgm:pt>
    <dgm:pt modelId="{AABC2817-541B-4115-9FEC-A274DF825A0D}" type="sibTrans" cxnId="{53FDF437-B6A4-4B22-99DA-912E03572547}">
      <dgm:prSet/>
      <dgm:spPr/>
      <dgm:t>
        <a:bodyPr/>
        <a:lstStyle/>
        <a:p>
          <a:endParaRPr lang="zh-TW" altLang="en-US"/>
        </a:p>
      </dgm:t>
    </dgm:pt>
    <dgm:pt modelId="{E4F6D52F-0538-44DD-8F36-1980B9F3504E}">
      <dgm:prSet phldrT="[文字]" phldr="1"/>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t>
        <a:bodyPr/>
        <a:lstStyle/>
        <a:p>
          <a:endParaRPr lang="zh-TW" altLang="en-US" dirty="0"/>
        </a:p>
      </dgm:t>
    </dgm:pt>
    <dgm:pt modelId="{79C14C1E-5B75-4B9E-A08C-CA101191ACC3}" type="parTrans" cxnId="{85065B65-AFDC-40EB-A3AD-41E55036244C}">
      <dgm:prSet/>
      <dgm:spPr/>
      <dgm:t>
        <a:bodyPr/>
        <a:lstStyle/>
        <a:p>
          <a:endParaRPr lang="zh-TW" altLang="en-US"/>
        </a:p>
      </dgm:t>
    </dgm:pt>
    <dgm:pt modelId="{3D40C2FC-2484-4D8F-A000-B7E49CDD3D2C}" type="sibTrans" cxnId="{85065B65-AFDC-40EB-A3AD-41E55036244C}">
      <dgm:prSet/>
      <dgm:spPr/>
      <dgm:t>
        <a:bodyPr/>
        <a:lstStyle/>
        <a:p>
          <a:endParaRPr lang="zh-TW" altLang="en-US"/>
        </a:p>
      </dgm:t>
    </dgm:pt>
    <dgm:pt modelId="{20A977BC-3D8A-45F7-AD9F-18FDB0076C10}">
      <dgm:prSet phldrT="[文字]" phldr="1"/>
      <dgm:spPr>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dgm:spPr>
      <dgm:t>
        <a:bodyPr/>
        <a:lstStyle/>
        <a:p>
          <a:endParaRPr lang="zh-TW" altLang="en-US" dirty="0"/>
        </a:p>
      </dgm:t>
    </dgm:pt>
    <dgm:pt modelId="{98EB099D-81A4-45A3-8A1B-184F304B6023}" type="parTrans" cxnId="{C55FDEDA-ED7E-45AC-9739-773E1970B2AD}">
      <dgm:prSet/>
      <dgm:spPr/>
      <dgm:t>
        <a:bodyPr/>
        <a:lstStyle/>
        <a:p>
          <a:endParaRPr lang="zh-TW" altLang="en-US"/>
        </a:p>
      </dgm:t>
    </dgm:pt>
    <dgm:pt modelId="{7C4C3AD5-BB17-49D1-BAB8-B255F761E6A5}" type="sibTrans" cxnId="{C55FDEDA-ED7E-45AC-9739-773E1970B2AD}">
      <dgm:prSet/>
      <dgm:spPr/>
      <dgm:t>
        <a:bodyPr/>
        <a:lstStyle/>
        <a:p>
          <a:endParaRPr lang="zh-TW" altLang="en-US"/>
        </a:p>
      </dgm:t>
    </dgm:pt>
    <dgm:pt modelId="{8B64F641-B001-4463-8154-1E70169C8F95}">
      <dgm:prSet phldrT="[文字]" phldr="1"/>
      <dgm:spPr>
        <a:blipFill rotWithShape="0">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t>
        <a:bodyPr/>
        <a:lstStyle/>
        <a:p>
          <a:endParaRPr lang="zh-TW" altLang="en-US" dirty="0"/>
        </a:p>
      </dgm:t>
    </dgm:pt>
    <dgm:pt modelId="{32229332-5B26-47BD-9960-03646912D825}" type="sibTrans" cxnId="{E043C35A-882A-4BB3-A4F6-2804D2107E7B}">
      <dgm:prSet/>
      <dgm:spPr/>
      <dgm:t>
        <a:bodyPr/>
        <a:lstStyle/>
        <a:p>
          <a:endParaRPr lang="zh-TW" altLang="en-US"/>
        </a:p>
      </dgm:t>
    </dgm:pt>
    <dgm:pt modelId="{5F190B3C-90FD-48F0-95CE-93A7CA98381D}" type="parTrans" cxnId="{E043C35A-882A-4BB3-A4F6-2804D2107E7B}">
      <dgm:prSet/>
      <dgm:spPr/>
      <dgm:t>
        <a:bodyPr/>
        <a:lstStyle/>
        <a:p>
          <a:endParaRPr lang="zh-TW" altLang="en-US"/>
        </a:p>
      </dgm:t>
    </dgm:pt>
    <dgm:pt modelId="{648A8D1F-0DD5-4EC7-8AC7-8C36C042060D}">
      <dgm:prSet phldrT="[文字]" phldr="1"/>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dgm:spPr>
      <dgm:t>
        <a:bodyPr/>
        <a:lstStyle/>
        <a:p>
          <a:endParaRPr lang="zh-TW" altLang="en-US" dirty="0"/>
        </a:p>
      </dgm:t>
    </dgm:pt>
    <dgm:pt modelId="{E8E7A10A-BAAD-4AA4-9D76-388D3BA95A1E}" type="parTrans" cxnId="{FBA43EFB-C98E-4628-B65D-0AC66EC93DD9}">
      <dgm:prSet/>
      <dgm:spPr/>
      <dgm:t>
        <a:bodyPr/>
        <a:lstStyle/>
        <a:p>
          <a:endParaRPr lang="zh-TW" altLang="en-US"/>
        </a:p>
      </dgm:t>
    </dgm:pt>
    <dgm:pt modelId="{46994650-E0CC-469D-B5E7-794F8F15B477}" type="sibTrans" cxnId="{FBA43EFB-C98E-4628-B65D-0AC66EC93DD9}">
      <dgm:prSet/>
      <dgm:spPr/>
      <dgm:t>
        <a:bodyPr/>
        <a:lstStyle/>
        <a:p>
          <a:endParaRPr lang="zh-TW" altLang="en-US"/>
        </a:p>
      </dgm:t>
    </dgm:pt>
    <dgm:pt modelId="{38DBE911-6115-4310-B17D-ACE8D78864D9}" type="pres">
      <dgm:prSet presAssocID="{BCDE16CD-C895-472A-8E3E-88ED6B076809}" presName="Name0" presStyleCnt="0">
        <dgm:presLayoutVars>
          <dgm:chMax val="1"/>
          <dgm:dir/>
          <dgm:animLvl val="ctr"/>
          <dgm:resizeHandles val="exact"/>
        </dgm:presLayoutVars>
      </dgm:prSet>
      <dgm:spPr/>
      <dgm:t>
        <a:bodyPr/>
        <a:lstStyle/>
        <a:p>
          <a:endParaRPr lang="zh-TW" altLang="en-US"/>
        </a:p>
      </dgm:t>
    </dgm:pt>
    <dgm:pt modelId="{CE2EBDAA-3D59-48DE-A0F1-89B94B656045}" type="pres">
      <dgm:prSet presAssocID="{8B64F641-B001-4463-8154-1E70169C8F95}" presName="centerShape" presStyleLbl="node0" presStyleIdx="0" presStyleCnt="1" custScaleX="100069" custScaleY="96718"/>
      <dgm:spPr/>
      <dgm:t>
        <a:bodyPr/>
        <a:lstStyle/>
        <a:p>
          <a:endParaRPr lang="zh-TW" altLang="en-US"/>
        </a:p>
      </dgm:t>
    </dgm:pt>
    <dgm:pt modelId="{C1E624FF-9420-439D-AE50-909912BEB29E}" type="pres">
      <dgm:prSet presAssocID="{1D26509D-0813-4E29-AEAE-AF0785C4C7BC}" presName="node" presStyleLbl="node1" presStyleIdx="0" presStyleCnt="5" custScaleX="172182" custScaleY="130247">
        <dgm:presLayoutVars>
          <dgm:bulletEnabled val="1"/>
        </dgm:presLayoutVars>
      </dgm:prSet>
      <dgm:spPr/>
      <dgm:t>
        <a:bodyPr/>
        <a:lstStyle/>
        <a:p>
          <a:endParaRPr lang="zh-TW" altLang="en-US"/>
        </a:p>
      </dgm:t>
    </dgm:pt>
    <dgm:pt modelId="{9877B7AD-07DE-43DC-B995-857F0528E181}" type="pres">
      <dgm:prSet presAssocID="{1D26509D-0813-4E29-AEAE-AF0785C4C7BC}" presName="dummy" presStyleCnt="0"/>
      <dgm:spPr/>
    </dgm:pt>
    <dgm:pt modelId="{3C2944C2-5C10-4C45-B2E8-62E07056ADDE}" type="pres">
      <dgm:prSet presAssocID="{416151F5-DB7F-406C-8ACD-89D3B1DF8BEC}" presName="sibTrans" presStyleLbl="sibTrans2D1" presStyleIdx="0" presStyleCnt="5"/>
      <dgm:spPr/>
      <dgm:t>
        <a:bodyPr/>
        <a:lstStyle/>
        <a:p>
          <a:endParaRPr lang="zh-TW" altLang="en-US"/>
        </a:p>
      </dgm:t>
    </dgm:pt>
    <dgm:pt modelId="{68B27162-84A0-490B-A35C-2D3D114E1727}" type="pres">
      <dgm:prSet presAssocID="{903955CA-CEFB-4018-99DD-52BA07D033BA}" presName="node" presStyleLbl="node1" presStyleIdx="1" presStyleCnt="5" custScaleX="172182" custScaleY="130247" custRadScaleRad="99369" custRadScaleInc="-4700">
        <dgm:presLayoutVars>
          <dgm:bulletEnabled val="1"/>
        </dgm:presLayoutVars>
      </dgm:prSet>
      <dgm:spPr/>
      <dgm:t>
        <a:bodyPr/>
        <a:lstStyle/>
        <a:p>
          <a:endParaRPr lang="zh-TW" altLang="en-US"/>
        </a:p>
      </dgm:t>
    </dgm:pt>
    <dgm:pt modelId="{9F7F2A9E-4CAE-4505-883F-7100D4107147}" type="pres">
      <dgm:prSet presAssocID="{903955CA-CEFB-4018-99DD-52BA07D033BA}" presName="dummy" presStyleCnt="0"/>
      <dgm:spPr/>
    </dgm:pt>
    <dgm:pt modelId="{5796F4FE-9872-47C0-84A9-130659E82501}" type="pres">
      <dgm:prSet presAssocID="{AABC2817-541B-4115-9FEC-A274DF825A0D}" presName="sibTrans" presStyleLbl="sibTrans2D1" presStyleIdx="1" presStyleCnt="5"/>
      <dgm:spPr/>
      <dgm:t>
        <a:bodyPr/>
        <a:lstStyle/>
        <a:p>
          <a:endParaRPr lang="zh-TW" altLang="en-US"/>
        </a:p>
      </dgm:t>
    </dgm:pt>
    <dgm:pt modelId="{978371D0-B6F5-468C-B28D-BBA4CBD61475}" type="pres">
      <dgm:prSet presAssocID="{E4F6D52F-0538-44DD-8F36-1980B9F3504E}" presName="node" presStyleLbl="node1" presStyleIdx="2" presStyleCnt="5" custScaleX="172182" custScaleY="130247" custRadScaleRad="93810" custRadScaleInc="-19609">
        <dgm:presLayoutVars>
          <dgm:bulletEnabled val="1"/>
        </dgm:presLayoutVars>
      </dgm:prSet>
      <dgm:spPr/>
      <dgm:t>
        <a:bodyPr/>
        <a:lstStyle/>
        <a:p>
          <a:endParaRPr lang="zh-TW" altLang="en-US"/>
        </a:p>
      </dgm:t>
    </dgm:pt>
    <dgm:pt modelId="{260AB066-703E-4CEE-BCF4-ADB5D80E62F9}" type="pres">
      <dgm:prSet presAssocID="{E4F6D52F-0538-44DD-8F36-1980B9F3504E}" presName="dummy" presStyleCnt="0"/>
      <dgm:spPr/>
    </dgm:pt>
    <dgm:pt modelId="{4F149496-6980-4291-8DDD-8296123A9787}" type="pres">
      <dgm:prSet presAssocID="{3D40C2FC-2484-4D8F-A000-B7E49CDD3D2C}" presName="sibTrans" presStyleLbl="sibTrans2D1" presStyleIdx="2" presStyleCnt="5"/>
      <dgm:spPr/>
      <dgm:t>
        <a:bodyPr/>
        <a:lstStyle/>
        <a:p>
          <a:endParaRPr lang="zh-TW" altLang="en-US"/>
        </a:p>
      </dgm:t>
    </dgm:pt>
    <dgm:pt modelId="{80A23348-2001-4875-904F-DC658666CD63}" type="pres">
      <dgm:prSet presAssocID="{648A8D1F-0DD5-4EC7-8AC7-8C36C042060D}" presName="node" presStyleLbl="node1" presStyleIdx="3" presStyleCnt="5" custScaleX="172182" custScaleY="130247" custRadScaleRad="100952" custRadScaleInc="41588">
        <dgm:presLayoutVars>
          <dgm:bulletEnabled val="1"/>
        </dgm:presLayoutVars>
      </dgm:prSet>
      <dgm:spPr/>
      <dgm:t>
        <a:bodyPr/>
        <a:lstStyle/>
        <a:p>
          <a:endParaRPr lang="zh-TW" altLang="en-US"/>
        </a:p>
      </dgm:t>
    </dgm:pt>
    <dgm:pt modelId="{298375F0-E541-4846-BB03-158ADEFBC0B7}" type="pres">
      <dgm:prSet presAssocID="{648A8D1F-0DD5-4EC7-8AC7-8C36C042060D}" presName="dummy" presStyleCnt="0"/>
      <dgm:spPr/>
    </dgm:pt>
    <dgm:pt modelId="{A72C3AC8-9174-4DE8-AC30-21E4E6D5065B}" type="pres">
      <dgm:prSet presAssocID="{46994650-E0CC-469D-B5E7-794F8F15B477}" presName="sibTrans" presStyleLbl="sibTrans2D1" presStyleIdx="3" presStyleCnt="5"/>
      <dgm:spPr/>
      <dgm:t>
        <a:bodyPr/>
        <a:lstStyle/>
        <a:p>
          <a:endParaRPr lang="zh-TW" altLang="en-US"/>
        </a:p>
      </dgm:t>
    </dgm:pt>
    <dgm:pt modelId="{F35FEA42-42B2-4D24-B00C-EE78D381319D}" type="pres">
      <dgm:prSet presAssocID="{20A977BC-3D8A-45F7-AD9F-18FDB0076C10}" presName="node" presStyleLbl="node1" presStyleIdx="4" presStyleCnt="5" custScaleX="172182" custScaleY="130247">
        <dgm:presLayoutVars>
          <dgm:bulletEnabled val="1"/>
        </dgm:presLayoutVars>
      </dgm:prSet>
      <dgm:spPr/>
      <dgm:t>
        <a:bodyPr/>
        <a:lstStyle/>
        <a:p>
          <a:endParaRPr lang="zh-TW" altLang="en-US"/>
        </a:p>
      </dgm:t>
    </dgm:pt>
    <dgm:pt modelId="{BE558381-B24B-4882-93EB-7720E7E26879}" type="pres">
      <dgm:prSet presAssocID="{20A977BC-3D8A-45F7-AD9F-18FDB0076C10}" presName="dummy" presStyleCnt="0"/>
      <dgm:spPr/>
    </dgm:pt>
    <dgm:pt modelId="{EDFD3749-C9BE-476E-9EC4-586FAA1D4C0D}" type="pres">
      <dgm:prSet presAssocID="{7C4C3AD5-BB17-49D1-BAB8-B255F761E6A5}" presName="sibTrans" presStyleLbl="sibTrans2D1" presStyleIdx="4" presStyleCnt="5"/>
      <dgm:spPr/>
      <dgm:t>
        <a:bodyPr/>
        <a:lstStyle/>
        <a:p>
          <a:endParaRPr lang="zh-TW" altLang="en-US"/>
        </a:p>
      </dgm:t>
    </dgm:pt>
  </dgm:ptLst>
  <dgm:cxnLst>
    <dgm:cxn modelId="{53FDF437-B6A4-4B22-99DA-912E03572547}" srcId="{8B64F641-B001-4463-8154-1E70169C8F95}" destId="{903955CA-CEFB-4018-99DD-52BA07D033BA}" srcOrd="1" destOrd="0" parTransId="{92697169-8C02-45F9-BCD0-B67B39EE731B}" sibTransId="{AABC2817-541B-4115-9FEC-A274DF825A0D}"/>
    <dgm:cxn modelId="{2AC37F9B-A834-4D67-AEC8-3A4DCF80A926}" type="presOf" srcId="{416151F5-DB7F-406C-8ACD-89D3B1DF8BEC}" destId="{3C2944C2-5C10-4C45-B2E8-62E07056ADDE}" srcOrd="0" destOrd="0" presId="urn:microsoft.com/office/officeart/2005/8/layout/radial6"/>
    <dgm:cxn modelId="{36E37B4F-3D34-4C3B-B22D-B4A5444A3F04}" type="presOf" srcId="{AABC2817-541B-4115-9FEC-A274DF825A0D}" destId="{5796F4FE-9872-47C0-84A9-130659E82501}" srcOrd="0" destOrd="0" presId="urn:microsoft.com/office/officeart/2005/8/layout/radial6"/>
    <dgm:cxn modelId="{46E31991-FBA9-4FA9-AED2-76BEA46333F6}" type="presOf" srcId="{46994650-E0CC-469D-B5E7-794F8F15B477}" destId="{A72C3AC8-9174-4DE8-AC30-21E4E6D5065B}" srcOrd="0" destOrd="0" presId="urn:microsoft.com/office/officeart/2005/8/layout/radial6"/>
    <dgm:cxn modelId="{EDF33333-7FF4-4410-8CBC-3D5D1357CC36}" type="presOf" srcId="{1D26509D-0813-4E29-AEAE-AF0785C4C7BC}" destId="{C1E624FF-9420-439D-AE50-909912BEB29E}" srcOrd="0" destOrd="0" presId="urn:microsoft.com/office/officeart/2005/8/layout/radial6"/>
    <dgm:cxn modelId="{B5D8D82A-4D99-4A2B-B8BB-C92D5A5D1A03}" type="presOf" srcId="{903955CA-CEFB-4018-99DD-52BA07D033BA}" destId="{68B27162-84A0-490B-A35C-2D3D114E1727}" srcOrd="0" destOrd="0" presId="urn:microsoft.com/office/officeart/2005/8/layout/radial6"/>
    <dgm:cxn modelId="{FBA43EFB-C98E-4628-B65D-0AC66EC93DD9}" srcId="{8B64F641-B001-4463-8154-1E70169C8F95}" destId="{648A8D1F-0DD5-4EC7-8AC7-8C36C042060D}" srcOrd="3" destOrd="0" parTransId="{E8E7A10A-BAAD-4AA4-9D76-388D3BA95A1E}" sibTransId="{46994650-E0CC-469D-B5E7-794F8F15B477}"/>
    <dgm:cxn modelId="{5EEC1CE7-CAF3-4CFA-818A-2F63DA703EB6}" type="presOf" srcId="{3D40C2FC-2484-4D8F-A000-B7E49CDD3D2C}" destId="{4F149496-6980-4291-8DDD-8296123A9787}" srcOrd="0" destOrd="0" presId="urn:microsoft.com/office/officeart/2005/8/layout/radial6"/>
    <dgm:cxn modelId="{E043C35A-882A-4BB3-A4F6-2804D2107E7B}" srcId="{BCDE16CD-C895-472A-8E3E-88ED6B076809}" destId="{8B64F641-B001-4463-8154-1E70169C8F95}" srcOrd="0" destOrd="0" parTransId="{5F190B3C-90FD-48F0-95CE-93A7CA98381D}" sibTransId="{32229332-5B26-47BD-9960-03646912D825}"/>
    <dgm:cxn modelId="{D4D3D99B-C862-4D41-8292-93823D6BB21A}" type="presOf" srcId="{8B64F641-B001-4463-8154-1E70169C8F95}" destId="{CE2EBDAA-3D59-48DE-A0F1-89B94B656045}" srcOrd="0" destOrd="0" presId="urn:microsoft.com/office/officeart/2005/8/layout/radial6"/>
    <dgm:cxn modelId="{11C5F808-12DA-4804-AA78-542E341A3209}" type="presOf" srcId="{648A8D1F-0DD5-4EC7-8AC7-8C36C042060D}" destId="{80A23348-2001-4875-904F-DC658666CD63}" srcOrd="0" destOrd="0" presId="urn:microsoft.com/office/officeart/2005/8/layout/radial6"/>
    <dgm:cxn modelId="{DF78980B-D5F2-406B-B970-FC92EE5E54E7}" type="presOf" srcId="{E4F6D52F-0538-44DD-8F36-1980B9F3504E}" destId="{978371D0-B6F5-468C-B28D-BBA4CBD61475}" srcOrd="0" destOrd="0" presId="urn:microsoft.com/office/officeart/2005/8/layout/radial6"/>
    <dgm:cxn modelId="{335499C9-B837-49E6-87C1-E4FC40A1DD84}" type="presOf" srcId="{BCDE16CD-C895-472A-8E3E-88ED6B076809}" destId="{38DBE911-6115-4310-B17D-ACE8D78864D9}" srcOrd="0" destOrd="0" presId="urn:microsoft.com/office/officeart/2005/8/layout/radial6"/>
    <dgm:cxn modelId="{1C48D0DB-30ED-495F-8B7C-70090A9489A6}" type="presOf" srcId="{7C4C3AD5-BB17-49D1-BAB8-B255F761E6A5}" destId="{EDFD3749-C9BE-476E-9EC4-586FAA1D4C0D}" srcOrd="0" destOrd="0" presId="urn:microsoft.com/office/officeart/2005/8/layout/radial6"/>
    <dgm:cxn modelId="{C55FDEDA-ED7E-45AC-9739-773E1970B2AD}" srcId="{8B64F641-B001-4463-8154-1E70169C8F95}" destId="{20A977BC-3D8A-45F7-AD9F-18FDB0076C10}" srcOrd="4" destOrd="0" parTransId="{98EB099D-81A4-45A3-8A1B-184F304B6023}" sibTransId="{7C4C3AD5-BB17-49D1-BAB8-B255F761E6A5}"/>
    <dgm:cxn modelId="{85065B65-AFDC-40EB-A3AD-41E55036244C}" srcId="{8B64F641-B001-4463-8154-1E70169C8F95}" destId="{E4F6D52F-0538-44DD-8F36-1980B9F3504E}" srcOrd="2" destOrd="0" parTransId="{79C14C1E-5B75-4B9E-A08C-CA101191ACC3}" sibTransId="{3D40C2FC-2484-4D8F-A000-B7E49CDD3D2C}"/>
    <dgm:cxn modelId="{D1966D28-9117-4C1A-9CE7-488F5F2832F1}" type="presOf" srcId="{20A977BC-3D8A-45F7-AD9F-18FDB0076C10}" destId="{F35FEA42-42B2-4D24-B00C-EE78D381319D}" srcOrd="0" destOrd="0" presId="urn:microsoft.com/office/officeart/2005/8/layout/radial6"/>
    <dgm:cxn modelId="{91B0A9BF-3323-4D95-8090-1EFA823642F5}" srcId="{8B64F641-B001-4463-8154-1E70169C8F95}" destId="{1D26509D-0813-4E29-AEAE-AF0785C4C7BC}" srcOrd="0" destOrd="0" parTransId="{D272D5E0-6E5A-415C-968C-16601578DF7D}" sibTransId="{416151F5-DB7F-406C-8ACD-89D3B1DF8BEC}"/>
    <dgm:cxn modelId="{1977268E-7354-4E9B-B047-741326ED5542}" type="presParOf" srcId="{38DBE911-6115-4310-B17D-ACE8D78864D9}" destId="{CE2EBDAA-3D59-48DE-A0F1-89B94B656045}" srcOrd="0" destOrd="0" presId="urn:microsoft.com/office/officeart/2005/8/layout/radial6"/>
    <dgm:cxn modelId="{041D96A5-2E95-489F-A1E8-CB62283E3011}" type="presParOf" srcId="{38DBE911-6115-4310-B17D-ACE8D78864D9}" destId="{C1E624FF-9420-439D-AE50-909912BEB29E}" srcOrd="1" destOrd="0" presId="urn:microsoft.com/office/officeart/2005/8/layout/radial6"/>
    <dgm:cxn modelId="{7C243F27-770F-4997-81F4-CD0938DE5953}" type="presParOf" srcId="{38DBE911-6115-4310-B17D-ACE8D78864D9}" destId="{9877B7AD-07DE-43DC-B995-857F0528E181}" srcOrd="2" destOrd="0" presId="urn:microsoft.com/office/officeart/2005/8/layout/radial6"/>
    <dgm:cxn modelId="{A3636C15-B4D7-4490-87A1-BF1755EF8806}" type="presParOf" srcId="{38DBE911-6115-4310-B17D-ACE8D78864D9}" destId="{3C2944C2-5C10-4C45-B2E8-62E07056ADDE}" srcOrd="3" destOrd="0" presId="urn:microsoft.com/office/officeart/2005/8/layout/radial6"/>
    <dgm:cxn modelId="{2ABA5155-12C4-4D1E-8349-D6EF6FD25E20}" type="presParOf" srcId="{38DBE911-6115-4310-B17D-ACE8D78864D9}" destId="{68B27162-84A0-490B-A35C-2D3D114E1727}" srcOrd="4" destOrd="0" presId="urn:microsoft.com/office/officeart/2005/8/layout/radial6"/>
    <dgm:cxn modelId="{8FEAEAD2-7B27-480F-A233-0319DD6ADCE4}" type="presParOf" srcId="{38DBE911-6115-4310-B17D-ACE8D78864D9}" destId="{9F7F2A9E-4CAE-4505-883F-7100D4107147}" srcOrd="5" destOrd="0" presId="urn:microsoft.com/office/officeart/2005/8/layout/radial6"/>
    <dgm:cxn modelId="{2C5845AF-986E-4C1B-A47B-1C766D6154ED}" type="presParOf" srcId="{38DBE911-6115-4310-B17D-ACE8D78864D9}" destId="{5796F4FE-9872-47C0-84A9-130659E82501}" srcOrd="6" destOrd="0" presId="urn:microsoft.com/office/officeart/2005/8/layout/radial6"/>
    <dgm:cxn modelId="{FEE3A93E-390D-4B88-A2B1-6ABD513AE5E2}" type="presParOf" srcId="{38DBE911-6115-4310-B17D-ACE8D78864D9}" destId="{978371D0-B6F5-468C-B28D-BBA4CBD61475}" srcOrd="7" destOrd="0" presId="urn:microsoft.com/office/officeart/2005/8/layout/radial6"/>
    <dgm:cxn modelId="{7DA70981-0E21-41F5-BF5E-6C88B662D7DB}" type="presParOf" srcId="{38DBE911-6115-4310-B17D-ACE8D78864D9}" destId="{260AB066-703E-4CEE-BCF4-ADB5D80E62F9}" srcOrd="8" destOrd="0" presId="urn:microsoft.com/office/officeart/2005/8/layout/radial6"/>
    <dgm:cxn modelId="{37941EE7-08AB-400E-BA84-5BAF2582A09C}" type="presParOf" srcId="{38DBE911-6115-4310-B17D-ACE8D78864D9}" destId="{4F149496-6980-4291-8DDD-8296123A9787}" srcOrd="9" destOrd="0" presId="urn:microsoft.com/office/officeart/2005/8/layout/radial6"/>
    <dgm:cxn modelId="{486EFD05-7C67-4D23-B65A-35D313D4B396}" type="presParOf" srcId="{38DBE911-6115-4310-B17D-ACE8D78864D9}" destId="{80A23348-2001-4875-904F-DC658666CD63}" srcOrd="10" destOrd="0" presId="urn:microsoft.com/office/officeart/2005/8/layout/radial6"/>
    <dgm:cxn modelId="{B796352C-5EEF-491A-BC24-C6A9E8DDC067}" type="presParOf" srcId="{38DBE911-6115-4310-B17D-ACE8D78864D9}" destId="{298375F0-E541-4846-BB03-158ADEFBC0B7}" srcOrd="11" destOrd="0" presId="urn:microsoft.com/office/officeart/2005/8/layout/radial6"/>
    <dgm:cxn modelId="{B7DE3811-FA87-4D19-908C-ED561D1B04AD}" type="presParOf" srcId="{38DBE911-6115-4310-B17D-ACE8D78864D9}" destId="{A72C3AC8-9174-4DE8-AC30-21E4E6D5065B}" srcOrd="12" destOrd="0" presId="urn:microsoft.com/office/officeart/2005/8/layout/radial6"/>
    <dgm:cxn modelId="{97D3D5C7-7E69-42EC-B41C-1F138DEA5A35}" type="presParOf" srcId="{38DBE911-6115-4310-B17D-ACE8D78864D9}" destId="{F35FEA42-42B2-4D24-B00C-EE78D381319D}" srcOrd="13" destOrd="0" presId="urn:microsoft.com/office/officeart/2005/8/layout/radial6"/>
    <dgm:cxn modelId="{91880C3E-4251-4334-9E7D-15724F278EF9}" type="presParOf" srcId="{38DBE911-6115-4310-B17D-ACE8D78864D9}" destId="{BE558381-B24B-4882-93EB-7720E7E26879}" srcOrd="14" destOrd="0" presId="urn:microsoft.com/office/officeart/2005/8/layout/radial6"/>
    <dgm:cxn modelId="{7EECA42B-84D5-45A2-BC72-D79EA44CDE47}" type="presParOf" srcId="{38DBE911-6115-4310-B17D-ACE8D78864D9}" destId="{EDFD3749-C9BE-476E-9EC4-586FAA1D4C0D}"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DBD8-DDE5-49A6-AFD3-0E3297E8BD7B}">
      <dsp:nvSpPr>
        <dsp:cNvPr id="0" name=""/>
        <dsp:cNvSpPr/>
      </dsp:nvSpPr>
      <dsp:spPr>
        <a:xfrm>
          <a:off x="4148" y="283685"/>
          <a:ext cx="1239834" cy="743900"/>
        </a:xfrm>
        <a:prstGeom prst="roundRect">
          <a:avLst>
            <a:gd name="adj" fmla="val 1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a:ea typeface="微軟正黑體"/>
              <a:cs typeface="微軟正黑體"/>
            </a:rPr>
            <a:t>遠視眼</a:t>
          </a:r>
          <a:endParaRPr lang="zh-TW" altLang="en-US" sz="2500" kern="1200" dirty="0">
            <a:solidFill>
              <a:schemeClr val="bg1"/>
            </a:solidFill>
            <a:latin typeface="微軟正黑體"/>
            <a:ea typeface="微軟正黑體"/>
            <a:cs typeface="微軟正黑體"/>
          </a:endParaRPr>
        </a:p>
      </dsp:txBody>
      <dsp:txXfrm>
        <a:off x="25936" y="305473"/>
        <a:ext cx="1196258" cy="700324"/>
      </dsp:txXfrm>
    </dsp:sp>
    <dsp:sp modelId="{8736E1B6-846A-4DED-8934-90F7F2D13E82}">
      <dsp:nvSpPr>
        <dsp:cNvPr id="0" name=""/>
        <dsp:cNvSpPr/>
      </dsp:nvSpPr>
      <dsp:spPr>
        <a:xfrm>
          <a:off x="1367966" y="501896"/>
          <a:ext cx="262844" cy="307478"/>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1367966" y="563392"/>
        <a:ext cx="183991" cy="184486"/>
      </dsp:txXfrm>
    </dsp:sp>
    <dsp:sp modelId="{4EFFD833-5D0C-4B51-BC90-DE17D440CCBD}">
      <dsp:nvSpPr>
        <dsp:cNvPr id="0" name=""/>
        <dsp:cNvSpPr/>
      </dsp:nvSpPr>
      <dsp:spPr>
        <a:xfrm>
          <a:off x="1739916" y="283685"/>
          <a:ext cx="1239834" cy="743900"/>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rgbClr val="FFFF00"/>
              </a:solidFill>
              <a:latin typeface="微軟正黑體"/>
              <a:ea typeface="微軟正黑體"/>
              <a:cs typeface="微軟正黑體"/>
            </a:rPr>
            <a:t>正視眼</a:t>
          </a:r>
        </a:p>
      </dsp:txBody>
      <dsp:txXfrm>
        <a:off x="1761704" y="305473"/>
        <a:ext cx="1196258" cy="700324"/>
      </dsp:txXfrm>
    </dsp:sp>
    <dsp:sp modelId="{E7418C4D-A0A6-4A3F-9173-5084FDDE9497}">
      <dsp:nvSpPr>
        <dsp:cNvPr id="0" name=""/>
        <dsp:cNvSpPr/>
      </dsp:nvSpPr>
      <dsp:spPr>
        <a:xfrm>
          <a:off x="3103734" y="501896"/>
          <a:ext cx="262844" cy="307478"/>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a:off x="3103734" y="563392"/>
        <a:ext cx="183991" cy="184486"/>
      </dsp:txXfrm>
    </dsp:sp>
    <dsp:sp modelId="{F1EBFFC2-63A9-4659-A355-078A7FC91E6E}">
      <dsp:nvSpPr>
        <dsp:cNvPr id="0" name=""/>
        <dsp:cNvSpPr/>
      </dsp:nvSpPr>
      <dsp:spPr>
        <a:xfrm>
          <a:off x="3475685" y="283685"/>
          <a:ext cx="1239834" cy="743900"/>
        </a:xfrm>
        <a:prstGeom prst="roundRect">
          <a:avLst>
            <a:gd name="adj" fmla="val 10000"/>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accent2">
                  <a:lumMod val="75000"/>
                </a:schemeClr>
              </a:solidFill>
              <a:latin typeface="微軟正黑體"/>
              <a:ea typeface="微軟正黑體"/>
              <a:cs typeface="微軟正黑體"/>
            </a:rPr>
            <a:t>近視眼</a:t>
          </a:r>
        </a:p>
      </dsp:txBody>
      <dsp:txXfrm>
        <a:off x="3497473" y="305473"/>
        <a:ext cx="1196258" cy="700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D3749-C9BE-476E-9EC4-586FAA1D4C0D}">
      <dsp:nvSpPr>
        <dsp:cNvPr id="0" name=""/>
        <dsp:cNvSpPr/>
      </dsp:nvSpPr>
      <dsp:spPr>
        <a:xfrm>
          <a:off x="1156744" y="763448"/>
          <a:ext cx="4959319" cy="4959319"/>
        </a:xfrm>
        <a:prstGeom prst="blockArc">
          <a:avLst>
            <a:gd name="adj1" fmla="val 11880000"/>
            <a:gd name="adj2" fmla="val 16200000"/>
            <a:gd name="adj3" fmla="val 4634"/>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72C3AC8-9174-4DE8-AC30-21E4E6D5065B}">
      <dsp:nvSpPr>
        <dsp:cNvPr id="0" name=""/>
        <dsp:cNvSpPr/>
      </dsp:nvSpPr>
      <dsp:spPr>
        <a:xfrm>
          <a:off x="1148554" y="788200"/>
          <a:ext cx="4959319" cy="4959319"/>
        </a:xfrm>
        <a:prstGeom prst="blockArc">
          <a:avLst>
            <a:gd name="adj1" fmla="val 8176052"/>
            <a:gd name="adj2" fmla="val 11917003"/>
            <a:gd name="adj3" fmla="val 4634"/>
          </a:avLst>
        </a:prstGeom>
        <a:gradFill rotWithShape="0">
          <a:gsLst>
            <a:gs pos="0">
              <a:schemeClr val="accent5">
                <a:hueOff val="-7450407"/>
                <a:satOff val="29858"/>
                <a:lumOff val="6471"/>
                <a:alphaOff val="0"/>
                <a:shade val="51000"/>
                <a:satMod val="130000"/>
              </a:schemeClr>
            </a:gs>
            <a:gs pos="80000">
              <a:schemeClr val="accent5">
                <a:hueOff val="-7450407"/>
                <a:satOff val="29858"/>
                <a:lumOff val="6471"/>
                <a:alphaOff val="0"/>
                <a:shade val="93000"/>
                <a:satMod val="130000"/>
              </a:schemeClr>
            </a:gs>
            <a:gs pos="100000">
              <a:schemeClr val="accent5">
                <a:hueOff val="-7450407"/>
                <a:satOff val="29858"/>
                <a:lumOff val="647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F149496-6980-4291-8DDD-8296123A9787}">
      <dsp:nvSpPr>
        <dsp:cNvPr id="0" name=""/>
        <dsp:cNvSpPr/>
      </dsp:nvSpPr>
      <dsp:spPr>
        <a:xfrm>
          <a:off x="1031460" y="673809"/>
          <a:ext cx="4959319" cy="4959319"/>
        </a:xfrm>
        <a:prstGeom prst="blockArc">
          <a:avLst>
            <a:gd name="adj1" fmla="val 2905808"/>
            <a:gd name="adj2" fmla="val 7943681"/>
            <a:gd name="adj3" fmla="val 4634"/>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796F4FE-9872-47C0-84A9-130659E82501}">
      <dsp:nvSpPr>
        <dsp:cNvPr id="0" name=""/>
        <dsp:cNvSpPr/>
      </dsp:nvSpPr>
      <dsp:spPr>
        <a:xfrm>
          <a:off x="1095755" y="618763"/>
          <a:ext cx="4959319" cy="4959319"/>
        </a:xfrm>
        <a:prstGeom prst="blockArc">
          <a:avLst>
            <a:gd name="adj1" fmla="val 20674848"/>
            <a:gd name="adj2" fmla="val 3025940"/>
            <a:gd name="adj3" fmla="val 4634"/>
          </a:avLst>
        </a:prstGeom>
        <a:gradFill rotWithShape="0">
          <a:gsLst>
            <a:gs pos="0">
              <a:schemeClr val="accent5">
                <a:hueOff val="-2483469"/>
                <a:satOff val="9953"/>
                <a:lumOff val="2157"/>
                <a:alphaOff val="0"/>
                <a:shade val="51000"/>
                <a:satMod val="130000"/>
              </a:schemeClr>
            </a:gs>
            <a:gs pos="80000">
              <a:schemeClr val="accent5">
                <a:hueOff val="-2483469"/>
                <a:satOff val="9953"/>
                <a:lumOff val="2157"/>
                <a:alphaOff val="0"/>
                <a:shade val="93000"/>
                <a:satMod val="130000"/>
              </a:schemeClr>
            </a:gs>
            <a:gs pos="100000">
              <a:schemeClr val="accent5">
                <a:hueOff val="-2483469"/>
                <a:satOff val="9953"/>
                <a:lumOff val="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C2944C2-5C10-4C45-B2E8-62E07056ADDE}">
      <dsp:nvSpPr>
        <dsp:cNvPr id="0" name=""/>
        <dsp:cNvSpPr/>
      </dsp:nvSpPr>
      <dsp:spPr>
        <a:xfrm>
          <a:off x="1140554" y="763394"/>
          <a:ext cx="4959319" cy="4959319"/>
        </a:xfrm>
        <a:prstGeom prst="blockArc">
          <a:avLst>
            <a:gd name="adj1" fmla="val 16222978"/>
            <a:gd name="adj2" fmla="val 20459922"/>
            <a:gd name="adj3" fmla="val 4634"/>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E2EBDAA-3D59-48DE-A0F1-89B94B656045}">
      <dsp:nvSpPr>
        <dsp:cNvPr id="0" name=""/>
        <dsp:cNvSpPr/>
      </dsp:nvSpPr>
      <dsp:spPr>
        <a:xfrm>
          <a:off x="2495690" y="2140593"/>
          <a:ext cx="2281427" cy="2205030"/>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endParaRPr lang="zh-TW" altLang="en-US" sz="5000" kern="1200" dirty="0"/>
        </a:p>
      </dsp:txBody>
      <dsp:txXfrm>
        <a:off x="2829797" y="2463512"/>
        <a:ext cx="1613213" cy="1559192"/>
      </dsp:txXfrm>
    </dsp:sp>
    <dsp:sp modelId="{C1E624FF-9420-439D-AE50-909912BEB29E}">
      <dsp:nvSpPr>
        <dsp:cNvPr id="0" name=""/>
        <dsp:cNvSpPr/>
      </dsp:nvSpPr>
      <dsp:spPr>
        <a:xfrm>
          <a:off x="2262479" y="-218404"/>
          <a:ext cx="2747849" cy="2078609"/>
        </a:xfrm>
        <a:prstGeom prst="ellipse">
          <a:avLst/>
        </a:prstGeom>
        <a:blipFill rotWithShape="0">
          <a:blip xmlns:r="http://schemas.openxmlformats.org/officeDocument/2006/relationships" r:embed="rId2">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2664892" y="86001"/>
        <a:ext cx="1943023" cy="1469799"/>
      </dsp:txXfrm>
    </dsp:sp>
    <dsp:sp modelId="{68B27162-84A0-490B-A35C-2D3D114E1727}">
      <dsp:nvSpPr>
        <dsp:cNvPr id="0" name=""/>
        <dsp:cNvSpPr/>
      </dsp:nvSpPr>
      <dsp:spPr>
        <a:xfrm>
          <a:off x="4536513" y="1415103"/>
          <a:ext cx="2747849" cy="2078609"/>
        </a:xfrm>
        <a:prstGeom prst="ellipse">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4938926" y="1719508"/>
        <a:ext cx="1943023" cy="1469799"/>
      </dsp:txXfrm>
    </dsp:sp>
    <dsp:sp modelId="{978371D0-B6F5-468C-B28D-BBA4CBD61475}">
      <dsp:nvSpPr>
        <dsp:cNvPr id="0" name=""/>
        <dsp:cNvSpPr/>
      </dsp:nvSpPr>
      <dsp:spPr>
        <a:xfrm>
          <a:off x="3744409" y="3926332"/>
          <a:ext cx="2747849" cy="2078609"/>
        </a:xfrm>
        <a:prstGeom prst="ellipse">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4146822" y="4230737"/>
        <a:ext cx="1943023" cy="1469799"/>
      </dsp:txXfrm>
    </dsp:sp>
    <dsp:sp modelId="{80A23348-2001-4875-904F-DC658666CD63}">
      <dsp:nvSpPr>
        <dsp:cNvPr id="0" name=""/>
        <dsp:cNvSpPr/>
      </dsp:nvSpPr>
      <dsp:spPr>
        <a:xfrm>
          <a:off x="504061" y="3903008"/>
          <a:ext cx="2747849" cy="2078609"/>
        </a:xfrm>
        <a:prstGeom prst="ellipse">
          <a:avLst/>
        </a:prstGeom>
        <a:blipFill rotWithShape="0">
          <a:blip xmlns:r="http://schemas.openxmlformats.org/officeDocument/2006/relationships" r:embed="rId4">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906474" y="4207413"/>
        <a:ext cx="1943023" cy="1469799"/>
      </dsp:txXfrm>
    </dsp:sp>
    <dsp:sp modelId="{F35FEA42-42B2-4D24-B00C-EE78D381319D}">
      <dsp:nvSpPr>
        <dsp:cNvPr id="0" name=""/>
        <dsp:cNvSpPr/>
      </dsp:nvSpPr>
      <dsp:spPr>
        <a:xfrm>
          <a:off x="-41177" y="1455300"/>
          <a:ext cx="2747849" cy="2078609"/>
        </a:xfrm>
        <a:prstGeom prst="ellipse">
          <a:avLst/>
        </a:prstGeom>
        <a:blipFill rotWithShape="0">
          <a:blip xmlns:r="http://schemas.openxmlformats.org/officeDocument/2006/relationships" r:embed="rId5">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zh-TW" altLang="en-US" sz="5100" kern="1200" dirty="0"/>
        </a:p>
      </dsp:txBody>
      <dsp:txXfrm>
        <a:off x="361236" y="1759705"/>
        <a:ext cx="1943023" cy="14697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A6A843E-8CE7-45E1-B183-B38C348D5D2B}" type="datetimeFigureOut">
              <a:rPr lang="zh-TW" altLang="en-US" smtClean="0"/>
              <a:t>2024/4/24</a:t>
            </a:fld>
            <a:endParaRPr lang="zh-TW" altLang="en-US"/>
          </a:p>
        </p:txBody>
      </p:sp>
      <p:sp>
        <p:nvSpPr>
          <p:cNvPr id="4" name="投影片影像版面配置區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A113F48-30B0-4C67-A62C-E9F99DF76402}" type="slidenum">
              <a:rPr lang="zh-TW" altLang="en-US" smtClean="0"/>
              <a:t>‹#›</a:t>
            </a:fld>
            <a:endParaRPr lang="zh-TW" altLang="en-US"/>
          </a:p>
        </p:txBody>
      </p:sp>
    </p:spTree>
    <p:extLst>
      <p:ext uri="{BB962C8B-B14F-4D97-AF65-F5344CB8AC3E}">
        <p14:creationId xmlns:p14="http://schemas.microsoft.com/office/powerpoint/2010/main" val="14587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862F2E40-9D61-4B8A-BCF2-DFA593D847EB}" type="slidenum">
              <a:rPr lang="zh-TW" altLang="en-US" smtClean="0"/>
              <a:pPr/>
              <a:t>14</a:t>
            </a:fld>
            <a:endParaRPr lang="zh-TW" altLang="en-US"/>
          </a:p>
        </p:txBody>
      </p:sp>
    </p:spTree>
    <p:extLst>
      <p:ext uri="{BB962C8B-B14F-4D97-AF65-F5344CB8AC3E}">
        <p14:creationId xmlns:p14="http://schemas.microsoft.com/office/powerpoint/2010/main" val="239566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5" name="日期版面配置區 4">
            <a:extLst>
              <a:ext uri="{FF2B5EF4-FFF2-40B4-BE49-F238E27FC236}">
                <a16:creationId xmlns:a16="http://schemas.microsoft.com/office/drawing/2014/main" id="{E0AE1D68-5710-4963-BD7D-DC2755F1B80F}"/>
              </a:ext>
            </a:extLst>
          </p:cNvPr>
          <p:cNvSpPr>
            <a:spLocks noGrp="1"/>
          </p:cNvSpPr>
          <p:nvPr>
            <p:ph type="dt" idx="1"/>
          </p:nvPr>
        </p:nvSpPr>
        <p:spPr/>
        <p:txBody>
          <a:bodyPr/>
          <a:lstStyle/>
          <a:p>
            <a:pPr>
              <a:defRPr/>
            </a:pPr>
            <a:endParaRPr lang="en-US" altLang="zh-TW"/>
          </a:p>
        </p:txBody>
      </p:sp>
    </p:spTree>
    <p:extLst>
      <p:ext uri="{BB962C8B-B14F-4D97-AF65-F5344CB8AC3E}">
        <p14:creationId xmlns:p14="http://schemas.microsoft.com/office/powerpoint/2010/main" val="203470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A363779-790C-4F9B-863D-9E5DC18AFF95}" type="slidenum">
              <a:rPr lang="en-US" altLang="zh-TW" smtClean="0"/>
              <a:pPr/>
              <a:t>43</a:t>
            </a:fld>
            <a:endParaRPr lang="en-US" altLang="zh-TW"/>
          </a:p>
        </p:txBody>
      </p:sp>
    </p:spTree>
    <p:extLst>
      <p:ext uri="{BB962C8B-B14F-4D97-AF65-F5344CB8AC3E}">
        <p14:creationId xmlns:p14="http://schemas.microsoft.com/office/powerpoint/2010/main" val="334156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88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55</a:t>
            </a:fld>
            <a:endParaRPr lang="zh-TW" altLang="en-US"/>
          </a:p>
        </p:txBody>
      </p:sp>
    </p:spTree>
    <p:extLst>
      <p:ext uri="{BB962C8B-B14F-4D97-AF65-F5344CB8AC3E}">
        <p14:creationId xmlns:p14="http://schemas.microsoft.com/office/powerpoint/2010/main" val="335549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88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56</a:t>
            </a:fld>
            <a:endParaRPr lang="zh-TW" altLang="en-US"/>
          </a:p>
        </p:txBody>
      </p:sp>
    </p:spTree>
    <p:extLst>
      <p:ext uri="{BB962C8B-B14F-4D97-AF65-F5344CB8AC3E}">
        <p14:creationId xmlns:p14="http://schemas.microsoft.com/office/powerpoint/2010/main" val="1024273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41425"/>
            <a:ext cx="4468813" cy="3351213"/>
          </a:xfrm>
        </p:spPr>
      </p:sp>
      <p:sp>
        <p:nvSpPr>
          <p:cNvPr id="3" name="備忘稿版面配置區 2"/>
          <p:cNvSpPr>
            <a:spLocks noGrp="1"/>
          </p:cNvSpPr>
          <p:nvPr>
            <p:ph type="body" idx="1"/>
          </p:nvPr>
        </p:nvSpPr>
        <p:spPr/>
        <p:txBody>
          <a:bodyPr/>
          <a:lstStyle/>
          <a:p>
            <a:r>
              <a:rPr lang="en-US" altLang="zh-TW" sz="1200" dirty="0" err="1"/>
              <a:t>Nikulina</a:t>
            </a:r>
            <a:r>
              <a:rPr lang="en-US" altLang="zh-TW" sz="1200" dirty="0"/>
              <a:t>, V., </a:t>
            </a:r>
            <a:r>
              <a:rPr lang="en-US" altLang="zh-TW" sz="1200" dirty="0" err="1"/>
              <a:t>Widom</a:t>
            </a:r>
            <a:r>
              <a:rPr lang="en-US" altLang="zh-TW" sz="1200" dirty="0"/>
              <a:t>, C. S., &amp; </a:t>
            </a:r>
            <a:r>
              <a:rPr lang="en-US" altLang="zh-TW" sz="1200" dirty="0" err="1"/>
              <a:t>Czaja</a:t>
            </a:r>
            <a:r>
              <a:rPr lang="en-US" altLang="zh-TW" sz="1200" dirty="0"/>
              <a:t>, S. (2011). The role of childhood neglect and childhood poverty in predicting mental health, academic achievement and crime in adulthood. American journal of community psychology, 48(3-4), 309-321.</a:t>
            </a:r>
          </a:p>
          <a:p>
            <a:r>
              <a:rPr lang="en-US" altLang="zh-TW" sz="1200" dirty="0"/>
              <a:t>Yoon, S. J. (2019). What can we obtain from mental health care? the dynamics of physical and mental health. 16(17), 3098.</a:t>
            </a:r>
          </a:p>
          <a:p>
            <a:r>
              <a:rPr lang="en-US" altLang="zh-TW" sz="1200" dirty="0" err="1"/>
              <a:t>Rossen</a:t>
            </a:r>
            <a:r>
              <a:rPr lang="en-US" altLang="zh-TW" sz="1200" dirty="0"/>
              <a:t>, E., &amp; Cowan, K. C. (2014). Improving mental health in schools. Phi Delta </a:t>
            </a:r>
            <a:r>
              <a:rPr lang="en-US" altLang="zh-TW" sz="1200" dirty="0" err="1"/>
              <a:t>Kappan</a:t>
            </a:r>
            <a:r>
              <a:rPr lang="en-US" altLang="zh-TW" sz="1200" dirty="0"/>
              <a:t>, 96(4), 8-13.</a:t>
            </a:r>
            <a:endParaRPr lang="zh-TW" altLang="en-US" sz="1200" dirty="0"/>
          </a:p>
          <a:p>
            <a:endParaRPr lang="zh-TW" altLang="en-US" dirty="0"/>
          </a:p>
        </p:txBody>
      </p:sp>
      <p:sp>
        <p:nvSpPr>
          <p:cNvPr id="4" name="投影片編號版面配置區 3"/>
          <p:cNvSpPr>
            <a:spLocks noGrp="1"/>
          </p:cNvSpPr>
          <p:nvPr>
            <p:ph type="sldNum" sz="quarter" idx="10"/>
          </p:nvPr>
        </p:nvSpPr>
        <p:spPr/>
        <p:txBody>
          <a:bodyPr/>
          <a:lstStyle/>
          <a:p>
            <a:fld id="{ECFB89A3-CCF3-4B55-AFA7-A1B8156EED63}" type="slidenum">
              <a:rPr lang="zh-TW" altLang="en-US" smtClean="0"/>
              <a:t>57</a:t>
            </a:fld>
            <a:endParaRPr lang="zh-TW" altLang="en-US"/>
          </a:p>
        </p:txBody>
      </p:sp>
    </p:spTree>
    <p:extLst>
      <p:ext uri="{BB962C8B-B14F-4D97-AF65-F5344CB8AC3E}">
        <p14:creationId xmlns:p14="http://schemas.microsoft.com/office/powerpoint/2010/main" val="10773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A363779-790C-4F9B-863D-9E5DC18AFF95}" type="slidenum">
              <a:rPr lang="en-US" altLang="zh-TW" smtClean="0"/>
              <a:pPr/>
              <a:t>60</a:t>
            </a:fld>
            <a:endParaRPr lang="en-US" altLang="zh-TW"/>
          </a:p>
        </p:txBody>
      </p:sp>
    </p:spTree>
    <p:extLst>
      <p:ext uri="{BB962C8B-B14F-4D97-AF65-F5344CB8AC3E}">
        <p14:creationId xmlns:p14="http://schemas.microsoft.com/office/powerpoint/2010/main" val="387084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rgbClr val="7E7E7E"/>
                </a:solidFill>
                <a:latin typeface="WenQuanYi Zen Hei Mono"/>
                <a:cs typeface="WenQuanYi Zen Hei Mono"/>
              </a:defRPr>
            </a:lvl1pPr>
          </a:lstStyle>
          <a:p>
            <a:pPr marL="12700">
              <a:lnSpc>
                <a:spcPts val="1900"/>
              </a:lnSpc>
            </a:pPr>
            <a:r>
              <a:rPr dirty="0"/>
              <a:t>吳佩昌醫師</a:t>
            </a:r>
            <a:r>
              <a:rPr spc="-90" dirty="0"/>
              <a:t> </a:t>
            </a:r>
            <a:r>
              <a:rPr dirty="0"/>
              <a:t>高雄長庚紀念醫院眼科</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8F82D9-9342-4B72-8108-D5B4FF4FA747}" type="datetime1">
              <a:rPr lang="zh-CN" altLang="en-US" smtClean="0"/>
              <a:pPr>
                <a:defRPr/>
              </a:pPr>
              <a:t>2024/4/24</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fld id="{CBC113F2-B1E1-4831-991D-DC5ABC03233C}" type="slidenum">
              <a:rPr lang="en-US" altLang="zh-TW"/>
              <a:pPr/>
              <a:t>‹#›</a:t>
            </a:fld>
            <a:endParaRPr lang="en-US" altLang="zh-TW"/>
          </a:p>
        </p:txBody>
      </p:sp>
    </p:spTree>
    <p:extLst>
      <p:ext uri="{BB962C8B-B14F-4D97-AF65-F5344CB8AC3E}">
        <p14:creationId xmlns:p14="http://schemas.microsoft.com/office/powerpoint/2010/main" val="122000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pPr>
              <a:defRPr/>
            </a:pPr>
            <a:fld id="{B624FD42-A021-4EB7-99EB-ADFBB79AD8D8}" type="datetimeFigureOut">
              <a:rPr lang="zh-TW" altLang="en-US" smtClean="0"/>
              <a:pPr>
                <a:defRPr/>
              </a:pPr>
              <a:t>2024/4/24</a:t>
            </a:fld>
            <a:endParaRPr lang="zh-TW" altLang="en-US"/>
          </a:p>
        </p:txBody>
      </p:sp>
      <p:sp>
        <p:nvSpPr>
          <p:cNvPr id="4" name="頁尾版面配置區 3"/>
          <p:cNvSpPr>
            <a:spLocks noGrp="1"/>
          </p:cNvSpPr>
          <p:nvPr>
            <p:ph type="ftr" sz="quarter" idx="11"/>
          </p:nvPr>
        </p:nvSpPr>
        <p:spPr/>
        <p:txBody>
          <a:bodyPr/>
          <a:lstStyle>
            <a:lvl1pPr>
              <a:defRPr/>
            </a:lvl1pPr>
          </a:lstStyle>
          <a:p>
            <a:pPr>
              <a:defRPr/>
            </a:pPr>
            <a:endParaRPr lang="zh-TW" altLang="en-US"/>
          </a:p>
        </p:txBody>
      </p:sp>
      <p:sp>
        <p:nvSpPr>
          <p:cNvPr id="5" name="投影片編號版面配置區 4"/>
          <p:cNvSpPr>
            <a:spLocks noGrp="1"/>
          </p:cNvSpPr>
          <p:nvPr>
            <p:ph type="sldNum" sz="quarter" idx="12"/>
          </p:nvPr>
        </p:nvSpPr>
        <p:spPr/>
        <p:txBody>
          <a:bodyPr/>
          <a:lstStyle>
            <a:lvl1pPr>
              <a:defRPr/>
            </a:lvl1pPr>
          </a:lstStyle>
          <a:p>
            <a:pPr>
              <a:defRPr/>
            </a:pPr>
            <a:fld id="{063180C3-CA56-4F18-8DE4-2D1C7739C9C7}" type="slidenum">
              <a:rPr lang="zh-TW" altLang="en-US" smtClean="0"/>
              <a:pPr>
                <a:defRPr/>
              </a:pPr>
              <a:t>‹#›</a:t>
            </a:fld>
            <a:endParaRPr lang="zh-TW" altLang="en-US"/>
          </a:p>
        </p:txBody>
      </p:sp>
    </p:spTree>
    <p:extLst>
      <p:ext uri="{BB962C8B-B14F-4D97-AF65-F5344CB8AC3E}">
        <p14:creationId xmlns:p14="http://schemas.microsoft.com/office/powerpoint/2010/main" val="240442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2285999"/>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g object 17"/>
          <p:cNvSpPr/>
          <p:nvPr/>
        </p:nvSpPr>
        <p:spPr>
          <a:xfrm>
            <a:off x="0" y="6482190"/>
            <a:ext cx="3905052" cy="37580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g object 18"/>
          <p:cNvSpPr/>
          <p:nvPr/>
        </p:nvSpPr>
        <p:spPr>
          <a:xfrm>
            <a:off x="0" y="6461759"/>
            <a:ext cx="1399540" cy="39624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g object 19"/>
          <p:cNvSpPr/>
          <p:nvPr/>
        </p:nvSpPr>
        <p:spPr>
          <a:xfrm>
            <a:off x="1203960" y="6461759"/>
            <a:ext cx="2595879" cy="396240"/>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a:xfrm>
            <a:off x="669607" y="256857"/>
            <a:ext cx="7804784" cy="1123950"/>
          </a:xfrm>
          <a:prstGeom prst="rect">
            <a:avLst/>
          </a:prstGeom>
        </p:spPr>
        <p:txBody>
          <a:bodyPr wrap="square" lIns="0" tIns="0" rIns="0" bIns="0">
            <a:spAutoFit/>
          </a:bodyPr>
          <a:lstStyle>
            <a:lvl1pPr>
              <a:defRPr sz="3600" b="0" i="0">
                <a:solidFill>
                  <a:schemeClr val="tx1"/>
                </a:solidFill>
                <a:latin typeface="WenQuanYi Micro Hei"/>
                <a:cs typeface="WenQuanYi Micro Hei"/>
              </a:defRPr>
            </a:lvl1pPr>
          </a:lstStyle>
          <a:p>
            <a:endParaRPr/>
          </a:p>
        </p:txBody>
      </p:sp>
      <p:sp>
        <p:nvSpPr>
          <p:cNvPr id="3" name="Holder 3"/>
          <p:cNvSpPr>
            <a:spLocks noGrp="1"/>
          </p:cNvSpPr>
          <p:nvPr>
            <p:ph type="body" idx="1"/>
          </p:nvPr>
        </p:nvSpPr>
        <p:spPr>
          <a:xfrm>
            <a:off x="222250" y="1593850"/>
            <a:ext cx="4514850" cy="4787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78739" y="6562228"/>
            <a:ext cx="3569335" cy="243656"/>
          </a:xfrm>
          <a:prstGeom prst="rect">
            <a:avLst/>
          </a:prstGeom>
        </p:spPr>
        <p:txBody>
          <a:bodyPr wrap="square" lIns="0" tIns="0" rIns="0" bIns="0">
            <a:spAutoFit/>
          </a:bodyPr>
          <a:lstStyle>
            <a:lvl1pPr>
              <a:defRPr sz="1800" b="0" i="0">
                <a:solidFill>
                  <a:schemeClr val="tx1"/>
                </a:solidFill>
                <a:latin typeface="標楷體" panose="03000509000000000000" pitchFamily="65" charset="-120"/>
                <a:ea typeface="標楷體" panose="03000509000000000000" pitchFamily="65" charset="-120"/>
                <a:cs typeface="標楷體" panose="03000509000000000000" pitchFamily="65" charset="-120"/>
              </a:defRPr>
            </a:lvl1pPr>
          </a:lstStyle>
          <a:p>
            <a:pPr marL="12700">
              <a:lnSpc>
                <a:spcPts val="1900"/>
              </a:lnSpc>
            </a:pPr>
            <a:r>
              <a:rPr lang="zh-TW" altLang="en-US"/>
              <a:t>吳佩昌醫師</a:t>
            </a:r>
            <a:r>
              <a:rPr lang="zh-TW" altLang="en-US" spc="-90"/>
              <a:t> </a:t>
            </a:r>
            <a:r>
              <a:rPr lang="zh-TW" altLang="en-US"/>
              <a:t>高雄長庚紀念醫院眼科</a:t>
            </a:r>
            <a:endParaRPr lang="zh-TW" alt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4/24/2024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8.png"/><Relationship Id="rId5" Type="http://schemas.openxmlformats.org/officeDocument/2006/relationships/image" Target="../media/image22.jp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hyperlink" Target="../../../&#38651;&#24433;/20180120&#30524;&#31185;&#24536;&#24180;&#26371;/&#21555;&#37291;&#24107;&#34920;&#28436;.MOV" TargetMode="External"/><Relationship Id="rId5" Type="http://schemas.openxmlformats.org/officeDocument/2006/relationships/hyperlink" Target="../../../&#38651;&#24433;/&#21029;&#24597;&#25955;&#30643;_&#25913;&#32232;3.mp4" TargetMode="External"/><Relationship Id="rId4" Type="http://schemas.openxmlformats.org/officeDocument/2006/relationships/image" Target="../media/image57.jpg"/></Relationships>
</file>

<file path=ppt/slides/_rels/slide26.xml.rels><?xml version="1.0" encoding="UTF-8" standalone="yes"?>
<Relationships xmlns="http://schemas.openxmlformats.org/package/2006/relationships"><Relationship Id="rId8" Type="http://schemas.openxmlformats.org/officeDocument/2006/relationships/hyperlink" Target="../../../&#38651;&#24433;/&#25163;&#25345;&#39511;&#20809;&#20736;10&#31186;.mp4" TargetMode="External"/><Relationship Id="rId3" Type="http://schemas.openxmlformats.org/officeDocument/2006/relationships/diagramLayout" Target="../diagrams/layout1.xml"/><Relationship Id="rId7" Type="http://schemas.openxmlformats.org/officeDocument/2006/relationships/image" Target="../media/image59.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google.com.tw/url?sa=i&amp;rct=j&amp;q=&amp;esrc=s&amp;frm=1&amp;source=images&amp;cd=&amp;cad=rja&amp;uact=8&amp;docid=wQDksBDGKcQdsM&amp;tbnid=tDI_mXiuoyxRKM:&amp;ved=0CAUQjRw&amp;url=http://www.dreamstime.com/royalty-free-stock-images-myopia-boy-image10041079&amp;ei=uAB-U5vRFcjp8AXZkoGYDg&amp;psig=AFQjCNFO3W8kXfjqIH1U9Sw2q3tnipGSCw&amp;ust=140085033780924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trendmicro.com/zh_tw/forHome/edu.html" TargetMode="External"/><Relationship Id="rId2" Type="http://schemas.openxmlformats.org/officeDocument/2006/relationships/image" Target="../media/image61.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jpg"/><Relationship Id="rId9" Type="http://schemas.openxmlformats.org/officeDocument/2006/relationships/image" Target="../media/image86.jp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hyperlink" Target="../../../../Video/1060728%20&#20840;&#38498;&#24615;&#28436;&#35611;(&#38515;&#24314;&#20161;&#21103;&#32317;&#32113;)%20for%20&#30524;&#31185;.mp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8.png"/><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3.gif"/></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19.png"/><Relationship Id="rId4" Type="http://schemas.openxmlformats.org/officeDocument/2006/relationships/image" Target="../media/image1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2286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3" name="object 3"/>
          <p:cNvSpPr txBox="1"/>
          <p:nvPr/>
        </p:nvSpPr>
        <p:spPr>
          <a:xfrm>
            <a:off x="91439" y="6574928"/>
            <a:ext cx="3543935" cy="228600"/>
          </a:xfrm>
          <a:prstGeom prst="rect">
            <a:avLst/>
          </a:prstGeom>
        </p:spPr>
        <p:txBody>
          <a:bodyPr vert="horz" wrap="square" lIns="0" tIns="0" rIns="0" bIns="0" rtlCol="0">
            <a:spAutoFit/>
          </a:bodyPr>
          <a:lstStyle/>
          <a:p>
            <a:pPr>
              <a:lnSpc>
                <a:spcPts val="1800"/>
              </a:lnSpc>
            </a:pPr>
            <a:r>
              <a:rPr sz="1800" b="0" dirty="0">
                <a:solidFill>
                  <a:srgbClr val="7E7E7E"/>
                </a:solidFill>
                <a:latin typeface="DFKai-SB" panose="03000509000000000000" pitchFamily="65" charset="-120"/>
                <a:ea typeface="DFKai-SB" panose="03000509000000000000" pitchFamily="65" charset="-120"/>
                <a:cs typeface="WenQuanYi Zen Hei Mono"/>
              </a:rPr>
              <a:t>吳佩昌醫師</a:t>
            </a:r>
            <a:r>
              <a:rPr sz="1800" b="0" spc="-100" dirty="0">
                <a:solidFill>
                  <a:srgbClr val="7E7E7E"/>
                </a:solidFill>
                <a:latin typeface="DFKai-SB" panose="03000509000000000000" pitchFamily="65" charset="-120"/>
                <a:ea typeface="DFKai-SB" panose="03000509000000000000" pitchFamily="65" charset="-120"/>
                <a:cs typeface="WenQuanYi Zen Hei Mono"/>
              </a:rPr>
              <a:t> </a:t>
            </a:r>
            <a:r>
              <a:rPr sz="1800" b="0" dirty="0">
                <a:solidFill>
                  <a:srgbClr val="7E7E7E"/>
                </a:solidFill>
                <a:latin typeface="DFKai-SB" panose="03000509000000000000" pitchFamily="65" charset="-120"/>
                <a:ea typeface="DFKai-SB" panose="03000509000000000000" pitchFamily="65" charset="-120"/>
                <a:cs typeface="WenQuanYi Zen Hei Mono"/>
              </a:rPr>
              <a:t>高雄長庚紀念醫院眼科</a:t>
            </a:r>
            <a:endParaRPr sz="1800">
              <a:latin typeface="DFKai-SB" panose="03000509000000000000" pitchFamily="65" charset="-120"/>
              <a:ea typeface="DFKai-SB" panose="03000509000000000000" pitchFamily="65" charset="-120"/>
              <a:cs typeface="WenQuanYi Zen Hei Mono"/>
            </a:endParaRPr>
          </a:p>
        </p:txBody>
      </p:sp>
      <p:grpSp>
        <p:nvGrpSpPr>
          <p:cNvPr id="4" name="object 4"/>
          <p:cNvGrpSpPr/>
          <p:nvPr/>
        </p:nvGrpSpPr>
        <p:grpSpPr>
          <a:xfrm>
            <a:off x="0" y="6461759"/>
            <a:ext cx="3905250" cy="396240"/>
            <a:chOff x="0" y="6461759"/>
            <a:chExt cx="3905250" cy="396240"/>
          </a:xfrm>
        </p:grpSpPr>
        <p:sp>
          <p:nvSpPr>
            <p:cNvPr id="5" name="object 5"/>
            <p:cNvSpPr/>
            <p:nvPr/>
          </p:nvSpPr>
          <p:spPr>
            <a:xfrm>
              <a:off x="0" y="6482190"/>
              <a:ext cx="3905052" cy="37580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6" name="object 6"/>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7" name="object 7"/>
            <p:cNvSpPr/>
            <p:nvPr/>
          </p:nvSpPr>
          <p:spPr>
            <a:xfrm>
              <a:off x="1203960" y="6461759"/>
              <a:ext cx="2595879" cy="3962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grpSp>
      <p:sp>
        <p:nvSpPr>
          <p:cNvPr id="8" name="object 8"/>
          <p:cNvSpPr/>
          <p:nvPr/>
        </p:nvSpPr>
        <p:spPr>
          <a:xfrm>
            <a:off x="0" y="2420873"/>
            <a:ext cx="9144000" cy="4437380"/>
          </a:xfrm>
          <a:custGeom>
            <a:avLst/>
            <a:gdLst/>
            <a:ahLst/>
            <a:cxnLst/>
            <a:rect l="l" t="t" r="r" b="b"/>
            <a:pathLst>
              <a:path w="9144000" h="4437380">
                <a:moveTo>
                  <a:pt x="9144000" y="0"/>
                </a:moveTo>
                <a:lnTo>
                  <a:pt x="0" y="0"/>
                </a:lnTo>
                <a:lnTo>
                  <a:pt x="0" y="4437126"/>
                </a:lnTo>
                <a:lnTo>
                  <a:pt x="9144000" y="4437126"/>
                </a:lnTo>
                <a:lnTo>
                  <a:pt x="9144000" y="0"/>
                </a:lnTo>
                <a:close/>
              </a:path>
            </a:pathLst>
          </a:custGeom>
          <a:solidFill>
            <a:srgbClr val="375F92"/>
          </a:solidFill>
        </p:spPr>
        <p:txBody>
          <a:bodyPr wrap="square" lIns="0" tIns="0" rIns="0" bIns="0" rtlCol="0"/>
          <a:lstStyle/>
          <a:p>
            <a:endParaRPr>
              <a:latin typeface="DFKai-SB" panose="03000509000000000000" pitchFamily="65" charset="-120"/>
              <a:ea typeface="DFKai-SB" panose="03000509000000000000" pitchFamily="65" charset="-120"/>
            </a:endParaRPr>
          </a:p>
        </p:txBody>
      </p:sp>
      <p:sp>
        <p:nvSpPr>
          <p:cNvPr id="9" name="object 9"/>
          <p:cNvSpPr txBox="1"/>
          <p:nvPr/>
        </p:nvSpPr>
        <p:spPr>
          <a:xfrm>
            <a:off x="1606169" y="2516759"/>
            <a:ext cx="2059939" cy="330200"/>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FFFF"/>
                </a:solidFill>
                <a:latin typeface="DFKai-SB" panose="03000509000000000000" pitchFamily="65" charset="-120"/>
                <a:ea typeface="DFKai-SB" panose="03000509000000000000" pitchFamily="65" charset="-120"/>
                <a:cs typeface="Noto Sans Mono CJK JP Bold"/>
              </a:rPr>
              <a:t>高雄長庚紀念醫院</a:t>
            </a:r>
            <a:endParaRPr sz="2000" dirty="0">
              <a:latin typeface="DFKai-SB" panose="03000509000000000000" pitchFamily="65" charset="-120"/>
              <a:ea typeface="DFKai-SB" panose="03000509000000000000" pitchFamily="65" charset="-120"/>
              <a:cs typeface="Noto Sans Mono CJK JP Bold"/>
            </a:endParaRPr>
          </a:p>
        </p:txBody>
      </p:sp>
      <p:sp>
        <p:nvSpPr>
          <p:cNvPr id="10" name="object 10"/>
          <p:cNvSpPr txBox="1"/>
          <p:nvPr/>
        </p:nvSpPr>
        <p:spPr>
          <a:xfrm>
            <a:off x="4253338" y="2505745"/>
            <a:ext cx="2749967" cy="961802"/>
          </a:xfrm>
          <a:prstGeom prst="rect">
            <a:avLst/>
          </a:prstGeom>
        </p:spPr>
        <p:txBody>
          <a:bodyPr vert="horz" wrap="square" lIns="0" tIns="12700" rIns="0" bIns="0" rtlCol="0">
            <a:spAutoFit/>
          </a:bodyPr>
          <a:lstStyle/>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眼科近視防治中心 主任</a:t>
            </a:r>
            <a:endParaRPr lang="en-US" altLang="zh-TW" sz="2000" dirty="0">
              <a:solidFill>
                <a:schemeClr val="bg1"/>
              </a:solidFill>
              <a:latin typeface="DFKai-SB" panose="03000509000000000000" pitchFamily="65" charset="-120"/>
              <a:ea typeface="DFKai-SB" panose="03000509000000000000" pitchFamily="65" charset="-120"/>
            </a:endParaRPr>
          </a:p>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學術組 教授 </a:t>
            </a:r>
            <a:endParaRPr lang="en-US" altLang="zh-TW" sz="2000" dirty="0">
              <a:solidFill>
                <a:schemeClr val="bg1"/>
              </a:solidFill>
              <a:latin typeface="DFKai-SB" panose="03000509000000000000" pitchFamily="65" charset="-120"/>
              <a:ea typeface="DFKai-SB" panose="03000509000000000000" pitchFamily="65" charset="-120"/>
            </a:endParaRPr>
          </a:p>
          <a:p>
            <a:pPr marL="12700" marR="5080" indent="25400">
              <a:lnSpc>
                <a:spcPct val="100000"/>
              </a:lnSpc>
              <a:spcBef>
                <a:spcPts val="100"/>
              </a:spcBef>
            </a:pPr>
            <a:r>
              <a:rPr lang="zh-TW" altLang="en-US" sz="2000" dirty="0">
                <a:solidFill>
                  <a:schemeClr val="bg1"/>
                </a:solidFill>
                <a:latin typeface="DFKai-SB" panose="03000509000000000000" pitchFamily="65" charset="-120"/>
                <a:ea typeface="DFKai-SB" panose="03000509000000000000" pitchFamily="65" charset="-120"/>
              </a:rPr>
              <a:t>視網膜科主治醫師</a:t>
            </a:r>
            <a:endParaRPr sz="2000" dirty="0">
              <a:solidFill>
                <a:schemeClr val="bg1"/>
              </a:solidFill>
              <a:latin typeface="DFKai-SB" panose="03000509000000000000" pitchFamily="65" charset="-120"/>
              <a:ea typeface="DFKai-SB" panose="03000509000000000000" pitchFamily="65" charset="-120"/>
              <a:cs typeface="Noto Sans Mono CJK JP Bold"/>
            </a:endParaRPr>
          </a:p>
        </p:txBody>
      </p:sp>
      <p:sp>
        <p:nvSpPr>
          <p:cNvPr id="11" name="object 11"/>
          <p:cNvSpPr txBox="1"/>
          <p:nvPr/>
        </p:nvSpPr>
        <p:spPr>
          <a:xfrm>
            <a:off x="1606169" y="3352800"/>
            <a:ext cx="7350125" cy="3351302"/>
          </a:xfrm>
          <a:prstGeom prst="rect">
            <a:avLst/>
          </a:prstGeom>
        </p:spPr>
        <p:txBody>
          <a:bodyPr vert="horz" wrap="square" lIns="0" tIns="73660" rIns="0" bIns="0" rtlCol="0">
            <a:spAutoFit/>
          </a:bodyPr>
          <a:lstStyle/>
          <a:p>
            <a:pPr marL="12700">
              <a:lnSpc>
                <a:spcPct val="100000"/>
              </a:lnSpc>
              <a:spcBef>
                <a:spcPts val="580"/>
              </a:spcBef>
            </a:pPr>
            <a:r>
              <a:rPr sz="2000" dirty="0">
                <a:solidFill>
                  <a:srgbClr val="FFFFFF"/>
                </a:solidFill>
                <a:latin typeface="DFKai-SB" panose="03000509000000000000" pitchFamily="65" charset="-120"/>
                <a:ea typeface="DFKai-SB" panose="03000509000000000000" pitchFamily="65" charset="-120"/>
                <a:cs typeface="Noto Sans Mono CJK JP Bold"/>
              </a:rPr>
              <a:t>學經歷</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480"/>
              </a:spcBef>
            </a:pPr>
            <a:r>
              <a:rPr sz="2000" dirty="0">
                <a:solidFill>
                  <a:srgbClr val="FFFFFF"/>
                </a:solidFill>
                <a:latin typeface="DFKai-SB" panose="03000509000000000000" pitchFamily="65" charset="-120"/>
                <a:ea typeface="DFKai-SB" panose="03000509000000000000" pitchFamily="65" charset="-120"/>
                <a:cs typeface="Noto Sans Mono CJK JP Bold"/>
              </a:rPr>
              <a:t>高雄醫學大學醫學研究所</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醫學博士</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lang="zh-TW" altLang="en-US" sz="2000" dirty="0">
                <a:solidFill>
                  <a:srgbClr val="FFFFFF"/>
                </a:solidFill>
                <a:latin typeface="DFKai-SB" panose="03000509000000000000" pitchFamily="65" charset="-120"/>
                <a:ea typeface="DFKai-SB" panose="03000509000000000000" pitchFamily="65" charset="-120"/>
                <a:cs typeface="Noto Sans Mono CJK JP Bold"/>
              </a:rPr>
              <a:t>教育部學童視力保健計畫主持人</a:t>
            </a:r>
            <a:endParaRPr lang="en-US" altLang="zh-TW" sz="2000" dirty="0">
              <a:solidFill>
                <a:srgbClr val="FFFFFF"/>
              </a:solidFill>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lang="zh-TW" altLang="en-US" sz="2000" dirty="0">
                <a:solidFill>
                  <a:srgbClr val="FFFFFF"/>
                </a:solidFill>
                <a:latin typeface="DFKai-SB" panose="03000509000000000000" pitchFamily="65" charset="-120"/>
                <a:ea typeface="DFKai-SB" panose="03000509000000000000" pitchFamily="65" charset="-120"/>
                <a:cs typeface="Noto Sans Mono CJK JP Bold"/>
              </a:rPr>
              <a:t>中華民國黃斑部醫學會 理事長</a:t>
            </a:r>
            <a:endParaRPr lang="en-US" altLang="zh-TW" sz="2000" dirty="0">
              <a:solidFill>
                <a:srgbClr val="FFFFFF"/>
              </a:solidFill>
              <a:latin typeface="DFKai-SB" panose="03000509000000000000" pitchFamily="65" charset="-120"/>
              <a:ea typeface="DFKai-SB" panose="03000509000000000000" pitchFamily="65" charset="-120"/>
              <a:cs typeface="Noto Sans Mono CJK JP Bold"/>
            </a:endParaRPr>
          </a:p>
          <a:p>
            <a:pPr marL="469900">
              <a:lnSpc>
                <a:spcPct val="100000"/>
              </a:lnSpc>
              <a:spcBef>
                <a:spcPts val="484"/>
              </a:spcBef>
            </a:pPr>
            <a:r>
              <a:rPr sz="2000" dirty="0" err="1">
                <a:solidFill>
                  <a:srgbClr val="FFFFFF"/>
                </a:solidFill>
                <a:latin typeface="DFKai-SB" panose="03000509000000000000" pitchFamily="65" charset="-120"/>
                <a:ea typeface="DFKai-SB" panose="03000509000000000000" pitchFamily="65" charset="-120"/>
                <a:cs typeface="Noto Sans Mono CJK JP Bold"/>
              </a:rPr>
              <a:t>中華民國眼科醫學會</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監事</a:t>
            </a:r>
            <a:endParaRPr sz="2000" dirty="0">
              <a:latin typeface="DFKai-SB" panose="03000509000000000000" pitchFamily="65" charset="-120"/>
              <a:ea typeface="DFKai-SB" panose="03000509000000000000" pitchFamily="65" charset="-120"/>
              <a:cs typeface="Noto Sans Mono CJK JP Bold"/>
            </a:endParaRPr>
          </a:p>
          <a:p>
            <a:pPr marL="469900">
              <a:lnSpc>
                <a:spcPct val="100000"/>
              </a:lnSpc>
              <a:spcBef>
                <a:spcPts val="305"/>
              </a:spcBef>
            </a:pPr>
            <a:r>
              <a:rPr sz="2000" dirty="0">
                <a:solidFill>
                  <a:srgbClr val="FFFFFF"/>
                </a:solidFill>
                <a:latin typeface="DFKai-SB" panose="03000509000000000000" pitchFamily="65" charset="-120"/>
                <a:ea typeface="DFKai-SB" panose="03000509000000000000" pitchFamily="65" charset="-120"/>
                <a:cs typeface="Noto Sans Mono CJK JP Bold"/>
              </a:rPr>
              <a:t>中華民國視網膜醫學會</a:t>
            </a:r>
            <a:r>
              <a:rPr sz="2000" spc="-25" dirty="0">
                <a:solidFill>
                  <a:srgbClr val="FFFFFF"/>
                </a:solidFill>
                <a:latin typeface="DFKai-SB" panose="03000509000000000000" pitchFamily="65" charset="-120"/>
                <a:ea typeface="DFKai-SB" panose="03000509000000000000" pitchFamily="65" charset="-120"/>
                <a:cs typeface="Noto Sans Mono CJK JP Bold"/>
              </a:rPr>
              <a:t> </a:t>
            </a:r>
            <a:r>
              <a:rPr sz="2000" dirty="0">
                <a:solidFill>
                  <a:srgbClr val="FFFFFF"/>
                </a:solidFill>
                <a:latin typeface="DFKai-SB" panose="03000509000000000000" pitchFamily="65" charset="-120"/>
                <a:ea typeface="DFKai-SB" panose="03000509000000000000" pitchFamily="65" charset="-120"/>
                <a:cs typeface="Noto Sans Mono CJK JP Bold"/>
              </a:rPr>
              <a:t>理事</a:t>
            </a:r>
            <a:endParaRPr sz="2000" dirty="0">
              <a:latin typeface="DFKai-SB" panose="03000509000000000000" pitchFamily="65" charset="-120"/>
              <a:ea typeface="DFKai-SB" panose="03000509000000000000" pitchFamily="65" charset="-120"/>
              <a:cs typeface="Noto Sans Mono CJK JP Bold"/>
            </a:endParaRPr>
          </a:p>
          <a:p>
            <a:pPr marL="469900" marR="5080">
              <a:lnSpc>
                <a:spcPts val="2880"/>
              </a:lnSpc>
              <a:spcBef>
                <a:spcPts val="175"/>
              </a:spcBef>
            </a:pPr>
            <a:r>
              <a:rPr sz="2000" dirty="0" err="1">
                <a:solidFill>
                  <a:srgbClr val="FFFFFF"/>
                </a:solidFill>
                <a:latin typeface="DFKai-SB" panose="03000509000000000000" pitchFamily="65" charset="-120"/>
                <a:ea typeface="DFKai-SB" panose="03000509000000000000" pitchFamily="65" charset="-120"/>
                <a:cs typeface="Noto Sans Mono CJK JP Bold"/>
              </a:rPr>
              <a:t>行政院衛福部國健署視力保健諮詢委員、視力保健計畫主持人</a:t>
            </a:r>
            <a:r>
              <a:rPr sz="2000" dirty="0">
                <a:solidFill>
                  <a:srgbClr val="FFFFFF"/>
                </a:solidFill>
                <a:latin typeface="DFKai-SB" panose="03000509000000000000" pitchFamily="65" charset="-120"/>
                <a:ea typeface="DFKai-SB" panose="03000509000000000000" pitchFamily="65" charset="-120"/>
                <a:cs typeface="Noto Sans Mono CJK JP Bold"/>
              </a:rPr>
              <a:t> </a:t>
            </a:r>
            <a:r>
              <a:rPr sz="2000" dirty="0" err="1">
                <a:solidFill>
                  <a:srgbClr val="FFFFFF"/>
                </a:solidFill>
                <a:latin typeface="DFKai-SB" panose="03000509000000000000" pitchFamily="65" charset="-120"/>
                <a:ea typeface="DFKai-SB" panose="03000509000000000000" pitchFamily="65" charset="-120"/>
                <a:cs typeface="Noto Sans Mono CJK JP Bold"/>
              </a:rPr>
              <a:t>美國南加大訪問學者</a:t>
            </a:r>
            <a:endParaRPr lang="en-US" sz="2000" dirty="0">
              <a:solidFill>
                <a:srgbClr val="FFFFFF"/>
              </a:solidFill>
              <a:latin typeface="DFKai-SB" panose="03000509000000000000" pitchFamily="65" charset="-120"/>
              <a:ea typeface="DFKai-SB" panose="03000509000000000000" pitchFamily="65" charset="-120"/>
              <a:cs typeface="Noto Sans Mono CJK JP Bold"/>
            </a:endParaRPr>
          </a:p>
          <a:p>
            <a:pPr marL="469900" marR="5080">
              <a:lnSpc>
                <a:spcPts val="2880"/>
              </a:lnSpc>
              <a:spcBef>
                <a:spcPts val="175"/>
              </a:spcBef>
            </a:pPr>
            <a:r>
              <a:rPr lang="en-US" altLang="zh-TW" sz="2000" dirty="0">
                <a:solidFill>
                  <a:srgbClr val="FFFFFF"/>
                </a:solidFill>
                <a:latin typeface="DFKai-SB" panose="03000509000000000000" pitchFamily="65" charset="-120"/>
                <a:ea typeface="DFKai-SB" panose="03000509000000000000" pitchFamily="65" charset="-120"/>
                <a:cs typeface="Noto Sans Mono CJK JP Bold"/>
              </a:rPr>
              <a:t>2020-2022</a:t>
            </a:r>
            <a:r>
              <a:rPr lang="zh-TW" altLang="en-US" sz="2000" dirty="0">
                <a:solidFill>
                  <a:srgbClr val="FFFFFF"/>
                </a:solidFill>
                <a:latin typeface="DFKai-SB" panose="03000509000000000000" pitchFamily="65" charset="-120"/>
                <a:ea typeface="DFKai-SB" panose="03000509000000000000" pitchFamily="65" charset="-120"/>
                <a:cs typeface="Noto Sans Mono CJK JP Bold"/>
              </a:rPr>
              <a:t> 美國史丹福大學評選之全球</a:t>
            </a:r>
            <a:r>
              <a:rPr lang="en-US" altLang="zh-TW" sz="2000" dirty="0">
                <a:solidFill>
                  <a:srgbClr val="FFFFFF"/>
                </a:solidFill>
                <a:latin typeface="DFKai-SB" panose="03000509000000000000" pitchFamily="65" charset="-120"/>
                <a:ea typeface="DFKai-SB" panose="03000509000000000000" pitchFamily="65" charset="-120"/>
                <a:cs typeface="Noto Sans Mono CJK JP Bold"/>
              </a:rPr>
              <a:t>2%</a:t>
            </a:r>
            <a:r>
              <a:rPr lang="zh-TW" altLang="en-US" sz="2000" dirty="0">
                <a:solidFill>
                  <a:srgbClr val="FFFFFF"/>
                </a:solidFill>
                <a:latin typeface="DFKai-SB" panose="03000509000000000000" pitchFamily="65" charset="-120"/>
                <a:ea typeface="DFKai-SB" panose="03000509000000000000" pitchFamily="65" charset="-120"/>
                <a:cs typeface="Noto Sans Mono CJK JP Bold"/>
              </a:rPr>
              <a:t>頂尖科學家</a:t>
            </a:r>
            <a:endParaRPr sz="2000" dirty="0">
              <a:latin typeface="DFKai-SB" panose="03000509000000000000" pitchFamily="65" charset="-120"/>
              <a:ea typeface="DFKai-SB" panose="03000509000000000000" pitchFamily="65" charset="-120"/>
              <a:cs typeface="Noto Sans Mono CJK JP Bold"/>
            </a:endParaRPr>
          </a:p>
        </p:txBody>
      </p:sp>
      <p:sp>
        <p:nvSpPr>
          <p:cNvPr id="12" name="object 12"/>
          <p:cNvSpPr txBox="1">
            <a:spLocks noGrp="1"/>
          </p:cNvSpPr>
          <p:nvPr>
            <p:ph type="title"/>
          </p:nvPr>
        </p:nvSpPr>
        <p:spPr>
          <a:xfrm>
            <a:off x="1952526" y="171127"/>
            <a:ext cx="6172200" cy="1367041"/>
          </a:xfrm>
          <a:prstGeom prst="rect">
            <a:avLst/>
          </a:prstGeom>
          <a:solidFill>
            <a:srgbClr val="FFC000"/>
          </a:solidFill>
        </p:spPr>
        <p:txBody>
          <a:bodyPr vert="horz" wrap="square" lIns="0" tIns="12700" rIns="0" bIns="0" rtlCol="0">
            <a:spAutoFit/>
          </a:bodyPr>
          <a:lstStyle/>
          <a:p>
            <a:pPr marL="12700" algn="ctr">
              <a:lnSpc>
                <a:spcPct val="100000"/>
              </a:lnSpc>
              <a:spcBef>
                <a:spcPts val="100"/>
              </a:spcBef>
            </a:pPr>
            <a:r>
              <a:rPr sz="4400" b="0" dirty="0" err="1">
                <a:latin typeface="DFKai-SB" panose="03000509000000000000" pitchFamily="65" charset="-120"/>
                <a:ea typeface="DFKai-SB" panose="03000509000000000000" pitchFamily="65" charset="-120"/>
                <a:cs typeface="WenQuanYi Zen Hei Mono"/>
              </a:rPr>
              <a:t>近視病</a:t>
            </a:r>
            <a:r>
              <a:rPr lang="en-US" sz="4400" b="0" dirty="0">
                <a:latin typeface="DFKai-SB" panose="03000509000000000000" pitchFamily="65" charset="-120"/>
                <a:ea typeface="DFKai-SB" panose="03000509000000000000" pitchFamily="65" charset="-120"/>
                <a:cs typeface="WenQuanYi Zen Hei Mono"/>
              </a:rPr>
              <a:t/>
            </a:r>
            <a:br>
              <a:rPr lang="en-US" sz="4400" b="0" dirty="0">
                <a:latin typeface="DFKai-SB" panose="03000509000000000000" pitchFamily="65" charset="-120"/>
                <a:ea typeface="DFKai-SB" panose="03000509000000000000" pitchFamily="65" charset="-120"/>
                <a:cs typeface="WenQuanYi Zen Hei Mono"/>
              </a:rPr>
            </a:br>
            <a:r>
              <a:rPr lang="zh-TW" altLang="en-US" sz="4400" b="0" dirty="0">
                <a:latin typeface="DFKai-SB" panose="03000509000000000000" pitchFamily="65" charset="-120"/>
                <a:ea typeface="DFKai-SB" panose="03000509000000000000" pitchFamily="65" charset="-120"/>
                <a:cs typeface="WenQuanYi Zen Hei Mono"/>
              </a:rPr>
              <a:t>遠視儲備</a:t>
            </a:r>
            <a:r>
              <a:rPr sz="4400" b="0" dirty="0" err="1">
                <a:latin typeface="DFKai-SB" panose="03000509000000000000" pitchFamily="65" charset="-120"/>
                <a:ea typeface="DFKai-SB" panose="03000509000000000000" pitchFamily="65" charset="-120"/>
                <a:cs typeface="WenQuanYi Zen Hei Mono"/>
              </a:rPr>
              <a:t>與近視防治</a:t>
            </a:r>
            <a:endParaRPr sz="4400" b="0" dirty="0">
              <a:latin typeface="DFKai-SB" panose="03000509000000000000" pitchFamily="65" charset="-120"/>
              <a:ea typeface="DFKai-SB" panose="03000509000000000000" pitchFamily="65" charset="-120"/>
              <a:cs typeface="WenQuanYi Zen Hei Mono"/>
            </a:endParaRPr>
          </a:p>
        </p:txBody>
      </p:sp>
      <p:sp>
        <p:nvSpPr>
          <p:cNvPr id="13" name="object 13"/>
          <p:cNvSpPr txBox="1"/>
          <p:nvPr/>
        </p:nvSpPr>
        <p:spPr>
          <a:xfrm>
            <a:off x="4036059" y="1548384"/>
            <a:ext cx="1805305" cy="452120"/>
          </a:xfrm>
          <a:prstGeom prst="rect">
            <a:avLst/>
          </a:prstGeom>
        </p:spPr>
        <p:txBody>
          <a:bodyPr vert="horz" wrap="square" lIns="0" tIns="12700" rIns="0" bIns="0" rtlCol="0">
            <a:spAutoFit/>
          </a:bodyPr>
          <a:lstStyle/>
          <a:p>
            <a:pPr marL="12700">
              <a:lnSpc>
                <a:spcPct val="100000"/>
              </a:lnSpc>
              <a:spcBef>
                <a:spcPts val="100"/>
              </a:spcBef>
            </a:pPr>
            <a:r>
              <a:rPr sz="2800" b="0" dirty="0">
                <a:latin typeface="DFKai-SB" panose="03000509000000000000" pitchFamily="65" charset="-120"/>
                <a:ea typeface="DFKai-SB" panose="03000509000000000000" pitchFamily="65" charset="-120"/>
                <a:cs typeface="WenQuanYi Zen Hei Mono"/>
              </a:rPr>
              <a:t>吳佩昌醫師</a:t>
            </a:r>
            <a:endParaRPr sz="2800" dirty="0">
              <a:latin typeface="DFKai-SB" panose="03000509000000000000" pitchFamily="65" charset="-120"/>
              <a:ea typeface="DFKai-SB" panose="03000509000000000000" pitchFamily="65" charset="-120"/>
              <a:cs typeface="WenQuanYi Zen Hei Mono"/>
            </a:endParaRPr>
          </a:p>
        </p:txBody>
      </p:sp>
      <p:sp>
        <p:nvSpPr>
          <p:cNvPr id="14" name="object 14"/>
          <p:cNvSpPr/>
          <p:nvPr/>
        </p:nvSpPr>
        <p:spPr>
          <a:xfrm>
            <a:off x="8100441" y="1772754"/>
            <a:ext cx="939761" cy="57103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DFKai-SB" panose="03000509000000000000" pitchFamily="65" charset="-120"/>
              <a:ea typeface="DFKai-SB" panose="03000509000000000000" pitchFamily="65" charset="-120"/>
            </a:endParaRPr>
          </a:p>
        </p:txBody>
      </p:sp>
      <p:pic>
        <p:nvPicPr>
          <p:cNvPr id="17" name="Picture 6" descr="282775_334096416672654_1443623748_n">
            <a:extLst>
              <a:ext uri="{FF2B5EF4-FFF2-40B4-BE49-F238E27FC236}">
                <a16:creationId xmlns:a16="http://schemas.microsoft.com/office/drawing/2014/main" id="{2C250ECE-11CB-46F4-853E-CFF878ADDC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2400" y="1695509"/>
            <a:ext cx="1712058" cy="188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18">
            <a:extLst>
              <a:ext uri="{FF2B5EF4-FFF2-40B4-BE49-F238E27FC236}">
                <a16:creationId xmlns:a16="http://schemas.microsoft.com/office/drawing/2014/main" id="{427F9702-CB9C-400A-8A37-5FFFDEAF01EB}"/>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2377" y="54472"/>
            <a:ext cx="1525588" cy="1601788"/>
          </a:xfrm>
          <a:prstGeom prst="rect">
            <a:avLst/>
          </a:prstGeom>
          <a:noFill/>
          <a:ln w="9525">
            <a:noFill/>
            <a:miter lim="800000"/>
            <a:headEnd/>
            <a:tailEnd/>
          </a:ln>
        </p:spPr>
      </p:pic>
      <p:pic>
        <p:nvPicPr>
          <p:cNvPr id="20" name="圖片 19">
            <a:extLst>
              <a:ext uri="{FF2B5EF4-FFF2-40B4-BE49-F238E27FC236}">
                <a16:creationId xmlns:a16="http://schemas.microsoft.com/office/drawing/2014/main" id="{B0C4584B-5EF3-429F-B937-66004A3E4BBE}"/>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198911" y="3226521"/>
            <a:ext cx="1733823" cy="2285999"/>
          </a:xfrm>
          <a:prstGeom prst="rect">
            <a:avLst/>
          </a:prstGeom>
          <a:ln>
            <a:noFill/>
          </a:ln>
          <a:effectLst>
            <a:softEdge rad="112500"/>
          </a:effectLst>
        </p:spPr>
      </p:pic>
      <p:pic>
        <p:nvPicPr>
          <p:cNvPr id="18" name="Picture 12" descr="292437_334777343271228_2144070276_n">
            <a:extLst>
              <a:ext uri="{FF2B5EF4-FFF2-40B4-BE49-F238E27FC236}">
                <a16:creationId xmlns:a16="http://schemas.microsoft.com/office/drawing/2014/main" id="{5C6D0368-8127-4887-A93F-07E201E6A8E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 y="5167174"/>
            <a:ext cx="1687311" cy="1690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40055" y="2094865"/>
            <a:ext cx="939800" cy="574040"/>
          </a:xfrm>
          <a:prstGeom prst="rect">
            <a:avLst/>
          </a:prstGeom>
        </p:spPr>
        <p:txBody>
          <a:bodyPr vert="horz" wrap="square" lIns="0" tIns="12700" rIns="0" bIns="0" rtlCol="0">
            <a:spAutoFit/>
          </a:bodyPr>
          <a:lstStyle/>
          <a:p>
            <a:pPr marL="12700" marR="5080" indent="114300">
              <a:lnSpc>
                <a:spcPct val="100000"/>
              </a:lnSpc>
              <a:spcBef>
                <a:spcPts val="100"/>
              </a:spcBef>
            </a:pPr>
            <a:r>
              <a:rPr sz="1800" b="0" dirty="0">
                <a:latin typeface="WenQuanYi Zen Hei Mono"/>
                <a:cs typeface="WenQuanYi Zen Hei Mono"/>
              </a:rPr>
              <a:t>白內障 Cataract</a:t>
            </a:r>
            <a:endParaRPr sz="1800">
              <a:latin typeface="WenQuanYi Zen Hei Mono"/>
              <a:cs typeface="WenQuanYi Zen Hei Mono"/>
            </a:endParaRPr>
          </a:p>
        </p:txBody>
      </p:sp>
      <p:grpSp>
        <p:nvGrpSpPr>
          <p:cNvPr id="4" name="object 4"/>
          <p:cNvGrpSpPr/>
          <p:nvPr/>
        </p:nvGrpSpPr>
        <p:grpSpPr>
          <a:xfrm>
            <a:off x="0" y="3451187"/>
            <a:ext cx="9144000" cy="3080346"/>
            <a:chOff x="0" y="3451187"/>
            <a:chExt cx="9144000" cy="3080346"/>
          </a:xfrm>
        </p:grpSpPr>
        <p:sp>
          <p:nvSpPr>
            <p:cNvPr id="5" name="object 5"/>
            <p:cNvSpPr/>
            <p:nvPr/>
          </p:nvSpPr>
          <p:spPr>
            <a:xfrm>
              <a:off x="2892425" y="3451187"/>
              <a:ext cx="1400175" cy="1187996"/>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320675" y="3451187"/>
              <a:ext cx="1142301" cy="1187996"/>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606550" y="3451187"/>
              <a:ext cx="1117066" cy="118799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4392676" y="3451187"/>
              <a:ext cx="1425575" cy="1187996"/>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p:nvPr/>
          </p:nvSpPr>
          <p:spPr>
            <a:xfrm>
              <a:off x="5962650" y="3451225"/>
              <a:ext cx="1270000" cy="1304925"/>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p:nvPr/>
          </p:nvSpPr>
          <p:spPr>
            <a:xfrm>
              <a:off x="7369175" y="3451187"/>
              <a:ext cx="1390777" cy="1187996"/>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object 11"/>
            <p:cNvSpPr/>
            <p:nvPr/>
          </p:nvSpPr>
          <p:spPr>
            <a:xfrm>
              <a:off x="0" y="4653203"/>
              <a:ext cx="9144000" cy="1878330"/>
            </a:xfrm>
            <a:custGeom>
              <a:avLst/>
              <a:gdLst/>
              <a:ahLst/>
              <a:cxnLst/>
              <a:rect l="l" t="t" r="r" b="b"/>
              <a:pathLst>
                <a:path w="9144000" h="1878329">
                  <a:moveTo>
                    <a:pt x="9144000" y="0"/>
                  </a:moveTo>
                  <a:lnTo>
                    <a:pt x="0" y="0"/>
                  </a:lnTo>
                  <a:lnTo>
                    <a:pt x="0" y="1877949"/>
                  </a:lnTo>
                  <a:lnTo>
                    <a:pt x="9144000" y="1877949"/>
                  </a:lnTo>
                  <a:lnTo>
                    <a:pt x="9144000" y="0"/>
                  </a:lnTo>
                  <a:close/>
                </a:path>
              </a:pathLst>
            </a:custGeom>
            <a:solidFill>
              <a:srgbClr val="FFFF66"/>
            </a:solidFill>
          </p:spPr>
          <p:txBody>
            <a:bodyPr wrap="square" lIns="0" tIns="0" rIns="0" bIns="0" rtlCol="0"/>
            <a:lstStyle/>
            <a:p>
              <a:endParaRPr/>
            </a:p>
          </p:txBody>
        </p:sp>
      </p:grpSp>
      <p:sp>
        <p:nvSpPr>
          <p:cNvPr id="14" name="object 14"/>
          <p:cNvSpPr txBox="1">
            <a:spLocks noGrp="1"/>
          </p:cNvSpPr>
          <p:nvPr>
            <p:ph type="title"/>
          </p:nvPr>
        </p:nvSpPr>
        <p:spPr>
          <a:xfrm>
            <a:off x="2857500" y="278066"/>
            <a:ext cx="3277870" cy="1001394"/>
          </a:xfrm>
          <a:prstGeom prst="rect">
            <a:avLst/>
          </a:prstGeom>
        </p:spPr>
        <p:txBody>
          <a:bodyPr vert="horz" wrap="square" lIns="0" tIns="12700" rIns="0" bIns="0" rtlCol="0">
            <a:spAutoFit/>
          </a:bodyPr>
          <a:lstStyle/>
          <a:p>
            <a:pPr marL="317500" marR="5080" indent="-304800">
              <a:lnSpc>
                <a:spcPct val="100000"/>
              </a:lnSpc>
              <a:spcBef>
                <a:spcPts val="100"/>
              </a:spcBef>
            </a:pPr>
            <a:r>
              <a:rPr sz="3200" b="0" spc="-5"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近</a:t>
            </a:r>
            <a:r>
              <a:rPr sz="3200" b="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視</a:t>
            </a:r>
            <a:r>
              <a:rPr sz="3200" b="0" spc="-8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 </a:t>
            </a:r>
            <a:r>
              <a:rPr sz="3200" b="0" spc="-5"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(5</a:t>
            </a:r>
            <a:r>
              <a:rPr sz="3200" b="0" spc="-5" dirty="0">
                <a:solidFill>
                  <a:srgbClr val="CC3300"/>
                </a:solidFill>
                <a:latin typeface="Times New Roman" panose="02020603050405020304" pitchFamily="18" charset="0"/>
                <a:ea typeface="DFKai-SB" panose="03000509000000000000" pitchFamily="65" charset="-120"/>
                <a:cs typeface="Times New Roman" panose="02020603050405020304" pitchFamily="18" charset="0"/>
              </a:rPr>
              <a:t>00度以</a:t>
            </a:r>
            <a:r>
              <a:rPr sz="3200" b="0" dirty="0">
                <a:solidFill>
                  <a:srgbClr val="CC3300"/>
                </a:solidFill>
                <a:latin typeface="Times New Roman" panose="02020603050405020304" pitchFamily="18" charset="0"/>
                <a:ea typeface="DFKai-SB" panose="03000509000000000000" pitchFamily="65" charset="-120"/>
                <a:cs typeface="Times New Roman" panose="02020603050405020304" pitchFamily="18" charset="0"/>
              </a:rPr>
              <a:t>上</a:t>
            </a:r>
            <a:r>
              <a:rPr sz="3200" b="0" dirty="0">
                <a:solidFill>
                  <a:srgbClr val="C0504D"/>
                </a:solidFill>
                <a:latin typeface="Times New Roman" panose="02020603050405020304" pitchFamily="18" charset="0"/>
                <a:ea typeface="DFKai-SB" panose="03000509000000000000" pitchFamily="65" charset="-120"/>
                <a:cs typeface="Times New Roman" panose="02020603050405020304" pitchFamily="18" charset="0"/>
              </a:rPr>
              <a:t>)  之眼球併發症</a:t>
            </a:r>
            <a:endParaRPr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object 15"/>
          <p:cNvSpPr txBox="1"/>
          <p:nvPr/>
        </p:nvSpPr>
        <p:spPr>
          <a:xfrm>
            <a:off x="1612011" y="2094865"/>
            <a:ext cx="1130935" cy="576580"/>
          </a:xfrm>
          <a:prstGeom prst="rect">
            <a:avLst/>
          </a:prstGeom>
        </p:spPr>
        <p:txBody>
          <a:bodyPr vert="horz" wrap="square" lIns="0" tIns="12700" rIns="0" bIns="0" rtlCol="0">
            <a:spAutoFit/>
          </a:bodyPr>
          <a:lstStyle/>
          <a:p>
            <a:pPr marL="3175" algn="ctr">
              <a:lnSpc>
                <a:spcPct val="100000"/>
              </a:lnSpc>
              <a:spcBef>
                <a:spcPts val="100"/>
              </a:spcBef>
            </a:pPr>
            <a:r>
              <a:rPr sz="1800" b="0" dirty="0">
                <a:latin typeface="WenQuanYi Zen Hei Mono"/>
                <a:cs typeface="WenQuanYi Zen Hei Mono"/>
              </a:rPr>
              <a:t>青光眼</a:t>
            </a:r>
            <a:endParaRPr sz="1800">
              <a:latin typeface="WenQuanYi Zen Hei Mono"/>
              <a:cs typeface="WenQuanYi Zen Hei Mono"/>
            </a:endParaRPr>
          </a:p>
          <a:p>
            <a:pPr algn="ctr">
              <a:lnSpc>
                <a:spcPct val="100000"/>
              </a:lnSpc>
              <a:spcBef>
                <a:spcPts val="20"/>
              </a:spcBef>
            </a:pPr>
            <a:r>
              <a:rPr sz="1800" b="1" spc="-5" dirty="0">
                <a:latin typeface="Arial"/>
                <a:cs typeface="Arial"/>
              </a:rPr>
              <a:t>Glaucoma</a:t>
            </a:r>
            <a:endParaRPr sz="1800">
              <a:latin typeface="Arial"/>
              <a:cs typeface="Arial"/>
            </a:endParaRPr>
          </a:p>
        </p:txBody>
      </p:sp>
      <p:sp>
        <p:nvSpPr>
          <p:cNvPr id="16" name="object 16"/>
          <p:cNvSpPr txBox="1"/>
          <p:nvPr/>
        </p:nvSpPr>
        <p:spPr>
          <a:xfrm>
            <a:off x="2903601" y="2094865"/>
            <a:ext cx="1334135" cy="850900"/>
          </a:xfrm>
          <a:prstGeom prst="rect">
            <a:avLst/>
          </a:prstGeom>
        </p:spPr>
        <p:txBody>
          <a:bodyPr vert="horz" wrap="square" lIns="0" tIns="11430" rIns="0" bIns="0" rtlCol="0">
            <a:spAutoFit/>
          </a:bodyPr>
          <a:lstStyle/>
          <a:p>
            <a:pPr marL="12065" marR="5080" indent="1905" algn="ctr">
              <a:lnSpc>
                <a:spcPct val="100499"/>
              </a:lnSpc>
              <a:spcBef>
                <a:spcPts val="90"/>
              </a:spcBef>
            </a:pPr>
            <a:r>
              <a:rPr sz="1800" b="0" dirty="0">
                <a:latin typeface="WenQuanYi Zen Hei Mono"/>
                <a:cs typeface="WenQuanYi Zen Hei Mono"/>
              </a:rPr>
              <a:t>視網膜剝離 </a:t>
            </a:r>
            <a:r>
              <a:rPr sz="1800" b="1" spc="-5" dirty="0">
                <a:latin typeface="Arial"/>
                <a:cs typeface="Arial"/>
              </a:rPr>
              <a:t>Retinal  Detachment</a:t>
            </a:r>
            <a:endParaRPr sz="1800">
              <a:latin typeface="Arial"/>
              <a:cs typeface="Arial"/>
            </a:endParaRPr>
          </a:p>
        </p:txBody>
      </p:sp>
      <p:sp>
        <p:nvSpPr>
          <p:cNvPr id="17" name="object 17"/>
          <p:cNvSpPr txBox="1"/>
          <p:nvPr/>
        </p:nvSpPr>
        <p:spPr>
          <a:xfrm>
            <a:off x="4638675" y="2094865"/>
            <a:ext cx="939800" cy="850900"/>
          </a:xfrm>
          <a:prstGeom prst="rect">
            <a:avLst/>
          </a:prstGeom>
        </p:spPr>
        <p:txBody>
          <a:bodyPr vert="horz" wrap="square" lIns="0" tIns="11430" rIns="0" bIns="0" rtlCol="0">
            <a:spAutoFit/>
          </a:bodyPr>
          <a:lstStyle/>
          <a:p>
            <a:pPr marL="12700" marR="5080" algn="ctr">
              <a:lnSpc>
                <a:spcPct val="100499"/>
              </a:lnSpc>
              <a:spcBef>
                <a:spcPts val="90"/>
              </a:spcBef>
            </a:pPr>
            <a:r>
              <a:rPr sz="1800" b="0" dirty="0">
                <a:latin typeface="WenQuanYi Zen Hei Mono"/>
                <a:cs typeface="WenQuanYi Zen Hei Mono"/>
              </a:rPr>
              <a:t>黃斑出血  </a:t>
            </a:r>
            <a:r>
              <a:rPr sz="1800" b="1" spc="-15" dirty="0">
                <a:latin typeface="Arial"/>
                <a:cs typeface="Arial"/>
              </a:rPr>
              <a:t>Myopic  </a:t>
            </a:r>
            <a:r>
              <a:rPr sz="1800" b="1" spc="-5" dirty="0">
                <a:latin typeface="Arial"/>
                <a:cs typeface="Arial"/>
              </a:rPr>
              <a:t>CNV</a:t>
            </a:r>
            <a:endParaRPr sz="1800">
              <a:latin typeface="Arial"/>
              <a:cs typeface="Arial"/>
            </a:endParaRPr>
          </a:p>
        </p:txBody>
      </p:sp>
      <p:sp>
        <p:nvSpPr>
          <p:cNvPr id="18" name="object 18"/>
          <p:cNvSpPr txBox="1"/>
          <p:nvPr/>
        </p:nvSpPr>
        <p:spPr>
          <a:xfrm>
            <a:off x="5874003" y="2072640"/>
            <a:ext cx="1397000" cy="1308735"/>
          </a:xfrm>
          <a:prstGeom prst="rect">
            <a:avLst/>
          </a:prstGeom>
        </p:spPr>
        <p:txBody>
          <a:bodyPr vert="horz" wrap="square" lIns="0" tIns="11430" rIns="0" bIns="0" rtlCol="0">
            <a:spAutoFit/>
          </a:bodyPr>
          <a:lstStyle/>
          <a:p>
            <a:pPr marL="12700" marR="5080" indent="228600">
              <a:lnSpc>
                <a:spcPct val="100499"/>
              </a:lnSpc>
              <a:spcBef>
                <a:spcPts val="90"/>
              </a:spcBef>
            </a:pPr>
            <a:r>
              <a:rPr sz="1800" b="0" dirty="0">
                <a:latin typeface="WenQuanYi Zen Hei Mono"/>
                <a:cs typeface="WenQuanYi Zen Hei Mono"/>
              </a:rPr>
              <a:t>黃斑剝裂 及後眼球後凸  </a:t>
            </a:r>
            <a:r>
              <a:rPr sz="1600" b="1" spc="-10" dirty="0">
                <a:latin typeface="Arial"/>
                <a:cs typeface="Arial"/>
              </a:rPr>
              <a:t>Foveoschisis,</a:t>
            </a:r>
            <a:endParaRPr sz="1600">
              <a:latin typeface="Arial"/>
              <a:cs typeface="Arial"/>
            </a:endParaRPr>
          </a:p>
          <a:p>
            <a:pPr algn="ctr">
              <a:lnSpc>
                <a:spcPct val="100000"/>
              </a:lnSpc>
            </a:pPr>
            <a:r>
              <a:rPr sz="1600" b="1" spc="-5" dirty="0">
                <a:latin typeface="Arial"/>
                <a:cs typeface="Arial"/>
              </a:rPr>
              <a:t>Posterior</a:t>
            </a:r>
            <a:endParaRPr sz="1600">
              <a:latin typeface="Arial"/>
              <a:cs typeface="Arial"/>
            </a:endParaRPr>
          </a:p>
          <a:p>
            <a:pPr marL="1270" algn="ctr">
              <a:lnSpc>
                <a:spcPct val="100000"/>
              </a:lnSpc>
            </a:pPr>
            <a:r>
              <a:rPr sz="1600" b="1" spc="-10" dirty="0">
                <a:latin typeface="Arial"/>
                <a:cs typeface="Arial"/>
              </a:rPr>
              <a:t>Staphyloma</a:t>
            </a:r>
            <a:endParaRPr sz="1600">
              <a:latin typeface="Arial"/>
              <a:cs typeface="Arial"/>
            </a:endParaRPr>
          </a:p>
        </p:txBody>
      </p:sp>
      <p:sp>
        <p:nvSpPr>
          <p:cNvPr id="19" name="object 19"/>
          <p:cNvSpPr txBox="1"/>
          <p:nvPr/>
        </p:nvSpPr>
        <p:spPr>
          <a:xfrm>
            <a:off x="7377176" y="2094865"/>
            <a:ext cx="1320800" cy="789940"/>
          </a:xfrm>
          <a:prstGeom prst="rect">
            <a:avLst/>
          </a:prstGeom>
        </p:spPr>
        <p:txBody>
          <a:bodyPr vert="horz" wrap="square" lIns="0" tIns="11430" rIns="0" bIns="0" rtlCol="0">
            <a:spAutoFit/>
          </a:bodyPr>
          <a:lstStyle/>
          <a:p>
            <a:pPr marL="12065" marR="5080" algn="ctr">
              <a:lnSpc>
                <a:spcPct val="100499"/>
              </a:lnSpc>
              <a:spcBef>
                <a:spcPts val="90"/>
              </a:spcBef>
            </a:pPr>
            <a:r>
              <a:rPr sz="1800" b="0" dirty="0">
                <a:latin typeface="WenQuanYi Zen Hei Mono"/>
                <a:cs typeface="WenQuanYi Zen Hei Mono"/>
              </a:rPr>
              <a:t>黃斑退化 </a:t>
            </a:r>
            <a:r>
              <a:rPr sz="1600" b="1" spc="-10" dirty="0">
                <a:latin typeface="Arial"/>
                <a:cs typeface="Arial"/>
              </a:rPr>
              <a:t>Macular  </a:t>
            </a:r>
            <a:r>
              <a:rPr sz="1600" b="1" spc="-5" dirty="0">
                <a:latin typeface="Arial"/>
                <a:cs typeface="Arial"/>
              </a:rPr>
              <a:t>D</a:t>
            </a:r>
            <a:r>
              <a:rPr sz="1600" b="1" spc="-15" dirty="0">
                <a:latin typeface="Arial"/>
                <a:cs typeface="Arial"/>
              </a:rPr>
              <a:t>e</a:t>
            </a:r>
            <a:r>
              <a:rPr sz="1600" b="1" spc="-5" dirty="0">
                <a:latin typeface="Arial"/>
                <a:cs typeface="Arial"/>
              </a:rPr>
              <a:t>g</a:t>
            </a:r>
            <a:r>
              <a:rPr sz="1600" b="1" spc="-15" dirty="0">
                <a:latin typeface="Arial"/>
                <a:cs typeface="Arial"/>
              </a:rPr>
              <a:t>e</a:t>
            </a:r>
            <a:r>
              <a:rPr sz="1600" b="1" spc="-5" dirty="0">
                <a:latin typeface="Arial"/>
                <a:cs typeface="Arial"/>
              </a:rPr>
              <a:t>n</a:t>
            </a:r>
            <a:r>
              <a:rPr sz="1600" b="1" spc="-15" dirty="0">
                <a:latin typeface="Arial"/>
                <a:cs typeface="Arial"/>
              </a:rPr>
              <a:t>e</a:t>
            </a:r>
            <a:r>
              <a:rPr sz="1600" b="1" spc="-5" dirty="0">
                <a:latin typeface="Arial"/>
                <a:cs typeface="Arial"/>
              </a:rPr>
              <a:t>r</a:t>
            </a:r>
            <a:r>
              <a:rPr sz="1600" b="1" spc="-20" dirty="0">
                <a:latin typeface="Arial"/>
                <a:cs typeface="Arial"/>
              </a:rPr>
              <a:t>a</a:t>
            </a:r>
            <a:r>
              <a:rPr sz="1600" b="1" spc="5" dirty="0">
                <a:latin typeface="Arial"/>
                <a:cs typeface="Arial"/>
              </a:rPr>
              <a:t>t</a:t>
            </a:r>
            <a:r>
              <a:rPr sz="1600" b="1" dirty="0">
                <a:latin typeface="Arial"/>
                <a:cs typeface="Arial"/>
              </a:rPr>
              <a:t>ion</a:t>
            </a:r>
            <a:endParaRPr sz="1600">
              <a:latin typeface="Arial"/>
              <a:cs typeface="Arial"/>
            </a:endParaRPr>
          </a:p>
        </p:txBody>
      </p:sp>
      <p:grpSp>
        <p:nvGrpSpPr>
          <p:cNvPr id="20" name="object 20"/>
          <p:cNvGrpSpPr/>
          <p:nvPr/>
        </p:nvGrpSpPr>
        <p:grpSpPr>
          <a:xfrm>
            <a:off x="693419" y="171195"/>
            <a:ext cx="8067040" cy="1772285"/>
            <a:chOff x="693419" y="171195"/>
            <a:chExt cx="8067040" cy="1772285"/>
          </a:xfrm>
        </p:grpSpPr>
        <p:sp>
          <p:nvSpPr>
            <p:cNvPr id="21" name="object 21"/>
            <p:cNvSpPr/>
            <p:nvPr/>
          </p:nvSpPr>
          <p:spPr>
            <a:xfrm>
              <a:off x="708659" y="1557020"/>
              <a:ext cx="7299959" cy="1117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22"/>
            <p:cNvSpPr/>
            <p:nvPr/>
          </p:nvSpPr>
          <p:spPr>
            <a:xfrm>
              <a:off x="750887" y="1592326"/>
              <a:ext cx="7214234" cy="1905"/>
            </a:xfrm>
            <a:custGeom>
              <a:avLst/>
              <a:gdLst/>
              <a:ahLst/>
              <a:cxnLst/>
              <a:rect l="l" t="t" r="r" b="b"/>
              <a:pathLst>
                <a:path w="7214234" h="1905">
                  <a:moveTo>
                    <a:pt x="0" y="0"/>
                  </a:moveTo>
                  <a:lnTo>
                    <a:pt x="7213663" y="1524"/>
                  </a:lnTo>
                </a:path>
              </a:pathLst>
            </a:custGeom>
            <a:ln w="25400">
              <a:solidFill>
                <a:srgbClr val="C0504D"/>
              </a:solidFill>
            </a:ln>
          </p:spPr>
          <p:txBody>
            <a:bodyPr wrap="square" lIns="0" tIns="0" rIns="0" bIns="0" rtlCol="0"/>
            <a:lstStyle/>
            <a:p>
              <a:endParaRPr/>
            </a:p>
          </p:txBody>
        </p:sp>
        <p:sp>
          <p:nvSpPr>
            <p:cNvPr id="23" name="object 23"/>
            <p:cNvSpPr/>
            <p:nvPr/>
          </p:nvSpPr>
          <p:spPr>
            <a:xfrm>
              <a:off x="693419" y="1569720"/>
              <a:ext cx="114300" cy="373379"/>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749299" y="1593849"/>
              <a:ext cx="1905" cy="285750"/>
            </a:xfrm>
            <a:custGeom>
              <a:avLst/>
              <a:gdLst/>
              <a:ahLst/>
              <a:cxnLst/>
              <a:rect l="l" t="t" r="r" b="b"/>
              <a:pathLst>
                <a:path w="1904" h="285750">
                  <a:moveTo>
                    <a:pt x="1587" y="0"/>
                  </a:moveTo>
                  <a:lnTo>
                    <a:pt x="0" y="285750"/>
                  </a:lnTo>
                </a:path>
              </a:pathLst>
            </a:custGeom>
            <a:ln w="25400">
              <a:solidFill>
                <a:srgbClr val="F79546"/>
              </a:solidFill>
            </a:ln>
          </p:spPr>
          <p:txBody>
            <a:bodyPr wrap="square" lIns="0" tIns="0" rIns="0" bIns="0" rtlCol="0"/>
            <a:lstStyle/>
            <a:p>
              <a:endParaRPr/>
            </a:p>
          </p:txBody>
        </p:sp>
        <p:sp>
          <p:nvSpPr>
            <p:cNvPr id="25" name="object 25"/>
            <p:cNvSpPr/>
            <p:nvPr/>
          </p:nvSpPr>
          <p:spPr>
            <a:xfrm>
              <a:off x="2123439" y="1569720"/>
              <a:ext cx="111760" cy="3708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2178050" y="1592326"/>
              <a:ext cx="1905" cy="285750"/>
            </a:xfrm>
            <a:custGeom>
              <a:avLst/>
              <a:gdLst/>
              <a:ahLst/>
              <a:cxnLst/>
              <a:rect l="l" t="t" r="r" b="b"/>
              <a:pathLst>
                <a:path w="1905" h="285750">
                  <a:moveTo>
                    <a:pt x="1650" y="0"/>
                  </a:moveTo>
                  <a:lnTo>
                    <a:pt x="0" y="285750"/>
                  </a:lnTo>
                </a:path>
              </a:pathLst>
            </a:custGeom>
            <a:ln w="25400">
              <a:solidFill>
                <a:srgbClr val="F79546"/>
              </a:solidFill>
            </a:ln>
          </p:spPr>
          <p:txBody>
            <a:bodyPr wrap="square" lIns="0" tIns="0" rIns="0" bIns="0" rtlCol="0"/>
            <a:lstStyle/>
            <a:p>
              <a:endParaRPr/>
            </a:p>
          </p:txBody>
        </p:sp>
        <p:sp>
          <p:nvSpPr>
            <p:cNvPr id="27" name="object 27"/>
            <p:cNvSpPr/>
            <p:nvPr/>
          </p:nvSpPr>
          <p:spPr>
            <a:xfrm>
              <a:off x="3550919" y="1569720"/>
              <a:ext cx="114300" cy="3708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3606799" y="1592326"/>
              <a:ext cx="1905" cy="285750"/>
            </a:xfrm>
            <a:custGeom>
              <a:avLst/>
              <a:gdLst/>
              <a:ahLst/>
              <a:cxnLst/>
              <a:rect l="l" t="t" r="r" b="b"/>
              <a:pathLst>
                <a:path w="1904" h="285750">
                  <a:moveTo>
                    <a:pt x="1650" y="0"/>
                  </a:moveTo>
                  <a:lnTo>
                    <a:pt x="0" y="285750"/>
                  </a:lnTo>
                </a:path>
              </a:pathLst>
            </a:custGeom>
            <a:ln w="25400">
              <a:solidFill>
                <a:srgbClr val="F79546"/>
              </a:solidFill>
            </a:ln>
          </p:spPr>
          <p:txBody>
            <a:bodyPr wrap="square" lIns="0" tIns="0" rIns="0" bIns="0" rtlCol="0"/>
            <a:lstStyle/>
            <a:p>
              <a:endParaRPr/>
            </a:p>
          </p:txBody>
        </p:sp>
        <p:sp>
          <p:nvSpPr>
            <p:cNvPr id="29" name="object 29"/>
            <p:cNvSpPr/>
            <p:nvPr/>
          </p:nvSpPr>
          <p:spPr>
            <a:xfrm>
              <a:off x="5052060" y="1569720"/>
              <a:ext cx="111760" cy="37083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5107050" y="1592198"/>
              <a:ext cx="1905" cy="285750"/>
            </a:xfrm>
            <a:custGeom>
              <a:avLst/>
              <a:gdLst/>
              <a:ahLst/>
              <a:cxnLst/>
              <a:rect l="l" t="t" r="r" b="b"/>
              <a:pathLst>
                <a:path w="1904" h="285750">
                  <a:moveTo>
                    <a:pt x="1524" y="0"/>
                  </a:moveTo>
                  <a:lnTo>
                    <a:pt x="0" y="285750"/>
                  </a:lnTo>
                </a:path>
              </a:pathLst>
            </a:custGeom>
            <a:ln w="25399">
              <a:solidFill>
                <a:srgbClr val="F79546"/>
              </a:solidFill>
            </a:ln>
          </p:spPr>
          <p:txBody>
            <a:bodyPr wrap="square" lIns="0" tIns="0" rIns="0" bIns="0" rtlCol="0"/>
            <a:lstStyle/>
            <a:p>
              <a:endParaRPr/>
            </a:p>
          </p:txBody>
        </p:sp>
        <p:sp>
          <p:nvSpPr>
            <p:cNvPr id="31" name="object 31"/>
            <p:cNvSpPr/>
            <p:nvPr/>
          </p:nvSpPr>
          <p:spPr>
            <a:xfrm>
              <a:off x="6550660" y="1569720"/>
              <a:ext cx="114300" cy="370839"/>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6607174" y="1592326"/>
              <a:ext cx="1905" cy="285750"/>
            </a:xfrm>
            <a:custGeom>
              <a:avLst/>
              <a:gdLst/>
              <a:ahLst/>
              <a:cxnLst/>
              <a:rect l="l" t="t" r="r" b="b"/>
              <a:pathLst>
                <a:path w="1904" h="285750">
                  <a:moveTo>
                    <a:pt x="1650" y="0"/>
                  </a:moveTo>
                  <a:lnTo>
                    <a:pt x="0" y="285750"/>
                  </a:lnTo>
                </a:path>
              </a:pathLst>
            </a:custGeom>
            <a:ln w="25400">
              <a:solidFill>
                <a:srgbClr val="F79546"/>
              </a:solidFill>
            </a:ln>
          </p:spPr>
          <p:txBody>
            <a:bodyPr wrap="square" lIns="0" tIns="0" rIns="0" bIns="0" rtlCol="0"/>
            <a:lstStyle/>
            <a:p>
              <a:endParaRPr/>
            </a:p>
          </p:txBody>
        </p:sp>
        <p:sp>
          <p:nvSpPr>
            <p:cNvPr id="33" name="object 33"/>
            <p:cNvSpPr/>
            <p:nvPr/>
          </p:nvSpPr>
          <p:spPr>
            <a:xfrm>
              <a:off x="7909560" y="1569720"/>
              <a:ext cx="111759" cy="370839"/>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object 34"/>
            <p:cNvSpPr/>
            <p:nvPr/>
          </p:nvSpPr>
          <p:spPr>
            <a:xfrm>
              <a:off x="7964551" y="1592198"/>
              <a:ext cx="1905" cy="285750"/>
            </a:xfrm>
            <a:custGeom>
              <a:avLst/>
              <a:gdLst/>
              <a:ahLst/>
              <a:cxnLst/>
              <a:rect l="l" t="t" r="r" b="b"/>
              <a:pathLst>
                <a:path w="1904" h="285750">
                  <a:moveTo>
                    <a:pt x="1524" y="0"/>
                  </a:moveTo>
                  <a:lnTo>
                    <a:pt x="0" y="285750"/>
                  </a:lnTo>
                </a:path>
              </a:pathLst>
            </a:custGeom>
            <a:ln w="25399">
              <a:solidFill>
                <a:srgbClr val="F79546"/>
              </a:solidFill>
            </a:ln>
          </p:spPr>
          <p:txBody>
            <a:bodyPr wrap="square" lIns="0" tIns="0" rIns="0" bIns="0" rtlCol="0"/>
            <a:lstStyle/>
            <a:p>
              <a:endParaRPr/>
            </a:p>
          </p:txBody>
        </p:sp>
        <p:sp>
          <p:nvSpPr>
            <p:cNvPr id="35" name="object 35"/>
            <p:cNvSpPr/>
            <p:nvPr/>
          </p:nvSpPr>
          <p:spPr>
            <a:xfrm>
              <a:off x="4335779" y="1290320"/>
              <a:ext cx="111760" cy="365760"/>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6" name="object 36"/>
            <p:cNvSpPr/>
            <p:nvPr/>
          </p:nvSpPr>
          <p:spPr>
            <a:xfrm>
              <a:off x="4392675" y="1312926"/>
              <a:ext cx="0" cy="279400"/>
            </a:xfrm>
            <a:custGeom>
              <a:avLst/>
              <a:gdLst/>
              <a:ahLst/>
              <a:cxnLst/>
              <a:rect l="l" t="t" r="r" b="b"/>
              <a:pathLst>
                <a:path h="279400">
                  <a:moveTo>
                    <a:pt x="0" y="0"/>
                  </a:moveTo>
                  <a:lnTo>
                    <a:pt x="0" y="279400"/>
                  </a:lnTo>
                </a:path>
              </a:pathLst>
            </a:custGeom>
            <a:ln w="25400">
              <a:solidFill>
                <a:srgbClr val="C0504D"/>
              </a:solidFill>
            </a:ln>
          </p:spPr>
          <p:txBody>
            <a:bodyPr wrap="square" lIns="0" tIns="0" rIns="0" bIns="0" rtlCol="0"/>
            <a:lstStyle/>
            <a:p>
              <a:endParaRPr/>
            </a:p>
          </p:txBody>
        </p:sp>
        <p:sp>
          <p:nvSpPr>
            <p:cNvPr id="37" name="object 37"/>
            <p:cNvSpPr/>
            <p:nvPr/>
          </p:nvSpPr>
          <p:spPr>
            <a:xfrm>
              <a:off x="6464299" y="171195"/>
              <a:ext cx="2295652" cy="1504188"/>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38" name="object 38"/>
          <p:cNvSpPr txBox="1"/>
          <p:nvPr/>
        </p:nvSpPr>
        <p:spPr>
          <a:xfrm>
            <a:off x="547052" y="4649394"/>
            <a:ext cx="7491095" cy="1853564"/>
          </a:xfrm>
          <a:prstGeom prst="rect">
            <a:avLst/>
          </a:prstGeom>
        </p:spPr>
        <p:txBody>
          <a:bodyPr vert="horz" wrap="square" lIns="0" tIns="15875" rIns="0" bIns="0" rtlCol="0">
            <a:spAutoFit/>
          </a:bodyPr>
          <a:lstStyle/>
          <a:p>
            <a:pPr marL="185420">
              <a:lnSpc>
                <a:spcPct val="100000"/>
              </a:lnSpc>
              <a:spcBef>
                <a:spcPts val="125"/>
              </a:spcBef>
            </a:pPr>
            <a:r>
              <a:rPr sz="3200" b="0" spc="15" dirty="0" err="1">
                <a:solidFill>
                  <a:srgbClr val="C00000"/>
                </a:solidFill>
                <a:latin typeface="WenQuanYi Zen Hei Mono"/>
                <a:cs typeface="WenQuanYi Zen Hei Mono"/>
              </a:rPr>
              <a:t>所有的</a:t>
            </a:r>
            <a:r>
              <a:rPr sz="3200" b="0" dirty="0" err="1">
                <a:solidFill>
                  <a:srgbClr val="C00000"/>
                </a:solidFill>
                <a:latin typeface="WenQuanYi Zen Hei Mono"/>
                <a:cs typeface="WenQuanYi Zen Hei Mono"/>
              </a:rPr>
              <a:t>併發症將導</a:t>
            </a:r>
            <a:r>
              <a:rPr sz="3200" b="0" spc="-5" dirty="0" err="1">
                <a:solidFill>
                  <a:srgbClr val="C00000"/>
                </a:solidFill>
                <a:latin typeface="WenQuanYi Zen Hei Mono"/>
                <a:cs typeface="WenQuanYi Zen Hei Mono"/>
              </a:rPr>
              <a:t>致</a:t>
            </a:r>
            <a:r>
              <a:rPr sz="3200" b="0" dirty="0" err="1">
                <a:solidFill>
                  <a:srgbClr val="C00000"/>
                </a:solidFill>
                <a:latin typeface="WenQuanYi Zen Hei Mono"/>
                <a:cs typeface="WenQuanYi Zen Hei Mono"/>
              </a:rPr>
              <a:t>失明</a:t>
            </a:r>
            <a:r>
              <a:rPr sz="3200" b="0" spc="-835" dirty="0">
                <a:solidFill>
                  <a:srgbClr val="C00000"/>
                </a:solidFill>
                <a:latin typeface="WenQuanYi Zen Hei Mono"/>
                <a:cs typeface="WenQuanYi Zen Hei Mono"/>
              </a:rPr>
              <a:t> </a:t>
            </a:r>
            <a:r>
              <a:rPr sz="3200" spc="-10" dirty="0">
                <a:solidFill>
                  <a:srgbClr val="0000FF"/>
                </a:solidFill>
                <a:latin typeface="Arial"/>
                <a:cs typeface="Arial"/>
              </a:rPr>
              <a:t>(</a:t>
            </a:r>
            <a:r>
              <a:rPr sz="3350" spc="-150" dirty="0">
                <a:solidFill>
                  <a:srgbClr val="0000FF"/>
                </a:solidFill>
                <a:latin typeface="Noto Sans Mono CJK JP Bold"/>
                <a:cs typeface="Noto Sans Mono CJK JP Bold"/>
              </a:rPr>
              <a:t>治療效果有</a:t>
            </a:r>
            <a:r>
              <a:rPr sz="3350" spc="-160" dirty="0">
                <a:solidFill>
                  <a:srgbClr val="0000FF"/>
                </a:solidFill>
                <a:latin typeface="Noto Sans Mono CJK JP Bold"/>
                <a:cs typeface="Noto Sans Mono CJK JP Bold"/>
              </a:rPr>
              <a:t>限</a:t>
            </a:r>
            <a:r>
              <a:rPr sz="3200" dirty="0">
                <a:solidFill>
                  <a:srgbClr val="0000FF"/>
                </a:solidFill>
                <a:latin typeface="Arial"/>
                <a:cs typeface="Arial"/>
              </a:rPr>
              <a:t>)</a:t>
            </a:r>
          </a:p>
          <a:p>
            <a:pPr marL="355600" indent="-342900">
              <a:lnSpc>
                <a:spcPct val="100000"/>
              </a:lnSpc>
              <a:spcBef>
                <a:spcPts val="2780"/>
              </a:spcBef>
              <a:buFont typeface="Arial"/>
              <a:buChar char="•"/>
              <a:tabLst>
                <a:tab pos="354965" algn="l"/>
                <a:tab pos="355600" algn="l"/>
              </a:tabLst>
            </a:pPr>
            <a:r>
              <a:rPr sz="3200" dirty="0" err="1">
                <a:latin typeface="Noto Sans Mono CJK JP Bold"/>
                <a:cs typeface="Noto Sans Mono CJK JP Bold"/>
              </a:rPr>
              <a:t>近視者得視網膜剝離的機率高</a:t>
            </a:r>
            <a:endParaRPr sz="3200" dirty="0">
              <a:latin typeface="Noto Sans Mono CJK JP Bold"/>
              <a:cs typeface="Noto Sans Mono CJK JP Bold"/>
            </a:endParaRPr>
          </a:p>
          <a:p>
            <a:pPr marL="469265">
              <a:lnSpc>
                <a:spcPct val="100000"/>
              </a:lnSpc>
              <a:spcBef>
                <a:spcPts val="365"/>
              </a:spcBef>
            </a:pPr>
            <a:r>
              <a:rPr sz="2800" dirty="0">
                <a:latin typeface="Arial"/>
                <a:cs typeface="Arial"/>
              </a:rPr>
              <a:t>–</a:t>
            </a:r>
            <a:r>
              <a:rPr sz="2800" spc="-145" dirty="0">
                <a:latin typeface="Arial"/>
                <a:cs typeface="Arial"/>
              </a:rPr>
              <a:t> </a:t>
            </a:r>
            <a:r>
              <a:rPr sz="2800" spc="-5" dirty="0">
                <a:latin typeface="Noto Sans Mono CJK JP Bold"/>
                <a:cs typeface="Noto Sans Mono CJK JP Bold"/>
              </a:rPr>
              <a:t>近</a:t>
            </a:r>
            <a:r>
              <a:rPr sz="2800" dirty="0">
                <a:latin typeface="Noto Sans Mono CJK JP Bold"/>
                <a:cs typeface="Noto Sans Mono CJK JP Bold"/>
              </a:rPr>
              <a:t>視</a:t>
            </a:r>
            <a:r>
              <a:rPr sz="2800" spc="-80" dirty="0">
                <a:latin typeface="Arial"/>
                <a:cs typeface="Arial"/>
              </a:rPr>
              <a:t>300</a:t>
            </a:r>
            <a:r>
              <a:rPr sz="2800" spc="-5" dirty="0">
                <a:latin typeface="Noto Sans Mono CJK JP Bold"/>
                <a:cs typeface="Noto Sans Mono CJK JP Bold"/>
              </a:rPr>
              <a:t>度以上是沒近視者</a:t>
            </a:r>
            <a:r>
              <a:rPr sz="2800" spc="5" dirty="0">
                <a:latin typeface="Noto Sans Mono CJK JP Bold"/>
                <a:cs typeface="Noto Sans Mono CJK JP Bold"/>
              </a:rPr>
              <a:t>的</a:t>
            </a:r>
            <a:r>
              <a:rPr sz="2800" spc="-300" dirty="0">
                <a:solidFill>
                  <a:srgbClr val="FF3300"/>
                </a:solidFill>
                <a:latin typeface="Arial"/>
                <a:cs typeface="Arial"/>
              </a:rPr>
              <a:t>10</a:t>
            </a:r>
            <a:r>
              <a:rPr sz="2800" dirty="0">
                <a:latin typeface="Noto Sans Mono CJK JP Bold"/>
                <a:cs typeface="Noto Sans Mono CJK JP Bold"/>
              </a:rPr>
              <a:t>倍</a:t>
            </a:r>
          </a:p>
        </p:txBody>
      </p:sp>
      <p:sp>
        <p:nvSpPr>
          <p:cNvPr id="39" name="object 39"/>
          <p:cNvSpPr txBox="1"/>
          <p:nvPr/>
        </p:nvSpPr>
        <p:spPr>
          <a:xfrm>
            <a:off x="5185790" y="6489382"/>
            <a:ext cx="300609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rlito"/>
                <a:cs typeface="Carlito"/>
              </a:rPr>
              <a:t>Am J </a:t>
            </a:r>
            <a:r>
              <a:rPr sz="1800" spc="-5" dirty="0">
                <a:latin typeface="Carlito"/>
                <a:cs typeface="Carlito"/>
              </a:rPr>
              <a:t>Epidemiol. </a:t>
            </a:r>
            <a:r>
              <a:rPr sz="1800" dirty="0">
                <a:latin typeface="Carlito"/>
                <a:cs typeface="Carlito"/>
              </a:rPr>
              <a:t>1993</a:t>
            </a:r>
            <a:r>
              <a:rPr sz="1800" spc="-65" dirty="0">
                <a:latin typeface="Carlito"/>
                <a:cs typeface="Carlito"/>
              </a:rPr>
              <a:t> </a:t>
            </a:r>
            <a:r>
              <a:rPr sz="1800" dirty="0">
                <a:latin typeface="Carlito"/>
                <a:cs typeface="Carlito"/>
              </a:rPr>
              <a:t>1;137:749</a:t>
            </a:r>
            <a:endParaRPr sz="1800">
              <a:latin typeface="Carlito"/>
              <a:cs typeface="Carl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93FEFE-4A6E-B84E-2308-1C32F6A3A99C}"/>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4A426ABB-E1FB-08D0-2AB8-95186E0E161A}"/>
              </a:ext>
            </a:extLst>
          </p:cNvPr>
          <p:cNvSpPr>
            <a:spLocks noGrp="1"/>
          </p:cNvSpPr>
          <p:nvPr>
            <p:ph type="body" idx="1"/>
          </p:nvPr>
        </p:nvSpPr>
        <p:spPr/>
        <p:txBody>
          <a:bodyPr/>
          <a:lstStyle/>
          <a:p>
            <a:endParaRPr lang="zh-TW" altLang="en-US"/>
          </a:p>
        </p:txBody>
      </p:sp>
      <p:pic>
        <p:nvPicPr>
          <p:cNvPr id="2050" name="Picture 2" descr="2017/07/19萍在士林夜市丟飛鏢射水球- YouTube">
            <a:extLst>
              <a:ext uri="{FF2B5EF4-FFF2-40B4-BE49-F238E27FC236}">
                <a16:creationId xmlns:a16="http://schemas.microsoft.com/office/drawing/2014/main" id="{900B479F-28B8-8C23-0BF4-317CBA19B7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寶貝日記(士林夜市飛鏢射水球)MVI 0721 - video Dailymotion">
            <a:extLst>
              <a:ext uri="{FF2B5EF4-FFF2-40B4-BE49-F238E27FC236}">
                <a16:creationId xmlns:a16="http://schemas.microsoft.com/office/drawing/2014/main" id="{94391AC9-34C8-87B1-2706-C6A165DBA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91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8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96822FB-FC06-BE88-3D46-98289DCEF097}"/>
              </a:ext>
            </a:extLst>
          </p:cNvPr>
          <p:cNvSpPr>
            <a:spLocks noGrp="1"/>
          </p:cNvSpPr>
          <p:nvPr>
            <p:ph type="body" idx="1"/>
          </p:nvPr>
        </p:nvSpPr>
        <p:spPr>
          <a:xfrm>
            <a:off x="1143000" y="381000"/>
            <a:ext cx="7848600" cy="1661993"/>
          </a:xfrm>
        </p:spPr>
        <p:style>
          <a:lnRef idx="2">
            <a:schemeClr val="accent1">
              <a:shade val="15000"/>
            </a:schemeClr>
          </a:lnRef>
          <a:fillRef idx="1">
            <a:schemeClr val="accent1"/>
          </a:fillRef>
          <a:effectRef idx="0">
            <a:schemeClr val="accent1"/>
          </a:effectRef>
          <a:fontRef idx="minor">
            <a:schemeClr val="lt1"/>
          </a:fontRef>
        </p:style>
        <p:txBody>
          <a:bodyPr/>
          <a:lstStyle/>
          <a:p>
            <a:r>
              <a:rPr lang="zh-TW" altLang="en-US" sz="3600" dirty="0">
                <a:solidFill>
                  <a:schemeClr val="bg1"/>
                </a:solidFill>
              </a:rPr>
              <a:t>近視眼是眼睛拉長變大變薄</a:t>
            </a:r>
            <a:endParaRPr lang="en-US" altLang="zh-TW" sz="3600" dirty="0">
              <a:solidFill>
                <a:schemeClr val="bg1"/>
              </a:solidFill>
            </a:endParaRPr>
          </a:p>
          <a:p>
            <a:r>
              <a:rPr lang="zh-TW" altLang="en-US" sz="3600" dirty="0">
                <a:solidFill>
                  <a:schemeClr val="bg1"/>
                </a:solidFill>
              </a:rPr>
              <a:t>像水球或吹氣球，容易產生破裂病變</a:t>
            </a:r>
          </a:p>
        </p:txBody>
      </p:sp>
      <p:pic>
        <p:nvPicPr>
          <p:cNvPr id="1026" name="Picture 2" descr="打敗近視科工館4大體驗專區搶救視力| 失明| 併發症| 大紀元">
            <a:extLst>
              <a:ext uri="{FF2B5EF4-FFF2-40B4-BE49-F238E27FC236}">
                <a16:creationId xmlns:a16="http://schemas.microsoft.com/office/drawing/2014/main" id="{BEF18BB9-C97E-4695-9DE9-68CEDBC8F58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00" t="7445" r="21667" b="9662"/>
          <a:stretch/>
        </p:blipFill>
        <p:spPr bwMode="auto">
          <a:xfrm>
            <a:off x="5778500" y="2866707"/>
            <a:ext cx="3001663" cy="40386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寶貝日記(士林夜市飛鏢射水球)MVI 0721 - video Dailymotion">
            <a:extLst>
              <a:ext uri="{FF2B5EF4-FFF2-40B4-BE49-F238E27FC236}">
                <a16:creationId xmlns:a16="http://schemas.microsoft.com/office/drawing/2014/main" id="{6C7FAE2C-51EE-5E8C-B948-962FAFA41E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737" y="2215635"/>
            <a:ext cx="46482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小溪为什么会潺潺地响">
            <a:extLst>
              <a:ext uri="{FF2B5EF4-FFF2-40B4-BE49-F238E27FC236}">
                <a16:creationId xmlns:a16="http://schemas.microsoft.com/office/drawing/2014/main" id="{92EC9600-EA17-7CE0-DBC8-4127249AD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1071" y="4830249"/>
            <a:ext cx="2535049" cy="207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9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6559" y="236220"/>
            <a:ext cx="8410575" cy="635000"/>
          </a:xfrm>
          <a:prstGeom prst="rect">
            <a:avLst/>
          </a:prstGeom>
        </p:spPr>
        <p:txBody>
          <a:bodyPr vert="horz" wrap="square" lIns="0" tIns="12700" rIns="0" bIns="0" rtlCol="0">
            <a:spAutoFit/>
          </a:bodyPr>
          <a:lstStyle/>
          <a:p>
            <a:pPr marL="12700">
              <a:lnSpc>
                <a:spcPct val="100000"/>
              </a:lnSpc>
              <a:spcBef>
                <a:spcPts val="100"/>
              </a:spcBef>
            </a:pPr>
            <a:r>
              <a:rPr sz="4000" b="0" dirty="0">
                <a:latin typeface="Times New Roman" panose="02020603050405020304" pitchFamily="18" charset="0"/>
                <a:ea typeface="DFKai-SB" panose="03000509000000000000" pitchFamily="65" charset="-120"/>
                <a:cs typeface="Times New Roman" panose="02020603050405020304" pitchFamily="18" charset="0"/>
              </a:rPr>
              <a:t>高度近</a:t>
            </a:r>
            <a:r>
              <a:rPr sz="4000" b="0" spc="-5" dirty="0">
                <a:latin typeface="Times New Roman" panose="02020603050405020304" pitchFamily="18" charset="0"/>
                <a:ea typeface="DFKai-SB" panose="03000509000000000000" pitchFamily="65" charset="-120"/>
                <a:cs typeface="Times New Roman" panose="02020603050405020304" pitchFamily="18" charset="0"/>
              </a:rPr>
              <a:t>視</a:t>
            </a:r>
            <a:r>
              <a:rPr sz="4000" b="0" dirty="0">
                <a:latin typeface="Times New Roman" panose="02020603050405020304" pitchFamily="18" charset="0"/>
                <a:ea typeface="DFKai-SB" panose="03000509000000000000" pitchFamily="65" charset="-120"/>
                <a:cs typeface="Times New Roman" panose="02020603050405020304" pitchFamily="18" charset="0"/>
              </a:rPr>
              <a:t>(五百度以</a:t>
            </a:r>
            <a:r>
              <a:rPr sz="4000" b="0" spc="-5" dirty="0">
                <a:latin typeface="Times New Roman" panose="02020603050405020304" pitchFamily="18" charset="0"/>
                <a:ea typeface="DFKai-SB" panose="03000509000000000000" pitchFamily="65" charset="-120"/>
                <a:cs typeface="Times New Roman" panose="02020603050405020304" pitchFamily="18" charset="0"/>
              </a:rPr>
              <a:t>上</a:t>
            </a:r>
            <a:r>
              <a:rPr sz="4000" b="0" dirty="0">
                <a:latin typeface="Times New Roman" panose="02020603050405020304" pitchFamily="18" charset="0"/>
                <a:ea typeface="DFKai-SB" panose="03000509000000000000" pitchFamily="65" charset="-120"/>
                <a:cs typeface="Times New Roman" panose="02020603050405020304" pitchFamily="18" charset="0"/>
              </a:rPr>
              <a:t>)黃斑退</a:t>
            </a:r>
            <a:r>
              <a:rPr sz="4000" b="0" spc="-5" dirty="0">
                <a:latin typeface="Times New Roman" panose="02020603050405020304" pitchFamily="18" charset="0"/>
                <a:ea typeface="DFKai-SB" panose="03000509000000000000" pitchFamily="65" charset="-120"/>
                <a:cs typeface="Times New Roman" panose="02020603050405020304" pitchFamily="18" charset="0"/>
              </a:rPr>
              <a:t>化</a:t>
            </a:r>
            <a:r>
              <a:rPr sz="4000" b="0" dirty="0">
                <a:solidFill>
                  <a:srgbClr val="990033"/>
                </a:solidFill>
                <a:latin typeface="Times New Roman" panose="02020603050405020304" pitchFamily="18" charset="0"/>
                <a:ea typeface="DFKai-SB" panose="03000509000000000000" pitchFamily="65" charset="-120"/>
                <a:cs typeface="Times New Roman" panose="02020603050405020304" pitchFamily="18" charset="0"/>
              </a:rPr>
              <a:t>-失明</a:t>
            </a:r>
            <a:endParaRPr sz="4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object 3"/>
          <p:cNvSpPr txBox="1"/>
          <p:nvPr/>
        </p:nvSpPr>
        <p:spPr>
          <a:xfrm>
            <a:off x="1244282" y="2212340"/>
            <a:ext cx="277114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Times New Roman" panose="02020603050405020304" pitchFamily="18" charset="0"/>
                <a:ea typeface="DFKai-SB" panose="03000509000000000000" pitchFamily="65" charset="-120"/>
                <a:cs typeface="Times New Roman" panose="02020603050405020304" pitchFamily="18" charset="0"/>
              </a:rPr>
              <a:t>-40-49</a:t>
            </a:r>
            <a:r>
              <a:rPr sz="2400" dirty="0">
                <a:latin typeface="Times New Roman" panose="02020603050405020304" pitchFamily="18" charset="0"/>
                <a:ea typeface="DFKai-SB" panose="03000509000000000000" pitchFamily="65" charset="-120"/>
                <a:cs typeface="Times New Roman" panose="02020603050405020304" pitchFamily="18" charset="0"/>
              </a:rPr>
              <a:t>歲失明第一位</a:t>
            </a:r>
            <a:endParaRPr sz="24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object 4"/>
          <p:cNvSpPr txBox="1"/>
          <p:nvPr/>
        </p:nvSpPr>
        <p:spPr>
          <a:xfrm>
            <a:off x="329565" y="990028"/>
            <a:ext cx="7549515" cy="1245235"/>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台</a:t>
            </a:r>
            <a:r>
              <a:rPr sz="2800" spc="-10" dirty="0">
                <a:latin typeface="Times New Roman" panose="02020603050405020304" pitchFamily="18" charset="0"/>
                <a:ea typeface="DFKai-SB" panose="03000509000000000000" pitchFamily="65" charset="-120"/>
                <a:cs typeface="Times New Roman" panose="02020603050405020304" pitchFamily="18" charset="0"/>
              </a:rPr>
              <a:t>灣</a:t>
            </a:r>
            <a:r>
              <a:rPr sz="2800" spc="-5" dirty="0">
                <a:latin typeface="Times New Roman" panose="02020603050405020304" pitchFamily="18" charset="0"/>
                <a:ea typeface="DFKai-SB" panose="03000509000000000000" pitchFamily="65" charset="-120"/>
                <a:cs typeface="Times New Roman" panose="02020603050405020304" pitchFamily="18" charset="0"/>
              </a:rPr>
              <a:t>-</a:t>
            </a:r>
            <a:r>
              <a:rPr sz="2800" dirty="0">
                <a:latin typeface="Times New Roman" panose="02020603050405020304" pitchFamily="18" charset="0"/>
                <a:ea typeface="DFKai-SB" panose="03000509000000000000" pitchFamily="65" charset="-120"/>
                <a:cs typeface="Times New Roman" panose="02020603050405020304" pitchFamily="18" charset="0"/>
              </a:rPr>
              <a:t>老年不可治療的失明第一位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a:p>
            <a:pPr marL="4839335">
              <a:lnSpc>
                <a:spcPct val="100000"/>
              </a:lnSpc>
              <a:spcBef>
                <a:spcPts val="919"/>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30"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2004;111:62-9</a:t>
            </a:r>
            <a:endParaRPr sz="1200">
              <a:latin typeface="Times New Roman" panose="02020603050405020304" pitchFamily="18" charset="0"/>
              <a:ea typeface="DFKai-SB" panose="03000509000000000000" pitchFamily="65" charset="-120"/>
              <a:cs typeface="Times New Roman" panose="02020603050405020304" pitchFamily="18" charset="0"/>
            </a:endParaRPr>
          </a:p>
          <a:p>
            <a:pPr marL="355600" indent="-343535">
              <a:lnSpc>
                <a:spcPct val="100000"/>
              </a:lnSpc>
              <a:spcBef>
                <a:spcPts val="525"/>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中</a:t>
            </a:r>
            <a:r>
              <a:rPr sz="2800" spc="-10" dirty="0">
                <a:latin typeface="Times New Roman" panose="02020603050405020304" pitchFamily="18" charset="0"/>
                <a:ea typeface="DFKai-SB" panose="03000509000000000000" pitchFamily="65" charset="-120"/>
                <a:cs typeface="Times New Roman" panose="02020603050405020304" pitchFamily="18" charset="0"/>
              </a:rPr>
              <a:t>國</a:t>
            </a:r>
            <a:r>
              <a:rPr sz="2800" spc="-5" dirty="0">
                <a:latin typeface="Times New Roman" panose="02020603050405020304" pitchFamily="18" charset="0"/>
                <a:ea typeface="DFKai-SB" panose="03000509000000000000" pitchFamily="65" charset="-120"/>
                <a:cs typeface="Times New Roman" panose="02020603050405020304" pitchFamily="18" charset="0"/>
              </a:rPr>
              <a:t>-</a:t>
            </a:r>
            <a:r>
              <a:rPr sz="2800" dirty="0">
                <a:latin typeface="Times New Roman" panose="02020603050405020304" pitchFamily="18" charset="0"/>
                <a:ea typeface="DFKai-SB" panose="03000509000000000000" pitchFamily="65" charset="-120"/>
                <a:cs typeface="Times New Roman" panose="02020603050405020304" pitchFamily="18" charset="0"/>
              </a:rPr>
              <a:t>不可治療的失明第一位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object 5"/>
          <p:cNvSpPr txBox="1"/>
          <p:nvPr/>
        </p:nvSpPr>
        <p:spPr>
          <a:xfrm>
            <a:off x="329565" y="2941573"/>
            <a:ext cx="7901940" cy="1993264"/>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日</a:t>
            </a:r>
            <a:r>
              <a:rPr sz="2800" spc="-5" dirty="0">
                <a:latin typeface="Times New Roman" panose="02020603050405020304" pitchFamily="18" charset="0"/>
                <a:ea typeface="DFKai-SB" panose="03000509000000000000" pitchFamily="65" charset="-120"/>
                <a:cs typeface="Times New Roman" panose="02020603050405020304" pitchFamily="18" charset="0"/>
              </a:rPr>
              <a:t>本</a:t>
            </a:r>
            <a:r>
              <a:rPr sz="2800" dirty="0">
                <a:latin typeface="Times New Roman" panose="02020603050405020304" pitchFamily="18" charset="0"/>
                <a:ea typeface="DFKai-SB" panose="03000509000000000000" pitchFamily="65" charset="-120"/>
                <a:cs typeface="Times New Roman" panose="02020603050405020304" pitchFamily="18" charset="0"/>
              </a:rPr>
              <a:t>-單眼失明的第一位</a:t>
            </a:r>
            <a:endParaRPr sz="2800">
              <a:latin typeface="Times New Roman" panose="02020603050405020304" pitchFamily="18" charset="0"/>
              <a:ea typeface="DFKai-SB" panose="03000509000000000000" pitchFamily="65" charset="-120"/>
              <a:cs typeface="Times New Roman" panose="02020603050405020304" pitchFamily="18" charset="0"/>
            </a:endParaRPr>
          </a:p>
          <a:p>
            <a:pPr marL="1384935">
              <a:lnSpc>
                <a:spcPct val="100000"/>
              </a:lnSpc>
              <a:spcBef>
                <a:spcPts val="20"/>
              </a:spcBef>
            </a:pPr>
            <a:r>
              <a:rPr sz="2400" dirty="0">
                <a:latin typeface="Times New Roman" panose="02020603050405020304" pitchFamily="18" charset="0"/>
                <a:ea typeface="DFKai-SB" panose="03000509000000000000" pitchFamily="65" charset="-120"/>
                <a:cs typeface="Times New Roman" panose="02020603050405020304" pitchFamily="18" charset="0"/>
              </a:rPr>
              <a:t>–</a:t>
            </a:r>
            <a:r>
              <a:rPr sz="2400" spc="-210" dirty="0">
                <a:latin typeface="Times New Roman" panose="02020603050405020304" pitchFamily="18" charset="0"/>
                <a:ea typeface="DFKai-SB" panose="03000509000000000000" pitchFamily="65" charset="-120"/>
                <a:cs typeface="Times New Roman" panose="02020603050405020304" pitchFamily="18" charset="0"/>
              </a:rPr>
              <a:t> </a:t>
            </a:r>
            <a:r>
              <a:rPr sz="2400" dirty="0">
                <a:latin typeface="Times New Roman" panose="02020603050405020304" pitchFamily="18" charset="0"/>
                <a:ea typeface="DFKai-SB" panose="03000509000000000000" pitchFamily="65" charset="-120"/>
                <a:cs typeface="Times New Roman" panose="02020603050405020304" pitchFamily="18" charset="0"/>
              </a:rPr>
              <a:t>不可治療的失明的第二位</a:t>
            </a:r>
            <a:endParaRPr sz="2400">
              <a:latin typeface="Times New Roman" panose="02020603050405020304" pitchFamily="18" charset="0"/>
              <a:ea typeface="DFKai-SB" panose="03000509000000000000" pitchFamily="65" charset="-120"/>
              <a:cs typeface="Times New Roman" panose="02020603050405020304" pitchFamily="18" charset="0"/>
            </a:endParaRPr>
          </a:p>
          <a:p>
            <a:pPr marR="5080" algn="r">
              <a:lnSpc>
                <a:spcPct val="100000"/>
              </a:lnSpc>
              <a:spcBef>
                <a:spcPts val="120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35"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2006;113:1354-62</a:t>
            </a:r>
            <a:endParaRPr sz="120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40"/>
              </a:spcBef>
            </a:pPr>
            <a:endParaRPr sz="1550">
              <a:latin typeface="Times New Roman" panose="02020603050405020304" pitchFamily="18" charset="0"/>
              <a:ea typeface="DFKai-SB" panose="03000509000000000000" pitchFamily="65" charset="-120"/>
              <a:cs typeface="Times New Roman" panose="02020603050405020304" pitchFamily="18" charset="0"/>
            </a:endParaRPr>
          </a:p>
          <a:p>
            <a:pPr marL="355600" indent="-343535">
              <a:lnSpc>
                <a:spcPct val="100000"/>
              </a:lnSpc>
              <a:buFont typeface="Arial"/>
              <a:buChar char="•"/>
              <a:tabLst>
                <a:tab pos="355600" algn="l"/>
                <a:tab pos="356235" algn="l"/>
              </a:tabLst>
            </a:pPr>
            <a:r>
              <a:rPr sz="2400" dirty="0">
                <a:latin typeface="Times New Roman" panose="02020603050405020304" pitchFamily="18" charset="0"/>
                <a:ea typeface="DFKai-SB" panose="03000509000000000000" pitchFamily="65" charset="-120"/>
                <a:cs typeface="Times New Roman" panose="02020603050405020304" pitchFamily="18" charset="0"/>
              </a:rPr>
              <a:t>美</a:t>
            </a:r>
            <a:r>
              <a:rPr sz="2400" spc="-10" dirty="0">
                <a:latin typeface="Times New Roman" panose="02020603050405020304" pitchFamily="18" charset="0"/>
                <a:ea typeface="DFKai-SB" panose="03000509000000000000" pitchFamily="65" charset="-120"/>
                <a:cs typeface="Times New Roman" panose="02020603050405020304" pitchFamily="18" charset="0"/>
              </a:rPr>
              <a:t>國</a:t>
            </a:r>
            <a:r>
              <a:rPr sz="2400" spc="-5" dirty="0">
                <a:latin typeface="Times New Roman" panose="02020603050405020304" pitchFamily="18" charset="0"/>
                <a:ea typeface="DFKai-SB" panose="03000509000000000000" pitchFamily="65" charset="-120"/>
                <a:cs typeface="Times New Roman" panose="02020603050405020304" pitchFamily="18" charset="0"/>
              </a:rPr>
              <a:t>-</a:t>
            </a:r>
            <a:r>
              <a:rPr sz="2400" dirty="0">
                <a:latin typeface="Times New Roman" panose="02020603050405020304" pitchFamily="18" charset="0"/>
                <a:ea typeface="DFKai-SB" panose="03000509000000000000" pitchFamily="65" charset="-120"/>
                <a:cs typeface="Times New Roman" panose="02020603050405020304" pitchFamily="18" charset="0"/>
              </a:rPr>
              <a:t>失明的第五位</a:t>
            </a:r>
            <a:endParaRPr sz="2400">
              <a:latin typeface="Times New Roman" panose="02020603050405020304" pitchFamily="18" charset="0"/>
              <a:ea typeface="DFKai-SB" panose="03000509000000000000" pitchFamily="65" charset="-120"/>
              <a:cs typeface="Times New Roman" panose="02020603050405020304" pitchFamily="18" charset="0"/>
            </a:endParaRPr>
          </a:p>
          <a:p>
            <a:pPr marR="59055" algn="r">
              <a:lnSpc>
                <a:spcPct val="100000"/>
              </a:lnSpc>
              <a:spcBef>
                <a:spcPts val="35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Buch H. et </a:t>
            </a:r>
            <a:r>
              <a:rPr sz="1200" b="1" i="1" dirty="0">
                <a:latin typeface="Times New Roman" panose="02020603050405020304" pitchFamily="18" charset="0"/>
                <a:ea typeface="DFKai-SB" panose="03000509000000000000" pitchFamily="65" charset="-120"/>
                <a:cs typeface="Times New Roman" panose="02020603050405020304" pitchFamily="18" charset="0"/>
              </a:rPr>
              <a:t>al. </a:t>
            </a: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a:t>
            </a:r>
            <a:r>
              <a:rPr sz="1200" b="1" i="1" spc="-15" dirty="0">
                <a:latin typeface="Times New Roman" panose="02020603050405020304" pitchFamily="18" charset="0"/>
                <a:ea typeface="DFKai-SB" panose="03000509000000000000" pitchFamily="65" charset="-120"/>
                <a:cs typeface="Times New Roman" panose="02020603050405020304" pitchFamily="18" charset="0"/>
              </a:rPr>
              <a:t> </a:t>
            </a:r>
            <a:r>
              <a:rPr sz="1200" b="1" i="1" dirty="0">
                <a:latin typeface="Times New Roman" panose="02020603050405020304" pitchFamily="18" charset="0"/>
                <a:ea typeface="DFKai-SB" panose="03000509000000000000" pitchFamily="65" charset="-120"/>
                <a:cs typeface="Times New Roman" panose="02020603050405020304" pitchFamily="18" charset="0"/>
              </a:rPr>
              <a:t>2001,108:2347-57</a:t>
            </a:r>
            <a:endParaRPr sz="12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object 6"/>
          <p:cNvSpPr txBox="1"/>
          <p:nvPr/>
        </p:nvSpPr>
        <p:spPr>
          <a:xfrm>
            <a:off x="5081270" y="2443734"/>
            <a:ext cx="3310254" cy="197490"/>
          </a:xfrm>
          <a:prstGeom prst="rect">
            <a:avLst/>
          </a:prstGeom>
        </p:spPr>
        <p:txBody>
          <a:bodyPr vert="horz" wrap="square" lIns="0" tIns="12700" rIns="0" bIns="0" rtlCol="0">
            <a:spAutoFit/>
          </a:bodyPr>
          <a:lstStyle/>
          <a:p>
            <a:pPr marL="12700">
              <a:lnSpc>
                <a:spcPct val="100000"/>
              </a:lnSpc>
              <a:spcBef>
                <a:spcPts val="100"/>
              </a:spcBef>
            </a:pPr>
            <a:r>
              <a:rPr sz="1200" b="1" i="1" spc="-5" dirty="0">
                <a:latin typeface="Times New Roman" panose="02020603050405020304" pitchFamily="18" charset="0"/>
                <a:ea typeface="DFKai-SB" panose="03000509000000000000" pitchFamily="65" charset="-120"/>
                <a:cs typeface="Times New Roman" panose="02020603050405020304" pitchFamily="18" charset="0"/>
              </a:rPr>
              <a:t>Ophthalmology.</a:t>
            </a:r>
            <a:r>
              <a:rPr sz="1200" b="1" i="1" spc="15" dirty="0">
                <a:latin typeface="Times New Roman" panose="02020603050405020304" pitchFamily="18" charset="0"/>
                <a:ea typeface="DFKai-SB" panose="03000509000000000000" pitchFamily="65" charset="-120"/>
                <a:cs typeface="Times New Roman" panose="02020603050405020304" pitchFamily="18" charset="0"/>
              </a:rPr>
              <a:t> </a:t>
            </a:r>
            <a:r>
              <a:rPr sz="1200" b="1" i="1" spc="-5" dirty="0">
                <a:latin typeface="Times New Roman" panose="02020603050405020304" pitchFamily="18" charset="0"/>
                <a:ea typeface="DFKai-SB" panose="03000509000000000000" pitchFamily="65" charset="-120"/>
                <a:cs typeface="Times New Roman" panose="02020603050405020304" pitchFamily="18" charset="0"/>
              </a:rPr>
              <a:t>2006;113:1134.e1-11</a:t>
            </a:r>
            <a:endParaRPr sz="120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47937"/>
            <a:ext cx="8928992" cy="2308324"/>
          </a:xfrm>
        </p:spPr>
        <p:txBody>
          <a:bodyPr/>
          <a:lstStyle/>
          <a:p>
            <a:pPr eaLnBrk="1" hangingPunct="1">
              <a:buNone/>
              <a:defRPr/>
            </a:pPr>
            <a:r>
              <a:rPr lang="zh-TW" altLang="en-US" b="1" dirty="0">
                <a:latin typeface="標楷體" pitchFamily="65" charset="-120"/>
                <a:ea typeface="標楷體" pitchFamily="65" charset="-120"/>
              </a:rPr>
              <a:t>      </a:t>
            </a:r>
            <a:r>
              <a:rPr lang="zh-TW" altLang="en-US" sz="3200" b="1" dirty="0">
                <a:solidFill>
                  <a:srgbClr val="C00000"/>
                </a:solidFill>
                <a:latin typeface="標楷體" pitchFamily="65" charset="-120"/>
                <a:ea typeface="標楷體" pitchFamily="65" charset="-120"/>
              </a:rPr>
              <a:t>蔣經國故總統</a:t>
            </a:r>
            <a:r>
              <a:rPr lang="en-US" altLang="zh-TW" sz="3200" b="1" dirty="0">
                <a:solidFill>
                  <a:srgbClr val="C00000"/>
                </a:solidFill>
                <a:latin typeface="標楷體" pitchFamily="65" charset="-120"/>
                <a:ea typeface="標楷體" pitchFamily="65" charset="-120"/>
              </a:rPr>
              <a:t>-</a:t>
            </a:r>
            <a:r>
              <a:rPr lang="zh-TW" altLang="en-US" sz="3200" b="1" dirty="0">
                <a:solidFill>
                  <a:srgbClr val="C00000"/>
                </a:solidFill>
                <a:latin typeface="標楷體" pitchFamily="65" charset="-120"/>
                <a:ea typeface="標楷體" pitchFamily="65" charset="-120"/>
              </a:rPr>
              <a:t>近視是國安問題</a:t>
            </a:r>
            <a:endParaRPr lang="en-US" altLang="zh-TW" b="1" dirty="0">
              <a:solidFill>
                <a:srgbClr val="C00000"/>
              </a:solidFill>
              <a:latin typeface="標楷體" pitchFamily="65" charset="-120"/>
              <a:ea typeface="標楷體" pitchFamily="65" charset="-120"/>
            </a:endParaRPr>
          </a:p>
          <a:p>
            <a:pPr marL="0" indent="0" algn="r" eaLnBrk="1" hangingPunct="1">
              <a:buFont typeface="Arial" pitchFamily="34" charset="0"/>
              <a:buNone/>
              <a:defRPr/>
            </a:pP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莊維周醫師 前高雄縣衛生局長、前高雄縣醫師公會理事長</a:t>
            </a:r>
            <a:endParaRPr lang="en-US" altLang="zh-TW" sz="1800" dirty="0">
              <a:latin typeface="標楷體" pitchFamily="65" charset="-120"/>
              <a:ea typeface="標楷體" pitchFamily="65" charset="-120"/>
            </a:endParaRPr>
          </a:p>
          <a:p>
            <a:pPr eaLnBrk="1" hangingPunct="1">
              <a:defRPr/>
            </a:pPr>
            <a:r>
              <a:rPr lang="zh-TW" altLang="zh-TW" sz="1800" dirty="0">
                <a:latin typeface="標楷體" pitchFamily="65" charset="-120"/>
                <a:ea typeface="標楷體" pitchFamily="65" charset="-120"/>
              </a:rPr>
              <a:t>從民國</a:t>
            </a:r>
            <a:r>
              <a:rPr lang="en-US" altLang="zh-TW" sz="1800" dirty="0">
                <a:latin typeface="標楷體" pitchFamily="65" charset="-120"/>
                <a:ea typeface="標楷體" pitchFamily="65" charset="-120"/>
              </a:rPr>
              <a:t>69</a:t>
            </a:r>
            <a:r>
              <a:rPr lang="zh-TW" altLang="zh-TW" sz="1800" dirty="0">
                <a:latin typeface="標楷體" pitchFamily="65" charset="-120"/>
                <a:ea typeface="標楷體" pitchFamily="65" charset="-120"/>
              </a:rPr>
              <a:t>年開始，由行政院指示</a:t>
            </a:r>
            <a:r>
              <a:rPr lang="zh-TW" altLang="en-US" sz="1800" dirty="0">
                <a:latin typeface="標楷體" pitchFamily="65" charset="-120"/>
                <a:ea typeface="標楷體" pitchFamily="65" charset="-120"/>
              </a:rPr>
              <a:t>相</a:t>
            </a:r>
            <a:r>
              <a:rPr lang="zh-TW" altLang="zh-TW" sz="1800" dirty="0">
                <a:latin typeface="標楷體" pitchFamily="65" charset="-120"/>
                <a:ea typeface="標楷體" pitchFamily="65" charset="-120"/>
              </a:rPr>
              <a:t>關單位，邀集專家、學者擬定「加強學生視力保健重要措施」</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學童</a:t>
            </a:r>
            <a:r>
              <a:rPr lang="zh-TW" altLang="zh-TW" sz="1400" dirty="0">
                <a:latin typeface="標楷體" pitchFamily="65" charset="-120"/>
                <a:ea typeface="標楷體" pitchFamily="65" charset="-120"/>
              </a:rPr>
              <a:t>視力</a:t>
            </a:r>
            <a:r>
              <a:rPr lang="zh-TW" altLang="zh-TW" sz="1800" dirty="0">
                <a:latin typeface="標楷體" pitchFamily="65" charset="-120"/>
                <a:ea typeface="標楷體" pitchFamily="65" charset="-120"/>
              </a:rPr>
              <a:t>檢查列為每學期檢查項目</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編列經費讓五大醫院成立兒童視力保健中心</a:t>
            </a:r>
            <a:r>
              <a:rPr lang="zh-TW" altLang="en-US" sz="1800" dirty="0">
                <a:latin typeface="標楷體" pitchFamily="65" charset="-120"/>
                <a:ea typeface="標楷體" pitchFamily="65" charset="-120"/>
              </a:rPr>
              <a:t>，</a:t>
            </a:r>
            <a:r>
              <a:rPr lang="zh-TW" altLang="zh-TW" sz="1800" dirty="0">
                <a:latin typeface="標楷體" pitchFamily="65" charset="-120"/>
                <a:ea typeface="標楷體" pitchFamily="65" charset="-120"/>
              </a:rPr>
              <a:t>民國</a:t>
            </a:r>
            <a:r>
              <a:rPr lang="en-US" altLang="zh-TW" sz="1800" dirty="0">
                <a:latin typeface="標楷體" pitchFamily="65" charset="-120"/>
                <a:ea typeface="標楷體" pitchFamily="65" charset="-120"/>
              </a:rPr>
              <a:t>72</a:t>
            </a:r>
            <a:r>
              <a:rPr lang="zh-TW" altLang="zh-TW" sz="1800" dirty="0">
                <a:latin typeface="標楷體" pitchFamily="65" charset="-120"/>
                <a:ea typeface="標楷體" pitchFamily="65" charset="-120"/>
              </a:rPr>
              <a:t>年，每五年</a:t>
            </a:r>
            <a:r>
              <a:rPr lang="en-US" altLang="zh-TW" sz="1800" dirty="0">
                <a:latin typeface="標楷體" pitchFamily="65" charset="-120"/>
                <a:ea typeface="標楷體" pitchFamily="65" charset="-120"/>
              </a:rPr>
              <a:t>(72</a:t>
            </a:r>
            <a:r>
              <a:rPr lang="zh-TW" altLang="zh-TW" sz="1800" dirty="0">
                <a:latin typeface="標楷體" pitchFamily="65" charset="-120"/>
                <a:ea typeface="標楷體" pitchFamily="65" charset="-120"/>
              </a:rPr>
              <a:t>年至</a:t>
            </a:r>
            <a:r>
              <a:rPr lang="en-US" altLang="zh-TW" sz="1800" dirty="0">
                <a:latin typeface="標楷體" pitchFamily="65" charset="-120"/>
                <a:ea typeface="標楷體" pitchFamily="65" charset="-120"/>
              </a:rPr>
              <a:t>95</a:t>
            </a:r>
            <a:r>
              <a:rPr lang="zh-TW" altLang="zh-TW" sz="1800" dirty="0">
                <a:latin typeface="標楷體" pitchFamily="65" charset="-120"/>
                <a:ea typeface="標楷體" pitchFamily="65" charset="-120"/>
              </a:rPr>
              <a:t>年</a:t>
            </a:r>
            <a:r>
              <a:rPr lang="en-US" altLang="zh-TW" sz="1800" dirty="0">
                <a:latin typeface="標楷體" pitchFamily="65" charset="-120"/>
                <a:ea typeface="標楷體" pitchFamily="65" charset="-120"/>
              </a:rPr>
              <a:t>)</a:t>
            </a:r>
            <a:r>
              <a:rPr lang="zh-TW" altLang="zh-TW" sz="1800" dirty="0">
                <a:latin typeface="標楷體" pitchFamily="65" charset="-120"/>
                <a:ea typeface="標楷體" pitchFamily="65" charset="-120"/>
              </a:rPr>
              <a:t>針對台灣</a:t>
            </a:r>
            <a:r>
              <a:rPr lang="en-US" altLang="zh-TW" sz="1800" dirty="0">
                <a:latin typeface="標楷體" pitchFamily="65" charset="-120"/>
                <a:ea typeface="標楷體" pitchFamily="65" charset="-120"/>
              </a:rPr>
              <a:t>6-18</a:t>
            </a:r>
            <a:r>
              <a:rPr lang="zh-TW" altLang="zh-TW" sz="1800" dirty="0">
                <a:latin typeface="標楷體" pitchFamily="65" charset="-120"/>
                <a:ea typeface="標楷體" pitchFamily="65" charset="-120"/>
              </a:rPr>
              <a:t>歲兒童近視流行病學調查</a:t>
            </a:r>
            <a:endParaRPr lang="en-US" altLang="zh-TW" sz="1800" dirty="0">
              <a:latin typeface="標楷體" pitchFamily="65" charset="-120"/>
              <a:ea typeface="標楷體" pitchFamily="65" charset="-120"/>
            </a:endParaRPr>
          </a:p>
          <a:p>
            <a:pPr eaLnBrk="1" hangingPunct="1">
              <a:buNone/>
              <a:defRPr/>
            </a:pPr>
            <a:r>
              <a:rPr lang="zh-TW" altLang="en-US" sz="2800" b="1" dirty="0">
                <a:latin typeface="標楷體" pitchFamily="65" charset="-120"/>
                <a:ea typeface="標楷體" pitchFamily="65" charset="-120"/>
              </a:rPr>
              <a:t>國防部</a:t>
            </a:r>
            <a:endParaRPr lang="en-US" altLang="zh-TW" sz="2800" b="1" dirty="0">
              <a:latin typeface="標楷體" pitchFamily="65" charset="-120"/>
              <a:ea typeface="標楷體" pitchFamily="65" charset="-120"/>
            </a:endParaRPr>
          </a:p>
          <a:p>
            <a:pPr eaLnBrk="1" hangingPunct="1">
              <a:buNone/>
              <a:defRPr/>
            </a:pPr>
            <a:r>
              <a:rPr lang="zh-TW" altLang="en-US" sz="1800" dirty="0">
                <a:latin typeface="標楷體" pitchFamily="65" charset="-120"/>
                <a:ea typeface="標楷體" pitchFamily="65" charset="-120"/>
              </a:rPr>
              <a:t> 缺乏視力優良學子，飛行員招募困難</a:t>
            </a:r>
          </a:p>
        </p:txBody>
      </p:sp>
      <p:sp>
        <p:nvSpPr>
          <p:cNvPr id="2" name="投影片編號版面配置區 1"/>
          <p:cNvSpPr>
            <a:spLocks noGrp="1"/>
          </p:cNvSpPr>
          <p:nvPr>
            <p:ph type="sldNum" sz="quarter" idx="12"/>
          </p:nvPr>
        </p:nvSpPr>
        <p:spPr>
          <a:xfrm>
            <a:off x="7735341" y="5077127"/>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14</a:t>
            </a:fld>
            <a:endParaRPr lang="en-US" altLang="zh-TW"/>
          </a:p>
        </p:txBody>
      </p:sp>
      <p:pic>
        <p:nvPicPr>
          <p:cNvPr id="1026" name="Picture 2" descr="ãåè»ãçåçæå°çµæ">
            <a:extLst>
              <a:ext uri="{FF2B5EF4-FFF2-40B4-BE49-F238E27FC236}">
                <a16:creationId xmlns:a16="http://schemas.microsoft.com/office/drawing/2014/main" id="{2EFCE3FB-1DB3-4F12-A6E9-8C16259C8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90800"/>
            <a:ext cx="5610200" cy="3906102"/>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a:extLst>
              <a:ext uri="{FF2B5EF4-FFF2-40B4-BE49-F238E27FC236}">
                <a16:creationId xmlns:a16="http://schemas.microsoft.com/office/drawing/2014/main" id="{C4C5D1CA-2028-42E4-BE26-74AA1A08A6DA}"/>
              </a:ext>
            </a:extLst>
          </p:cNvPr>
          <p:cNvSpPr/>
          <p:nvPr/>
        </p:nvSpPr>
        <p:spPr>
          <a:xfrm>
            <a:off x="2261592" y="291088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5368690C-3E0B-4B22-997C-313B1E4A1059}"/>
              </a:ext>
            </a:extLst>
          </p:cNvPr>
          <p:cNvSpPr/>
          <p:nvPr/>
        </p:nvSpPr>
        <p:spPr>
          <a:xfrm>
            <a:off x="1937556"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AB4CCC65-1939-4C2B-8DDF-04AC50AC366A}"/>
              </a:ext>
            </a:extLst>
          </p:cNvPr>
          <p:cNvSpPr/>
          <p:nvPr/>
        </p:nvSpPr>
        <p:spPr>
          <a:xfrm>
            <a:off x="1511345"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31A0B258-9E5A-4684-A2AE-40C35D63CD27}"/>
              </a:ext>
            </a:extLst>
          </p:cNvPr>
          <p:cNvSpPr/>
          <p:nvPr/>
        </p:nvSpPr>
        <p:spPr>
          <a:xfrm>
            <a:off x="747857" y="3291687"/>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600FDDEF-E88E-4692-98E0-7388CB27F180}"/>
              </a:ext>
            </a:extLst>
          </p:cNvPr>
          <p:cNvSpPr/>
          <p:nvPr/>
        </p:nvSpPr>
        <p:spPr>
          <a:xfrm>
            <a:off x="3086472" y="3198915"/>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05D314A4-E515-41E5-8757-11278FAC9E2E}"/>
              </a:ext>
            </a:extLst>
          </p:cNvPr>
          <p:cNvSpPr/>
          <p:nvPr/>
        </p:nvSpPr>
        <p:spPr>
          <a:xfrm>
            <a:off x="3523299" y="309090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DF6B3884-74DC-4BE1-9BBC-58FEB56411AA}"/>
              </a:ext>
            </a:extLst>
          </p:cNvPr>
          <p:cNvSpPr/>
          <p:nvPr/>
        </p:nvSpPr>
        <p:spPr>
          <a:xfrm>
            <a:off x="3971323" y="3090903"/>
            <a:ext cx="504056" cy="5760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8" name="Picture 4" descr="ãåè»ãçåçæå°çµæ">
            <a:extLst>
              <a:ext uri="{FF2B5EF4-FFF2-40B4-BE49-F238E27FC236}">
                <a16:creationId xmlns:a16="http://schemas.microsoft.com/office/drawing/2014/main" id="{24AAC03C-767C-4500-9F6C-D55978201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67070"/>
            <a:ext cx="61912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op Gun: Maverick (2022) - IMDb">
            <a:extLst>
              <a:ext uri="{FF2B5EF4-FFF2-40B4-BE49-F238E27FC236}">
                <a16:creationId xmlns:a16="http://schemas.microsoft.com/office/drawing/2014/main" id="{28752999-49EA-10F0-5434-7C5F464092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2089" y="2327200"/>
            <a:ext cx="2800629"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379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028"/>
                                        </p:tgtEl>
                                        <p:attrNameLst>
                                          <p:attrName>style.visibility</p:attrName>
                                        </p:attrNameLst>
                                      </p:cBhvr>
                                      <p:to>
                                        <p:strVal val="visible"/>
                                      </p:to>
                                    </p:set>
                                    <p:anim calcmode="lin" valueType="num">
                                      <p:cBhvr additive="base">
                                        <p:cTn id="121" dur="500" fill="hold"/>
                                        <p:tgtEl>
                                          <p:spTgt spid="1028"/>
                                        </p:tgtEl>
                                        <p:attrNameLst>
                                          <p:attrName>ppt_x</p:attrName>
                                        </p:attrNameLst>
                                      </p:cBhvr>
                                      <p:tavLst>
                                        <p:tav tm="0">
                                          <p:val>
                                            <p:strVal val="#ppt_x"/>
                                          </p:val>
                                        </p:tav>
                                        <p:tav tm="100000">
                                          <p:val>
                                            <p:strVal val="#ppt_x"/>
                                          </p:val>
                                        </p:tav>
                                      </p:tavLst>
                                    </p:anim>
                                    <p:anim calcmode="lin" valueType="num">
                                      <p:cBhvr additive="base">
                                        <p:cTn id="1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3" fill="hold" nodeType="clickEffect">
                                  <p:stCondLst>
                                    <p:cond delay="0"/>
                                  </p:stCondLst>
                                  <p:childTnLst>
                                    <p:set>
                                      <p:cBhvr>
                                        <p:cTn id="126" dur="1" fill="hold">
                                          <p:stCondLst>
                                            <p:cond delay="0"/>
                                          </p:stCondLst>
                                        </p:cTn>
                                        <p:tgtEl>
                                          <p:spTgt spid="5"/>
                                        </p:tgtEl>
                                        <p:attrNameLst>
                                          <p:attrName>style.visibility</p:attrName>
                                        </p:attrNameLst>
                                      </p:cBhvr>
                                      <p:to>
                                        <p:strVal val="visible"/>
                                      </p:to>
                                    </p:set>
                                    <p:anim calcmode="lin" valueType="num">
                                      <p:cBhvr additive="base">
                                        <p:cTn id="127" dur="500" fill="hold"/>
                                        <p:tgtEl>
                                          <p:spTgt spid="5"/>
                                        </p:tgtEl>
                                        <p:attrNameLst>
                                          <p:attrName>ppt_x</p:attrName>
                                        </p:attrNameLst>
                                      </p:cBhvr>
                                      <p:tavLst>
                                        <p:tav tm="0">
                                          <p:val>
                                            <p:strVal val="1+#ppt_w/2"/>
                                          </p:val>
                                        </p:tav>
                                        <p:tav tm="100000">
                                          <p:val>
                                            <p:strVal val="#ppt_x"/>
                                          </p:val>
                                        </p:tav>
                                      </p:tavLst>
                                    </p:anim>
                                    <p:anim calcmode="lin" valueType="num">
                                      <p:cBhvr additive="base">
                                        <p:cTn id="12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43537" y="2170683"/>
            <a:ext cx="6545580" cy="14808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1920973" y="2593275"/>
            <a:ext cx="5617210"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DFKai-SB" panose="03000509000000000000" pitchFamily="65" charset="-120"/>
                <a:ea typeface="DFKai-SB" panose="03000509000000000000" pitchFamily="65" charset="-120"/>
                <a:cs typeface="Noto Sans Mono CJK JP Bold"/>
              </a:rPr>
              <a:t>近視是疾病，失明風險高</a:t>
            </a:r>
            <a:endParaRPr sz="40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5774" y="4292852"/>
            <a:ext cx="6324600" cy="2117725"/>
          </a:xfrm>
          <a:custGeom>
            <a:avLst/>
            <a:gdLst/>
            <a:ahLst/>
            <a:cxnLst/>
            <a:rect l="l" t="t" r="r" b="b"/>
            <a:pathLst>
              <a:path w="6324600" h="2117725">
                <a:moveTo>
                  <a:pt x="6324600" y="0"/>
                </a:moveTo>
                <a:lnTo>
                  <a:pt x="0" y="0"/>
                </a:lnTo>
                <a:lnTo>
                  <a:pt x="0" y="2117725"/>
                </a:lnTo>
                <a:lnTo>
                  <a:pt x="6324600" y="2117725"/>
                </a:lnTo>
                <a:lnTo>
                  <a:pt x="6324600" y="0"/>
                </a:lnTo>
                <a:close/>
              </a:path>
            </a:pathLst>
          </a:custGeom>
          <a:solidFill>
            <a:srgbClr val="FFFF66"/>
          </a:solid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2" name="object 32"/>
          <p:cNvSpPr txBox="1">
            <a:spLocks noGrp="1"/>
          </p:cNvSpPr>
          <p:nvPr>
            <p:ph type="title"/>
          </p:nvPr>
        </p:nvSpPr>
        <p:spPr>
          <a:xfrm>
            <a:off x="212090" y="278066"/>
            <a:ext cx="838835" cy="513715"/>
          </a:xfrm>
          <a:prstGeom prst="rect">
            <a:avLst/>
          </a:prstGeom>
        </p:spPr>
        <p:txBody>
          <a:bodyPr vert="horz" wrap="square" lIns="0" tIns="12700" rIns="0" bIns="0" rtlCol="0">
            <a:spAutoFit/>
          </a:bodyPr>
          <a:lstStyle/>
          <a:p>
            <a:pPr marL="12700">
              <a:lnSpc>
                <a:spcPct val="100000"/>
              </a:lnSpc>
              <a:spcBef>
                <a:spcPts val="100"/>
              </a:spcBef>
            </a:pPr>
            <a:r>
              <a:rPr sz="3200" dirty="0">
                <a:latin typeface="Times New Roman" panose="02020603050405020304" pitchFamily="18" charset="0"/>
                <a:ea typeface="DFKai-SB" panose="03000509000000000000" pitchFamily="65" charset="-120"/>
                <a:cs typeface="Times New Roman" panose="02020603050405020304" pitchFamily="18" charset="0"/>
              </a:rPr>
              <a:t>近視</a:t>
            </a:r>
            <a:endParaRPr sz="320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3" name="object 33"/>
          <p:cNvSpPr/>
          <p:nvPr/>
        </p:nvSpPr>
        <p:spPr>
          <a:xfrm>
            <a:off x="7620000" y="0"/>
            <a:ext cx="1524000" cy="1749425"/>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 name="object 34"/>
          <p:cNvSpPr txBox="1"/>
          <p:nvPr/>
        </p:nvSpPr>
        <p:spPr>
          <a:xfrm>
            <a:off x="485774" y="978857"/>
            <a:ext cx="7430770" cy="5414303"/>
          </a:xfrm>
          <a:prstGeom prst="rect">
            <a:avLst/>
          </a:prstGeom>
        </p:spPr>
        <p:txBody>
          <a:bodyPr vert="horz" wrap="square" lIns="0" tIns="99060" rIns="0" bIns="0" rtlCol="0">
            <a:spAutoFit/>
          </a:bodyPr>
          <a:lstStyle/>
          <a:p>
            <a:pPr marL="299720" indent="-287020">
              <a:lnSpc>
                <a:spcPct val="100000"/>
              </a:lnSpc>
              <a:spcBef>
                <a:spcPts val="780"/>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全球重要的公共健康問題。</a:t>
            </a:r>
          </a:p>
          <a:p>
            <a:pPr marL="299720" marR="542290" indent="-287020">
              <a:lnSpc>
                <a:spcPct val="100000"/>
              </a:lnSpc>
              <a:spcBef>
                <a:spcPts val="685"/>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WH</a:t>
            </a:r>
            <a:r>
              <a:rPr sz="2800" spc="-5" dirty="0">
                <a:latin typeface="Times New Roman" panose="02020603050405020304" pitchFamily="18" charset="0"/>
                <a:ea typeface="DFKai-SB" panose="03000509000000000000" pitchFamily="65" charset="-120"/>
                <a:cs typeface="Times New Roman" panose="02020603050405020304" pitchFamily="18" charset="0"/>
              </a:rPr>
              <a:t>O</a:t>
            </a:r>
            <a:r>
              <a:rPr sz="2800" spc="105" dirty="0">
                <a:latin typeface="Times New Roman" panose="02020603050405020304" pitchFamily="18" charset="0"/>
                <a:ea typeface="DFKai-SB" panose="03000509000000000000" pitchFamily="65" charset="-120"/>
                <a:cs typeface="Times New Roman" panose="02020603050405020304" pitchFamily="18" charset="0"/>
              </a:rPr>
              <a:t>：五個刻不容緩的“視</a:t>
            </a:r>
            <a:r>
              <a:rPr sz="2800" spc="95" dirty="0">
                <a:latin typeface="Times New Roman" panose="02020603050405020304" pitchFamily="18" charset="0"/>
                <a:ea typeface="DFKai-SB" panose="03000509000000000000" pitchFamily="65" charset="-120"/>
                <a:cs typeface="Times New Roman" panose="02020603050405020304" pitchFamily="18" charset="0"/>
              </a:rPr>
              <a:t>覺</a:t>
            </a:r>
            <a:r>
              <a:rPr sz="2800" spc="235" dirty="0">
                <a:latin typeface="Times New Roman" panose="02020603050405020304" pitchFamily="18" charset="0"/>
                <a:ea typeface="DFKai-SB" panose="03000509000000000000" pitchFamily="65" charset="-120"/>
                <a:cs typeface="Times New Roman" panose="02020603050405020304" pitchFamily="18" charset="0"/>
              </a:rPr>
              <a:t>2020”</a:t>
            </a:r>
            <a:r>
              <a:rPr sz="2800" dirty="0">
                <a:latin typeface="Times New Roman" panose="02020603050405020304" pitchFamily="18" charset="0"/>
                <a:ea typeface="DFKai-SB" panose="03000509000000000000" pitchFamily="65" charset="-120"/>
                <a:cs typeface="Times New Roman" panose="02020603050405020304" pitchFamily="18" charset="0"/>
              </a:rPr>
              <a:t>的優先 事項之一。</a:t>
            </a:r>
          </a:p>
          <a:p>
            <a:pPr marL="299720" indent="-287020">
              <a:lnSpc>
                <a:spcPct val="100000"/>
              </a:lnSpc>
              <a:spcBef>
                <a:spcPts val="660"/>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兒童近視發病年紀越小，近視度數增加越快。</a:t>
            </a:r>
          </a:p>
          <a:p>
            <a:pPr marL="299720" marR="360680" indent="-287020">
              <a:lnSpc>
                <a:spcPct val="100000"/>
              </a:lnSpc>
              <a:spcBef>
                <a:spcPts val="685"/>
              </a:spcBef>
              <a:buFont typeface="Arial"/>
              <a:buChar char="–"/>
              <a:tabLst>
                <a:tab pos="299720" algn="l"/>
              </a:tabLst>
            </a:pPr>
            <a:r>
              <a:rPr sz="2800" dirty="0">
                <a:latin typeface="Times New Roman" panose="02020603050405020304" pitchFamily="18" charset="0"/>
                <a:ea typeface="DFKai-SB" panose="03000509000000000000" pitchFamily="65" charset="-120"/>
                <a:cs typeface="Times New Roman" panose="02020603050405020304" pitchFamily="18" charset="0"/>
              </a:rPr>
              <a:t>兒童越早發生近視，日後成人發生高度近視 機會越高。</a:t>
            </a:r>
          </a:p>
          <a:p>
            <a:pPr>
              <a:lnSpc>
                <a:spcPct val="100000"/>
              </a:lnSpc>
              <a:spcBef>
                <a:spcPts val="5"/>
              </a:spcBef>
              <a:buFont typeface="Arial"/>
              <a:buChar char="–"/>
            </a:pPr>
            <a:endParaRPr sz="2500" dirty="0">
              <a:latin typeface="Times New Roman" panose="02020603050405020304" pitchFamily="18" charset="0"/>
              <a:ea typeface="DFKai-SB" panose="03000509000000000000" pitchFamily="65" charset="-120"/>
              <a:cs typeface="Times New Roman" panose="02020603050405020304" pitchFamily="18" charset="0"/>
            </a:endParaRPr>
          </a:p>
          <a:p>
            <a:pPr marL="347345">
              <a:lnSpc>
                <a:spcPct val="100000"/>
              </a:lnSpc>
            </a:pPr>
            <a:r>
              <a:rPr sz="2800" b="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兒少一旦近視，度數增加很快</a:t>
            </a:r>
            <a:endParaRPr sz="2800" dirty="0">
              <a:latin typeface="Times New Roman" panose="02020603050405020304" pitchFamily="18" charset="0"/>
              <a:ea typeface="DFKai-SB" panose="03000509000000000000" pitchFamily="65" charset="-120"/>
              <a:cs typeface="Times New Roman" panose="02020603050405020304" pitchFamily="18" charset="0"/>
            </a:endParaRPr>
          </a:p>
          <a:p>
            <a:pPr marL="347345">
              <a:lnSpc>
                <a:spcPct val="100000"/>
              </a:lnSpc>
              <a:spcBef>
                <a:spcPts val="1340"/>
              </a:spcBef>
            </a:pP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如果未醫療控制或只配眼</a:t>
            </a: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鏡</a:t>
            </a:r>
            <a:r>
              <a:rPr sz="2800" b="0" spc="-5"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(輔</a:t>
            </a:r>
            <a:r>
              <a:rPr sz="2800" b="0" dirty="0">
                <a:solidFill>
                  <a:srgbClr val="660033"/>
                </a:solidFill>
                <a:latin typeface="Times New Roman" panose="02020603050405020304" pitchFamily="18" charset="0"/>
                <a:ea typeface="DFKai-SB" panose="03000509000000000000" pitchFamily="65" charset="-120"/>
                <a:cs typeface="Times New Roman" panose="02020603050405020304" pitchFamily="18" charset="0"/>
              </a:rPr>
              <a:t>具)</a:t>
            </a:r>
            <a:endParaRPr sz="2800" dirty="0">
              <a:latin typeface="Times New Roman" panose="02020603050405020304" pitchFamily="18" charset="0"/>
              <a:ea typeface="DFKai-SB" panose="03000509000000000000" pitchFamily="65" charset="-120"/>
              <a:cs typeface="Times New Roman" panose="02020603050405020304" pitchFamily="18" charset="0"/>
            </a:endParaRPr>
          </a:p>
          <a:p>
            <a:pPr marL="473075" lvl="1" indent="-126364">
              <a:lnSpc>
                <a:spcPct val="100000"/>
              </a:lnSpc>
              <a:spcBef>
                <a:spcPts val="1180"/>
              </a:spcBef>
              <a:buClr>
                <a:srgbClr val="0000FF"/>
              </a:buClr>
              <a:buSzPct val="50000"/>
              <a:buFont typeface="Wingdings"/>
              <a:buChar char=""/>
              <a:tabLst>
                <a:tab pos="473709" algn="l"/>
              </a:tabLst>
            </a:pPr>
            <a:r>
              <a:rPr sz="2400" dirty="0">
                <a:latin typeface="Times New Roman" panose="02020603050405020304" pitchFamily="18" charset="0"/>
                <a:ea typeface="DFKai-SB" panose="03000509000000000000" pitchFamily="65" charset="-120"/>
                <a:cs typeface="Times New Roman" panose="02020603050405020304" pitchFamily="18" charset="0"/>
              </a:rPr>
              <a:t>國小國中每年增</a:t>
            </a:r>
            <a:r>
              <a:rPr sz="2400" spc="5" dirty="0">
                <a:latin typeface="Times New Roman" panose="02020603050405020304" pitchFamily="18" charset="0"/>
                <a:ea typeface="DFKai-SB" panose="03000509000000000000" pitchFamily="65" charset="-120"/>
                <a:cs typeface="Times New Roman" panose="02020603050405020304" pitchFamily="18" charset="0"/>
              </a:rPr>
              <a:t>加100</a:t>
            </a:r>
            <a:r>
              <a:rPr sz="2400" dirty="0">
                <a:latin typeface="Times New Roman" panose="02020603050405020304" pitchFamily="18" charset="0"/>
                <a:ea typeface="DFKai-SB" panose="03000509000000000000" pitchFamily="65" charset="-120"/>
                <a:cs typeface="Times New Roman" panose="02020603050405020304" pitchFamily="18" charset="0"/>
              </a:rPr>
              <a:t>度</a:t>
            </a:r>
          </a:p>
          <a:p>
            <a:pPr marL="473075" lvl="1" indent="-126364">
              <a:lnSpc>
                <a:spcPct val="100000"/>
              </a:lnSpc>
              <a:spcBef>
                <a:spcPts val="1165"/>
              </a:spcBef>
              <a:buClr>
                <a:srgbClr val="0000FF"/>
              </a:buClr>
              <a:buSzPct val="50000"/>
              <a:buFont typeface="Wingdings"/>
              <a:buChar char=""/>
              <a:tabLst>
                <a:tab pos="473709" algn="l"/>
              </a:tabLst>
            </a:pPr>
            <a:r>
              <a:rPr sz="2400" spc="-5" dirty="0">
                <a:latin typeface="Times New Roman" panose="02020603050405020304" pitchFamily="18" charset="0"/>
                <a:ea typeface="DFKai-SB" panose="03000509000000000000" pitchFamily="65" charset="-120"/>
                <a:cs typeface="Times New Roman" panose="02020603050405020304" pitchFamily="18" charset="0"/>
              </a:rPr>
              <a:t>高中每年增</a:t>
            </a:r>
            <a:r>
              <a:rPr sz="2400" dirty="0">
                <a:latin typeface="Times New Roman" panose="02020603050405020304" pitchFamily="18" charset="0"/>
                <a:ea typeface="DFKai-SB" panose="03000509000000000000" pitchFamily="65" charset="-120"/>
                <a:cs typeface="Times New Roman" panose="02020603050405020304" pitchFamily="18" charset="0"/>
              </a:rPr>
              <a:t>加</a:t>
            </a:r>
            <a:r>
              <a:rPr sz="2400" spc="5" dirty="0">
                <a:latin typeface="Times New Roman" panose="02020603050405020304" pitchFamily="18" charset="0"/>
                <a:ea typeface="DFKai-SB" panose="03000509000000000000" pitchFamily="65" charset="-120"/>
                <a:cs typeface="Times New Roman" panose="02020603050405020304" pitchFamily="18" charset="0"/>
              </a:rPr>
              <a:t>50</a:t>
            </a:r>
            <a:r>
              <a:rPr sz="2400" dirty="0">
                <a:latin typeface="Times New Roman" panose="02020603050405020304" pitchFamily="18" charset="0"/>
                <a:ea typeface="DFKai-SB" panose="03000509000000000000" pitchFamily="65" charset="-120"/>
                <a:cs typeface="Times New Roman" panose="02020603050405020304" pitchFamily="18" charset="0"/>
              </a:rPr>
              <a:t>度</a:t>
            </a:r>
          </a:p>
        </p:txBody>
      </p:sp>
      <p:sp>
        <p:nvSpPr>
          <p:cNvPr id="35" name="object 35"/>
          <p:cNvSpPr/>
          <p:nvPr/>
        </p:nvSpPr>
        <p:spPr>
          <a:xfrm>
            <a:off x="6716776" y="4581525"/>
            <a:ext cx="2336800" cy="2117725"/>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728" y="905232"/>
            <a:ext cx="8150543" cy="5047536"/>
          </a:xfrm>
          <a:prstGeom prst="rect">
            <a:avLst/>
          </a:prstGeom>
        </p:spPr>
        <p:txBody>
          <a:bodyPr vert="horz" wrap="square" lIns="0" tIns="12700" rIns="0" bIns="0" rtlCol="0">
            <a:spAutoFit/>
          </a:bodyPr>
          <a:lstStyle/>
          <a:p>
            <a:pPr marL="1080770">
              <a:lnSpc>
                <a:spcPct val="100000"/>
              </a:lnSpc>
              <a:spcBef>
                <a:spcPts val="100"/>
              </a:spcBef>
            </a:pPr>
            <a:r>
              <a:rPr sz="4400" dirty="0">
                <a:latin typeface="DFKai-SB" panose="03000509000000000000" pitchFamily="65" charset="-120"/>
                <a:ea typeface="DFKai-SB" panose="03000509000000000000" pitchFamily="65" charset="-120"/>
                <a:cs typeface="DFBiaoKaiShu-B5" panose="03000509000000000000" pitchFamily="65" charset="-128"/>
              </a:rPr>
              <a:t>一旦近視，終身近視</a:t>
            </a:r>
          </a:p>
          <a:p>
            <a:pPr marL="355600" indent="-342900">
              <a:lnSpc>
                <a:spcPct val="100000"/>
              </a:lnSpc>
              <a:spcBef>
                <a:spcPts val="2355"/>
              </a:spcBef>
              <a:buFont typeface="Arial"/>
              <a:buChar char="•"/>
              <a:tabLst>
                <a:tab pos="354965" algn="l"/>
                <a:tab pos="355600" algn="l"/>
              </a:tabLst>
            </a:pPr>
            <a:r>
              <a:rPr sz="3200" b="1" dirty="0">
                <a:latin typeface="DFKai-SB" panose="03000509000000000000" pitchFamily="65" charset="-120"/>
                <a:ea typeface="DFKai-SB" panose="03000509000000000000" pitchFamily="65" charset="-120"/>
                <a:cs typeface="DFBiaoKaiShu-B5" panose="03000509000000000000" pitchFamily="65" charset="-128"/>
              </a:rPr>
              <a:t>所有近視矯正的方法，近視仍存在</a:t>
            </a:r>
          </a:p>
          <a:p>
            <a:pPr marL="756285" lvl="1" indent="-287655">
              <a:lnSpc>
                <a:spcPct val="100000"/>
              </a:lnSpc>
              <a:spcBef>
                <a:spcPts val="605"/>
              </a:spcBef>
              <a:buFont typeface="Arial"/>
              <a:buChar char="–"/>
              <a:tabLst>
                <a:tab pos="756920" algn="l"/>
              </a:tabLst>
            </a:pPr>
            <a:r>
              <a:rPr sz="2400" dirty="0">
                <a:latin typeface="DFKai-SB" panose="03000509000000000000" pitchFamily="65" charset="-120"/>
                <a:ea typeface="DFKai-SB" panose="03000509000000000000" pitchFamily="65" charset="-120"/>
                <a:cs typeface="DFBiaoKaiShu-B5" panose="03000509000000000000" pitchFamily="65" charset="-128"/>
              </a:rPr>
              <a:t>眼鏡</a:t>
            </a:r>
          </a:p>
          <a:p>
            <a:pPr marL="756285" lvl="1" indent="-287655">
              <a:lnSpc>
                <a:spcPct val="100000"/>
              </a:lnSpc>
              <a:spcBef>
                <a:spcPts val="580"/>
              </a:spcBef>
              <a:buFont typeface="Arial"/>
              <a:buChar char="–"/>
              <a:tabLst>
                <a:tab pos="756920" algn="l"/>
              </a:tabLst>
            </a:pPr>
            <a:r>
              <a:rPr sz="2400" dirty="0">
                <a:latin typeface="DFKai-SB" panose="03000509000000000000" pitchFamily="65" charset="-120"/>
                <a:ea typeface="DFKai-SB" panose="03000509000000000000" pitchFamily="65" charset="-120"/>
                <a:cs typeface="DFBiaoKaiShu-B5" panose="03000509000000000000" pitchFamily="65" charset="-128"/>
              </a:rPr>
              <a:t>軟硬式隱形眼鏡</a:t>
            </a:r>
          </a:p>
          <a:p>
            <a:pPr marL="756285" lvl="1" indent="-287655">
              <a:lnSpc>
                <a:spcPct val="100000"/>
              </a:lnSpc>
              <a:spcBef>
                <a:spcPts val="580"/>
              </a:spcBef>
              <a:buFont typeface="Arial"/>
              <a:buChar char="–"/>
              <a:tabLst>
                <a:tab pos="756920" algn="l"/>
              </a:tabLst>
            </a:pPr>
            <a:r>
              <a:rPr sz="2400" b="1" dirty="0">
                <a:latin typeface="DFKai-SB" panose="03000509000000000000" pitchFamily="65" charset="-120"/>
                <a:ea typeface="DFKai-SB" panose="03000509000000000000" pitchFamily="65" charset="-120"/>
                <a:cs typeface="DFBiaoKaiShu-B5" panose="03000509000000000000" pitchFamily="65" charset="-128"/>
              </a:rPr>
              <a:t>近視雷射手術</a:t>
            </a:r>
          </a:p>
          <a:p>
            <a:pPr marL="355600" indent="-342900">
              <a:lnSpc>
                <a:spcPct val="100000"/>
              </a:lnSpc>
              <a:spcBef>
                <a:spcPts val="745"/>
              </a:spcBef>
              <a:buFont typeface="Arial"/>
              <a:buChar char="•"/>
              <a:tabLst>
                <a:tab pos="354965" algn="l"/>
                <a:tab pos="355600" algn="l"/>
              </a:tabLst>
            </a:pPr>
            <a:r>
              <a:rPr sz="3200" spc="-5" dirty="0">
                <a:latin typeface="DFKai-SB" panose="03000509000000000000" pitchFamily="65" charset="-120"/>
                <a:ea typeface="DFKai-SB" panose="03000509000000000000" pitchFamily="65" charset="-120"/>
                <a:cs typeface="DFBiaoKaiShu-B5" panose="03000509000000000000" pitchFamily="65" charset="-128"/>
              </a:rPr>
              <a:t>近</a:t>
            </a:r>
            <a:r>
              <a:rPr sz="3200" dirty="0">
                <a:latin typeface="DFKai-SB" panose="03000509000000000000" pitchFamily="65" charset="-120"/>
                <a:ea typeface="DFKai-SB" panose="03000509000000000000" pitchFamily="65" charset="-120"/>
                <a:cs typeface="DFBiaoKaiShu-B5" panose="03000509000000000000" pitchFamily="65" charset="-128"/>
              </a:rPr>
              <a:t>視</a:t>
            </a:r>
            <a:r>
              <a:rPr sz="3200" spc="-5" dirty="0">
                <a:latin typeface="DFKai-SB" panose="03000509000000000000" pitchFamily="65" charset="-120"/>
                <a:ea typeface="DFKai-SB" panose="03000509000000000000" pitchFamily="65" charset="-120"/>
                <a:cs typeface="DFBiaoKaiShu-B5" panose="03000509000000000000" pitchFamily="65" charset="-128"/>
              </a:rPr>
              <a:t>(眼軸拉長)不會好</a:t>
            </a:r>
            <a:endParaRPr sz="3200" dirty="0">
              <a:latin typeface="DFKai-SB" panose="03000509000000000000" pitchFamily="65" charset="-120"/>
              <a:ea typeface="DFKai-SB" panose="03000509000000000000" pitchFamily="65" charset="-120"/>
              <a:cs typeface="DFBiaoKaiShu-B5" panose="03000509000000000000" pitchFamily="65" charset="-128"/>
            </a:endParaRPr>
          </a:p>
          <a:p>
            <a:pPr marL="355600" indent="-342900">
              <a:lnSpc>
                <a:spcPct val="100000"/>
              </a:lnSpc>
              <a:spcBef>
                <a:spcPts val="760"/>
              </a:spcBef>
              <a:buFont typeface="Arial"/>
              <a:buChar char="•"/>
              <a:tabLst>
                <a:tab pos="354965" algn="l"/>
                <a:tab pos="355600" algn="l"/>
              </a:tabLst>
            </a:pPr>
            <a:r>
              <a:rPr sz="3200" dirty="0">
                <a:latin typeface="DFKai-SB" panose="03000509000000000000" pitchFamily="65" charset="-120"/>
                <a:ea typeface="DFKai-SB" panose="03000509000000000000" pitchFamily="65" charset="-120"/>
                <a:cs typeface="DFBiaoKaiShu-B5" panose="03000509000000000000" pitchFamily="65" charset="-128"/>
              </a:rPr>
              <a:t>目標：</a:t>
            </a:r>
          </a:p>
          <a:p>
            <a:pPr marL="756285" lvl="1" indent="-287655">
              <a:lnSpc>
                <a:spcPct val="100000"/>
              </a:lnSpc>
              <a:spcBef>
                <a:spcPts val="680"/>
              </a:spcBef>
              <a:buFont typeface="Arial"/>
              <a:buChar char="–"/>
              <a:tabLst>
                <a:tab pos="756920" algn="l"/>
              </a:tabLst>
            </a:pPr>
            <a:r>
              <a:rPr sz="2800" dirty="0">
                <a:latin typeface="DFKai-SB" panose="03000509000000000000" pitchFamily="65" charset="-120"/>
                <a:ea typeface="DFKai-SB" panose="03000509000000000000" pitchFamily="65" charset="-120"/>
                <a:cs typeface="DFBiaoKaiShu-B5" panose="03000509000000000000" pitchFamily="65" charset="-128"/>
              </a:rPr>
              <a:t>1.</a:t>
            </a:r>
            <a:r>
              <a:rPr sz="2800" spc="-5" dirty="0">
                <a:latin typeface="DFKai-SB" panose="03000509000000000000" pitchFamily="65" charset="-120"/>
                <a:ea typeface="DFKai-SB" panose="03000509000000000000" pitchFamily="65" charset="-120"/>
                <a:cs typeface="DFBiaoKaiShu-B5" panose="03000509000000000000" pitchFamily="65" charset="-128"/>
              </a:rPr>
              <a:t> </a:t>
            </a:r>
            <a:r>
              <a:rPr sz="2800" dirty="0">
                <a:latin typeface="DFKai-SB" panose="03000509000000000000" pitchFamily="65" charset="-120"/>
                <a:ea typeface="DFKai-SB" panose="03000509000000000000" pitchFamily="65" charset="-120"/>
                <a:cs typeface="DFBiaoKaiShu-B5" panose="03000509000000000000" pitchFamily="65" charset="-128"/>
              </a:rPr>
              <a:t>學童不近視</a:t>
            </a:r>
          </a:p>
          <a:p>
            <a:pPr marL="756285" lvl="1" indent="-287655">
              <a:lnSpc>
                <a:spcPct val="100000"/>
              </a:lnSpc>
              <a:spcBef>
                <a:spcPts val="685"/>
              </a:spcBef>
              <a:buFont typeface="Arial"/>
              <a:buChar char="–"/>
              <a:tabLst>
                <a:tab pos="756920" algn="l"/>
              </a:tabLst>
            </a:pPr>
            <a:r>
              <a:rPr sz="2800" spc="-5" dirty="0">
                <a:latin typeface="DFKai-SB" panose="03000509000000000000" pitchFamily="65" charset="-120"/>
                <a:ea typeface="DFKai-SB" panose="03000509000000000000" pitchFamily="65" charset="-120"/>
                <a:cs typeface="DFBiaoKaiShu-B5" panose="03000509000000000000" pitchFamily="65" charset="-128"/>
              </a:rPr>
              <a:t>2.</a:t>
            </a:r>
            <a:r>
              <a:rPr sz="2800" spc="-50" dirty="0">
                <a:latin typeface="DFKai-SB" panose="03000509000000000000" pitchFamily="65" charset="-120"/>
                <a:ea typeface="DFKai-SB" panose="03000509000000000000" pitchFamily="65" charset="-120"/>
                <a:cs typeface="DFBiaoKaiShu-B5" panose="03000509000000000000" pitchFamily="65" charset="-128"/>
              </a:rPr>
              <a:t> </a:t>
            </a:r>
            <a:r>
              <a:rPr sz="2800" spc="-5" dirty="0">
                <a:latin typeface="DFKai-SB" panose="03000509000000000000" pitchFamily="65" charset="-120"/>
                <a:ea typeface="DFKai-SB" panose="03000509000000000000" pitchFamily="65" charset="-120"/>
                <a:cs typeface="DFBiaoKaiShu-B5" panose="03000509000000000000" pitchFamily="65" charset="-128"/>
              </a:rPr>
              <a:t>近視度數要控制，加深速度要慢下來</a:t>
            </a:r>
            <a:endParaRPr sz="2800" dirty="0">
              <a:latin typeface="DFKai-SB" panose="03000509000000000000" pitchFamily="65" charset="-120"/>
              <a:ea typeface="DFKai-SB" panose="03000509000000000000" pitchFamily="65" charset="-120"/>
              <a:cs typeface="DFBiaoKaiShu-B5" panose="03000509000000000000" pitchFamily="65" charset="-128"/>
            </a:endParaRPr>
          </a:p>
        </p:txBody>
      </p:sp>
      <p:sp>
        <p:nvSpPr>
          <p:cNvPr id="3" name="object 3"/>
          <p:cNvSpPr txBox="1">
            <a:spLocks noGrp="1"/>
          </p:cNvSpPr>
          <p:nvPr>
            <p:ph type="title"/>
          </p:nvPr>
        </p:nvSpPr>
        <p:spPr>
          <a:xfrm>
            <a:off x="215899" y="63880"/>
            <a:ext cx="2755901" cy="515526"/>
          </a:xfrm>
          <a:prstGeom prst="rect">
            <a:avLst/>
          </a:prstGeom>
          <a:solidFill>
            <a:srgbClr val="C0504D"/>
          </a:solidFill>
          <a:ln w="25400">
            <a:solidFill>
              <a:srgbClr val="8B3836"/>
            </a:solidFill>
          </a:ln>
        </p:spPr>
        <p:txBody>
          <a:bodyPr vert="horz" wrap="square" lIns="0" tIns="22860" rIns="0" bIns="0" rtlCol="0">
            <a:spAutoFit/>
          </a:bodyPr>
          <a:lstStyle/>
          <a:p>
            <a:pPr marL="91440">
              <a:lnSpc>
                <a:spcPct val="100000"/>
              </a:lnSpc>
              <a:spcBef>
                <a:spcPts val="180"/>
              </a:spcBef>
            </a:pPr>
            <a:r>
              <a:rPr sz="3200" spc="-5" dirty="0">
                <a:solidFill>
                  <a:srgbClr val="FFFFFF"/>
                </a:solidFill>
                <a:latin typeface="DFKai-SB" panose="03000509000000000000" pitchFamily="65" charset="-120"/>
                <a:ea typeface="DFKai-SB" panose="03000509000000000000" pitchFamily="65" charset="-120"/>
                <a:cs typeface="Noto Sans Mono CJK JP Bold"/>
              </a:rPr>
              <a:t>正確觀念宣導</a:t>
            </a:r>
            <a:endParaRPr sz="32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454403" y="2242121"/>
            <a:ext cx="6553200" cy="516167"/>
          </a:xfrm>
          <a:prstGeom prst="rect">
            <a:avLst/>
          </a:prstGeom>
          <a:solidFill>
            <a:srgbClr val="FF0000"/>
          </a:solidFill>
          <a:ln>
            <a:solidFill>
              <a:schemeClr val="tx1"/>
            </a:solidFill>
          </a:ln>
        </p:spPr>
        <p:txBody>
          <a:bodyPr vert="horz" wrap="square" lIns="0" tIns="23495" rIns="0" bIns="0" rtlCol="0">
            <a:spAutoFit/>
          </a:bodyPr>
          <a:lstStyle/>
          <a:p>
            <a:pPr marL="91440">
              <a:lnSpc>
                <a:spcPct val="100000"/>
              </a:lnSpc>
              <a:spcBef>
                <a:spcPts val="185"/>
              </a:spcBef>
            </a:pPr>
            <a:r>
              <a:rPr sz="3200" b="0" spc="10" dirty="0">
                <a:solidFill>
                  <a:srgbClr val="FFFFFF"/>
                </a:solidFill>
                <a:latin typeface="Noto Sans CJK JP Medium"/>
                <a:cs typeface="Noto Sans CJK JP Medium"/>
              </a:rPr>
              <a:t>只有戴</a:t>
            </a:r>
            <a:r>
              <a:rPr sz="3200" b="0" dirty="0">
                <a:solidFill>
                  <a:srgbClr val="FFFFFF"/>
                </a:solidFill>
                <a:latin typeface="Noto Sans CJK JP Medium"/>
                <a:cs typeface="Noto Sans CJK JP Medium"/>
              </a:rPr>
              <a:t>眼鏡，</a:t>
            </a:r>
            <a:r>
              <a:rPr sz="3200" b="0" spc="-10" dirty="0">
                <a:solidFill>
                  <a:srgbClr val="FFFFFF"/>
                </a:solidFill>
                <a:latin typeface="Noto Sans CJK JP Medium"/>
                <a:cs typeface="Noto Sans CJK JP Medium"/>
              </a:rPr>
              <a:t>近</a:t>
            </a:r>
            <a:r>
              <a:rPr sz="3200" b="0" dirty="0">
                <a:solidFill>
                  <a:srgbClr val="FFFFFF"/>
                </a:solidFill>
                <a:latin typeface="Noto Sans CJK JP Medium"/>
                <a:cs typeface="Noto Sans CJK JP Medium"/>
              </a:rPr>
              <a:t>視每年</a:t>
            </a:r>
            <a:r>
              <a:rPr sz="3200" b="0" spc="-10" dirty="0">
                <a:solidFill>
                  <a:srgbClr val="FFFFFF"/>
                </a:solidFill>
                <a:latin typeface="Noto Sans CJK JP Medium"/>
                <a:cs typeface="Noto Sans CJK JP Medium"/>
              </a:rPr>
              <a:t>仍</a:t>
            </a:r>
            <a:r>
              <a:rPr sz="3200" b="0" dirty="0">
                <a:solidFill>
                  <a:srgbClr val="FFFFFF"/>
                </a:solidFill>
                <a:latin typeface="Noto Sans CJK JP Medium"/>
                <a:cs typeface="Noto Sans CJK JP Medium"/>
              </a:rPr>
              <a:t>增</a:t>
            </a:r>
            <a:r>
              <a:rPr sz="3200" b="0" spc="20" dirty="0">
                <a:solidFill>
                  <a:srgbClr val="FFFFFF"/>
                </a:solidFill>
                <a:latin typeface="Noto Sans CJK JP Medium"/>
                <a:cs typeface="Noto Sans CJK JP Medium"/>
              </a:rPr>
              <a:t>加</a:t>
            </a:r>
            <a:r>
              <a:rPr sz="3200" b="1" spc="-5" dirty="0">
                <a:solidFill>
                  <a:srgbClr val="FFFFFF"/>
                </a:solidFill>
                <a:latin typeface="Carlito"/>
                <a:cs typeface="Carlito"/>
              </a:rPr>
              <a:t>100</a:t>
            </a:r>
            <a:r>
              <a:rPr sz="3200" b="0" dirty="0">
                <a:solidFill>
                  <a:srgbClr val="FFFFFF"/>
                </a:solidFill>
                <a:latin typeface="Noto Sans CJK JP Medium"/>
                <a:cs typeface="Noto Sans CJK JP Medium"/>
              </a:rPr>
              <a:t>度</a:t>
            </a:r>
            <a:endParaRPr sz="3200" dirty="0">
              <a:latin typeface="Noto Sans CJK JP Medium"/>
              <a:cs typeface="Noto Sans CJK JP Medium"/>
            </a:endParaRPr>
          </a:p>
        </p:txBody>
      </p:sp>
      <p:sp>
        <p:nvSpPr>
          <p:cNvPr id="3" name="object 3"/>
          <p:cNvSpPr txBox="1">
            <a:spLocks noGrp="1"/>
          </p:cNvSpPr>
          <p:nvPr>
            <p:ph type="title"/>
          </p:nvPr>
        </p:nvSpPr>
        <p:spPr>
          <a:xfrm>
            <a:off x="1454403" y="1196695"/>
            <a:ext cx="6336665" cy="646430"/>
          </a:xfrm>
          <a:prstGeom prst="rect">
            <a:avLst/>
          </a:prstGeom>
          <a:solidFill>
            <a:srgbClr val="C0504D"/>
          </a:solidFill>
          <a:ln w="25400">
            <a:solidFill>
              <a:srgbClr val="8B3836"/>
            </a:solidFill>
          </a:ln>
        </p:spPr>
        <p:txBody>
          <a:bodyPr vert="horz" wrap="square" lIns="0" tIns="18415" rIns="0" bIns="0" rtlCol="0">
            <a:spAutoFit/>
          </a:bodyPr>
          <a:lstStyle/>
          <a:p>
            <a:pPr marL="91440">
              <a:lnSpc>
                <a:spcPct val="100000"/>
              </a:lnSpc>
              <a:spcBef>
                <a:spcPts val="145"/>
              </a:spcBef>
            </a:pPr>
            <a:r>
              <a:rPr b="0" spc="15" dirty="0">
                <a:solidFill>
                  <a:srgbClr val="FFFFFF"/>
                </a:solidFill>
                <a:latin typeface="Noto Sans CJK JP Medium"/>
                <a:cs typeface="Noto Sans CJK JP Medium"/>
              </a:rPr>
              <a:t>戴眼鏡</a:t>
            </a:r>
            <a:r>
              <a:rPr b="0" dirty="0">
                <a:solidFill>
                  <a:srgbClr val="FFFFFF"/>
                </a:solidFill>
                <a:latin typeface="Noto Sans CJK JP Medium"/>
                <a:cs typeface="Noto Sans CJK JP Medium"/>
              </a:rPr>
              <a:t>不能控制近視度</a:t>
            </a:r>
            <a:r>
              <a:rPr b="0" spc="15" dirty="0">
                <a:solidFill>
                  <a:srgbClr val="FFFFFF"/>
                </a:solidFill>
                <a:latin typeface="Noto Sans CJK JP Medium"/>
                <a:cs typeface="Noto Sans CJK JP Medium"/>
              </a:rPr>
              <a:t>數</a:t>
            </a:r>
            <a:r>
              <a:rPr b="0" dirty="0">
                <a:solidFill>
                  <a:srgbClr val="FFFFFF"/>
                </a:solidFill>
                <a:latin typeface="Noto Sans CJK JP Medium"/>
                <a:cs typeface="Noto Sans CJK JP Medium"/>
              </a:rPr>
              <a:t>增加</a:t>
            </a:r>
          </a:p>
        </p:txBody>
      </p:sp>
      <p:sp>
        <p:nvSpPr>
          <p:cNvPr id="4" name="object 4"/>
          <p:cNvSpPr txBox="1"/>
          <p:nvPr/>
        </p:nvSpPr>
        <p:spPr>
          <a:xfrm>
            <a:off x="1454403" y="3285045"/>
            <a:ext cx="6430010" cy="584835"/>
          </a:xfrm>
          <a:prstGeom prst="rect">
            <a:avLst/>
          </a:prstGeom>
          <a:solidFill>
            <a:srgbClr val="006666"/>
          </a:solidFill>
        </p:spPr>
        <p:txBody>
          <a:bodyPr vert="horz" wrap="square" lIns="0" tIns="24130" rIns="0" bIns="0" rtlCol="0">
            <a:spAutoFit/>
          </a:bodyPr>
          <a:lstStyle/>
          <a:p>
            <a:pPr marL="91440">
              <a:lnSpc>
                <a:spcPct val="100000"/>
              </a:lnSpc>
              <a:spcBef>
                <a:spcPts val="190"/>
              </a:spcBef>
            </a:pPr>
            <a:r>
              <a:rPr sz="3200" b="0" spc="10" dirty="0">
                <a:solidFill>
                  <a:srgbClr val="FFFFFF"/>
                </a:solidFill>
                <a:latin typeface="Noto Sans CJK JP Medium"/>
                <a:cs typeface="Noto Sans CJK JP Medium"/>
              </a:rPr>
              <a:t>有近視</a:t>
            </a:r>
            <a:r>
              <a:rPr sz="3200" b="0" dirty="0">
                <a:solidFill>
                  <a:srgbClr val="FFFFFF"/>
                </a:solidFill>
                <a:latin typeface="Noto Sans CJK JP Medium"/>
                <a:cs typeface="Noto Sans CJK JP Medium"/>
              </a:rPr>
              <a:t>要看醫</a:t>
            </a:r>
            <a:r>
              <a:rPr sz="3200" b="0" spc="-10" dirty="0">
                <a:solidFill>
                  <a:srgbClr val="FFFFFF"/>
                </a:solidFill>
                <a:latin typeface="Noto Sans CJK JP Medium"/>
                <a:cs typeface="Noto Sans CJK JP Medium"/>
              </a:rPr>
              <a:t>師</a:t>
            </a:r>
            <a:r>
              <a:rPr sz="3200" b="0" dirty="0">
                <a:solidFill>
                  <a:srgbClr val="FFFFFF"/>
                </a:solidFill>
                <a:latin typeface="Noto Sans CJK JP Medium"/>
                <a:cs typeface="Noto Sans CJK JP Medium"/>
              </a:rPr>
              <a:t>檢查及</a:t>
            </a:r>
            <a:r>
              <a:rPr sz="3200" b="0" spc="-10" dirty="0">
                <a:solidFill>
                  <a:srgbClr val="FFFFFF"/>
                </a:solidFill>
                <a:latin typeface="Noto Sans CJK JP Medium"/>
                <a:cs typeface="Noto Sans CJK JP Medium"/>
              </a:rPr>
              <a:t>治</a:t>
            </a:r>
            <a:r>
              <a:rPr sz="3200" b="0" dirty="0">
                <a:solidFill>
                  <a:srgbClr val="FFFFFF"/>
                </a:solidFill>
                <a:latin typeface="Noto Sans CJK JP Medium"/>
                <a:cs typeface="Noto Sans CJK JP Medium"/>
              </a:rPr>
              <a:t>療</a:t>
            </a:r>
            <a:endParaRPr sz="3200">
              <a:latin typeface="Noto Sans CJK JP Medium"/>
              <a:cs typeface="Noto Sans CJK JP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5980" y="571500"/>
            <a:ext cx="7434580" cy="5222240"/>
            <a:chOff x="855980" y="571500"/>
            <a:chExt cx="7434580" cy="5222240"/>
          </a:xfrm>
        </p:grpSpPr>
        <p:sp>
          <p:nvSpPr>
            <p:cNvPr id="3" name="object 3"/>
            <p:cNvSpPr/>
            <p:nvPr/>
          </p:nvSpPr>
          <p:spPr>
            <a:xfrm>
              <a:off x="2233028" y="3007867"/>
              <a:ext cx="5903357" cy="138988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855980" y="571500"/>
              <a:ext cx="6949440" cy="269747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2009140" y="4312920"/>
              <a:ext cx="6281420" cy="148081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6" name="object 6"/>
          <p:cNvSpPr txBox="1"/>
          <p:nvPr/>
        </p:nvSpPr>
        <p:spPr>
          <a:xfrm>
            <a:off x="1338580" y="0"/>
            <a:ext cx="7093268" cy="5326073"/>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FF0000"/>
                </a:solidFill>
                <a:latin typeface="DFKai-SB" panose="03000509000000000000" pitchFamily="65" charset="-120"/>
                <a:ea typeface="DFKai-SB" panose="03000509000000000000" pitchFamily="65" charset="-120"/>
                <a:cs typeface="Noto Sans Mono CJK JP Bold"/>
              </a:rPr>
              <a:t>實證醫學</a:t>
            </a:r>
            <a:endParaRPr sz="4000" dirty="0">
              <a:solidFill>
                <a:srgbClr val="FF0000"/>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lang="zh-TW" altLang="en-US" sz="4000" dirty="0">
                <a:solidFill>
                  <a:srgbClr val="FFFFFF"/>
                </a:solidFill>
                <a:latin typeface="DFKai-SB" panose="03000509000000000000" pitchFamily="65" charset="-120"/>
                <a:ea typeface="DFKai-SB" panose="03000509000000000000" pitchFamily="65" charset="-120"/>
                <a:cs typeface="Noto Sans Mono CJK JP Bold"/>
              </a:rPr>
              <a:t>遠視儲備</a:t>
            </a:r>
            <a:endParaRPr lang="en-US" altLang="zh-TW" sz="4000" dirty="0">
              <a:solidFill>
                <a:srgbClr val="FFFFFF"/>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sz="4000" dirty="0" err="1">
                <a:solidFill>
                  <a:srgbClr val="FFFFFF"/>
                </a:solidFill>
                <a:latin typeface="DFKai-SB" panose="03000509000000000000" pitchFamily="65" charset="-120"/>
                <a:ea typeface="DFKai-SB" panose="03000509000000000000" pitchFamily="65" charset="-120"/>
                <a:cs typeface="Noto Sans Mono CJK JP Bold"/>
              </a:rPr>
              <a:t>近視的預防與控制治療</a:t>
            </a:r>
            <a:r>
              <a:rPr sz="4000" dirty="0">
                <a:solidFill>
                  <a:srgbClr val="FFFFFF"/>
                </a:solidFill>
                <a:latin typeface="DFKai-SB" panose="03000509000000000000" pitchFamily="65" charset="-120"/>
                <a:ea typeface="DFKai-SB" panose="03000509000000000000" pitchFamily="65" charset="-120"/>
                <a:cs typeface="Noto Sans Mono CJK JP Bold"/>
              </a:rPr>
              <a:t> </a:t>
            </a:r>
            <a:endParaRPr lang="en-US" sz="4000" dirty="0">
              <a:solidFill>
                <a:srgbClr val="FFFFFF"/>
              </a:solidFill>
              <a:latin typeface="DFKai-SB" panose="03000509000000000000" pitchFamily="65" charset="-120"/>
              <a:ea typeface="DFKai-SB" panose="03000509000000000000" pitchFamily="65" charset="-120"/>
              <a:cs typeface="Noto Sans Mono CJK JP Bold"/>
            </a:endParaRPr>
          </a:p>
          <a:p>
            <a:pPr marL="1165225" marR="5080" indent="-238125">
              <a:lnSpc>
                <a:spcPct val="198000"/>
              </a:lnSpc>
              <a:spcBef>
                <a:spcPts val="105"/>
              </a:spcBef>
            </a:pPr>
            <a:r>
              <a:rPr lang="zh-TW" altLang="en-US" sz="4000" dirty="0">
                <a:solidFill>
                  <a:srgbClr val="FFFFFF"/>
                </a:solidFill>
                <a:latin typeface="DFKai-SB" panose="03000509000000000000" pitchFamily="65" charset="-120"/>
                <a:ea typeface="DFKai-SB" panose="03000509000000000000" pitchFamily="65" charset="-120"/>
                <a:cs typeface="Noto Sans Mono CJK JP Bold"/>
              </a:rPr>
              <a:t>戶</a:t>
            </a:r>
            <a:r>
              <a:rPr sz="4000" dirty="0">
                <a:solidFill>
                  <a:srgbClr val="FFFFFF"/>
                </a:solidFill>
                <a:latin typeface="DFKai-SB" panose="03000509000000000000" pitchFamily="65" charset="-120"/>
                <a:ea typeface="DFKai-SB" panose="03000509000000000000" pitchFamily="65" charset="-120"/>
                <a:cs typeface="Noto Sans Mono CJK JP Bold"/>
              </a:rPr>
              <a:t>外防近視</a:t>
            </a:r>
            <a:r>
              <a:rPr sz="4000" spc="5" dirty="0">
                <a:solidFill>
                  <a:srgbClr val="FFFFFF"/>
                </a:solidFill>
                <a:latin typeface="DFKai-SB" panose="03000509000000000000" pitchFamily="65" charset="-120"/>
                <a:ea typeface="DFKai-SB" panose="03000509000000000000" pitchFamily="65" charset="-120"/>
                <a:cs typeface="Noto Sans Mono CJK JP Bold"/>
              </a:rPr>
              <a:t>、</a:t>
            </a:r>
            <a:r>
              <a:rPr sz="4000" dirty="0">
                <a:solidFill>
                  <a:srgbClr val="FFFFFF"/>
                </a:solidFill>
                <a:latin typeface="DFKai-SB" panose="03000509000000000000" pitchFamily="65" charset="-120"/>
                <a:ea typeface="DFKai-SB" panose="03000509000000000000" pitchFamily="65" charset="-120"/>
                <a:cs typeface="Noto Sans Mono CJK JP Bold"/>
              </a:rPr>
              <a:t>3010眼安康</a:t>
            </a:r>
            <a:endParaRPr sz="4000" dirty="0">
              <a:latin typeface="DFKai-SB" panose="03000509000000000000" pitchFamily="65" charset="-120"/>
              <a:ea typeface="DFKai-SB" panose="03000509000000000000" pitchFamily="65" charset="-120"/>
              <a:cs typeface="Noto Sans Mono CJK JP Bold"/>
            </a:endParaRPr>
          </a:p>
          <a:p>
            <a:pPr>
              <a:lnSpc>
                <a:spcPct val="100000"/>
              </a:lnSpc>
              <a:spcBef>
                <a:spcPts val="60"/>
              </a:spcBef>
            </a:pPr>
            <a:endParaRPr sz="2600" dirty="0">
              <a:latin typeface="DFKai-SB" panose="03000509000000000000" pitchFamily="65" charset="-120"/>
              <a:ea typeface="DFKai-SB" panose="03000509000000000000" pitchFamily="65" charset="-120"/>
              <a:cs typeface="Noto Sans Mono CJK JP Bold"/>
            </a:endParaRPr>
          </a:p>
          <a:p>
            <a:pPr marL="643255" algn="ctr">
              <a:lnSpc>
                <a:spcPct val="100000"/>
              </a:lnSpc>
            </a:pPr>
            <a:r>
              <a:rPr sz="4000" spc="-5" dirty="0">
                <a:solidFill>
                  <a:srgbClr val="FFFFFF"/>
                </a:solidFill>
                <a:latin typeface="DFKai-SB" panose="03000509000000000000" pitchFamily="65" charset="-120"/>
                <a:ea typeface="DFKai-SB" panose="03000509000000000000" pitchFamily="65" charset="-120"/>
                <a:cs typeface="Noto Sans Mono CJK JP Bold"/>
              </a:rPr>
              <a:t>定期就醫、控度來防盲</a:t>
            </a:r>
            <a:endParaRPr sz="4000" dirty="0">
              <a:latin typeface="DFKai-SB" panose="03000509000000000000" pitchFamily="65" charset="-120"/>
              <a:ea typeface="DFKai-SB" panose="03000509000000000000" pitchFamily="65" charset="-120"/>
              <a:cs typeface="Noto Sans Mono CJK JP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41B084-2A78-60D6-BCB5-F271BE5FF7BC}"/>
              </a:ext>
            </a:extLst>
          </p:cNvPr>
          <p:cNvSpPr>
            <a:spLocks noGrp="1"/>
          </p:cNvSpPr>
          <p:nvPr>
            <p:ph type="title"/>
          </p:nvPr>
        </p:nvSpPr>
        <p:spPr>
          <a:xfrm>
            <a:off x="381000" y="656637"/>
            <a:ext cx="7804784" cy="553998"/>
          </a:xfrm>
        </p:spPr>
        <p:txBody>
          <a:bodyPr/>
          <a:lstStyle/>
          <a:p>
            <a:pPr algn="ctr"/>
            <a:r>
              <a:rPr lang="zh-TW" altLang="en-US" b="1" dirty="0"/>
              <a:t>常見的錯誤或缺乏的觀念</a:t>
            </a:r>
          </a:p>
        </p:txBody>
      </p:sp>
      <p:sp>
        <p:nvSpPr>
          <p:cNvPr id="3" name="文字版面配置區 2">
            <a:extLst>
              <a:ext uri="{FF2B5EF4-FFF2-40B4-BE49-F238E27FC236}">
                <a16:creationId xmlns:a16="http://schemas.microsoft.com/office/drawing/2014/main" id="{14C2E047-9C76-F187-739B-C0B6867D9952}"/>
              </a:ext>
            </a:extLst>
          </p:cNvPr>
          <p:cNvSpPr>
            <a:spLocks noGrp="1"/>
          </p:cNvSpPr>
          <p:nvPr>
            <p:ph type="body" idx="1"/>
          </p:nvPr>
        </p:nvSpPr>
        <p:spPr>
          <a:xfrm>
            <a:off x="609600" y="1371600"/>
            <a:ext cx="7804784" cy="4927054"/>
          </a:xfrm>
        </p:spPr>
        <p:txBody>
          <a:bodyPr/>
          <a:lstStyle/>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近視只要戴眼鏡，度數就不會增加了嗎</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近視可以透過雷射近視手術治癒</a:t>
            </a:r>
            <a:r>
              <a:rPr lang="en-US" altLang="zh-TW" sz="2400" dirty="0">
                <a:latin typeface="標楷體" panose="03000509000000000000" pitchFamily="65" charset="-120"/>
                <a:ea typeface="標楷體" panose="03000509000000000000" pitchFamily="65" charset="-120"/>
              </a:rPr>
              <a:t>?</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近視就像眼睛像吹氣球一樣變大，容易破掉</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國小國中近視，未來比較容易看不見變成盲人</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失明</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國小國中近視，沒有配合醫師治療，近視每年會增加 </a:t>
            </a:r>
            <a:r>
              <a:rPr lang="en-US" altLang="zh-TW" sz="2400" dirty="0">
                <a:latin typeface="標楷體" panose="03000509000000000000" pitchFamily="65" charset="-120"/>
                <a:ea typeface="標楷體" panose="03000509000000000000" pitchFamily="65" charset="-120"/>
              </a:rPr>
              <a:t>100 </a:t>
            </a:r>
            <a:r>
              <a:rPr lang="zh-TW" altLang="en-US" sz="2400" dirty="0">
                <a:latin typeface="標楷體" panose="03000509000000000000" pitchFamily="65" charset="-120"/>
                <a:ea typeface="標楷體" panose="03000509000000000000" pitchFamily="65" charset="-120"/>
              </a:rPr>
              <a:t>度</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每天戶外活動多久可以預防近視</a:t>
            </a:r>
            <a:r>
              <a:rPr lang="en-US" altLang="zh-TW" sz="2400" dirty="0">
                <a:latin typeface="標楷體" panose="03000509000000000000" pitchFamily="65" charset="-120"/>
                <a:ea typeface="標楷體" panose="03000509000000000000" pitchFamily="65" charset="-120"/>
              </a:rPr>
              <a:t>? </a:t>
            </a:r>
          </a:p>
          <a:p>
            <a:pPr marL="285750" indent="-285750">
              <a:lnSpc>
                <a:spcPct val="150000"/>
              </a:lnSpc>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遠視儲備若不足，幼稚園及小學低年級不足</a:t>
            </a:r>
            <a:r>
              <a:rPr lang="en-US" altLang="zh-TW" sz="2400" dirty="0">
                <a:latin typeface="標楷體" panose="03000509000000000000" pitchFamily="65" charset="-120"/>
                <a:ea typeface="標楷體" panose="03000509000000000000" pitchFamily="65" charset="-120"/>
              </a:rPr>
              <a:t>100</a:t>
            </a:r>
            <a:r>
              <a:rPr lang="zh-TW" altLang="en-US" sz="2400" dirty="0">
                <a:latin typeface="標楷體" panose="03000509000000000000" pitchFamily="65" charset="-120"/>
                <a:ea typeface="標楷體" panose="03000509000000000000" pitchFamily="65" charset="-120"/>
              </a:rPr>
              <a:t>度，中高年級不足</a:t>
            </a:r>
            <a:r>
              <a:rPr lang="en-US" altLang="zh-TW" sz="2400" dirty="0">
                <a:latin typeface="標楷體" panose="03000509000000000000" pitchFamily="65" charset="-120"/>
                <a:ea typeface="標楷體" panose="03000509000000000000" pitchFamily="65" charset="-120"/>
              </a:rPr>
              <a:t>50</a:t>
            </a:r>
            <a:r>
              <a:rPr lang="zh-TW" altLang="en-US" sz="2400" dirty="0">
                <a:latin typeface="標楷體" panose="03000509000000000000" pitchFamily="65" charset="-120"/>
                <a:ea typeface="標楷體" panose="03000509000000000000" pitchFamily="65" charset="-120"/>
              </a:rPr>
              <a:t>度，之後容易發生近視</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789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C0BB2-31A4-44E1-9385-575DD03767ED}"/>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3485A4DB-25FC-4D78-8AED-ECCC68BBD1A7}"/>
              </a:ext>
            </a:extLst>
          </p:cNvPr>
          <p:cNvSpPr>
            <a:spLocks noGrp="1"/>
          </p:cNvSpPr>
          <p:nvPr>
            <p:ph type="body" idx="1"/>
          </p:nvPr>
        </p:nvSpPr>
        <p:spPr>
          <a:xfrm>
            <a:off x="697960" y="1551315"/>
            <a:ext cx="7467600" cy="1292662"/>
          </a:xfrm>
        </p:spPr>
        <p:style>
          <a:lnRef idx="2">
            <a:schemeClr val="accent5">
              <a:shade val="50000"/>
            </a:schemeClr>
          </a:lnRef>
          <a:fillRef idx="1">
            <a:schemeClr val="accent5"/>
          </a:fillRef>
          <a:effectRef idx="0">
            <a:schemeClr val="accent5"/>
          </a:effectRef>
          <a:fontRef idx="minor">
            <a:schemeClr val="lt1"/>
          </a:fontRef>
        </p:style>
        <p:txBody>
          <a:bodyPr>
            <a:normAutofit fontScale="40000" lnSpcReduction="20000"/>
          </a:bodyPr>
          <a:lstStyle/>
          <a:p>
            <a:pPr marL="0" indent="0" algn="ctr">
              <a:buNone/>
            </a:pPr>
            <a:r>
              <a:rPr lang="en-US" altLang="zh-TW" sz="6700" b="1" dirty="0"/>
              <a:t>1.</a:t>
            </a:r>
            <a:r>
              <a:rPr lang="zh-TW" altLang="en-US" sz="10000" b="1" dirty="0"/>
              <a:t>課後輔導、安親班、補習班</a:t>
            </a:r>
            <a:endParaRPr lang="en-US" altLang="zh-TW" sz="10000" b="1" dirty="0"/>
          </a:p>
          <a:p>
            <a:pPr algn="ctr"/>
            <a:r>
              <a:rPr lang="en-US" altLang="zh-TW" sz="2800" dirty="0"/>
              <a:t>After school tutorial classes</a:t>
            </a:r>
          </a:p>
          <a:p>
            <a:pPr algn="ctr"/>
            <a:r>
              <a:rPr lang="en-US" altLang="zh-TW" sz="2800" dirty="0"/>
              <a:t>Cram school</a:t>
            </a:r>
            <a:endParaRPr lang="zh-TW" altLang="en-US" sz="2800" dirty="0"/>
          </a:p>
        </p:txBody>
      </p:sp>
      <p:sp>
        <p:nvSpPr>
          <p:cNvPr id="4" name="Rectangle 2">
            <a:extLst>
              <a:ext uri="{FF2B5EF4-FFF2-40B4-BE49-F238E27FC236}">
                <a16:creationId xmlns:a16="http://schemas.microsoft.com/office/drawing/2014/main" id="{C473BE7B-D29B-48B3-8C5C-452C52759309}"/>
              </a:ext>
            </a:extLst>
          </p:cNvPr>
          <p:cNvSpPr txBox="1">
            <a:spLocks noChangeArrowheads="1"/>
          </p:cNvSpPr>
          <p:nvPr/>
        </p:nvSpPr>
        <p:spPr>
          <a:xfrm>
            <a:off x="2057400" y="445086"/>
            <a:ext cx="5106888" cy="677108"/>
          </a:xfrm>
          <a:prstGeom prst="rect">
            <a:avLst/>
          </a:prstGeom>
        </p:spPr>
        <p:style>
          <a:lnRef idx="1">
            <a:schemeClr val="accent5"/>
          </a:lnRef>
          <a:fillRef idx="3">
            <a:schemeClr val="accent5"/>
          </a:fillRef>
          <a:effectRef idx="2">
            <a:schemeClr val="accent5"/>
          </a:effectRef>
          <a:fontRef idx="minor">
            <a:schemeClr val="lt1"/>
          </a:fontRef>
        </p:style>
        <p:txBody>
          <a:bodyPr wrap="square" lIns="0" tIns="0" rIns="0" bIns="0">
            <a:spAutoFit/>
          </a:bodyPr>
          <a:lstStyle>
            <a:lvl1pPr>
              <a:defRPr sz="3600" b="0" i="0">
                <a:solidFill>
                  <a:schemeClr val="tx1"/>
                </a:solidFill>
                <a:latin typeface="WenQuanYi Micro Hei"/>
                <a:ea typeface="+mn-ea"/>
                <a:cs typeface="WenQuanYi Micro 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4400" b="1" kern="0"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近視的新危險因子</a:t>
            </a:r>
          </a:p>
        </p:txBody>
      </p:sp>
      <p:sp>
        <p:nvSpPr>
          <p:cNvPr id="5" name="文字方塊 4">
            <a:extLst>
              <a:ext uri="{FF2B5EF4-FFF2-40B4-BE49-F238E27FC236}">
                <a16:creationId xmlns:a16="http://schemas.microsoft.com/office/drawing/2014/main" id="{DF3E789B-DDAE-4258-B995-5955624980BC}"/>
              </a:ext>
            </a:extLst>
          </p:cNvPr>
          <p:cNvSpPr txBox="1"/>
          <p:nvPr/>
        </p:nvSpPr>
        <p:spPr>
          <a:xfrm>
            <a:off x="697960" y="3886200"/>
            <a:ext cx="7940993" cy="461665"/>
          </a:xfrm>
          <a:prstGeom prst="rect">
            <a:avLst/>
          </a:prstGeom>
          <a:noFill/>
        </p:spPr>
        <p:txBody>
          <a:bodyPr wrap="square" rtlCol="0">
            <a:spAutoFit/>
          </a:bodyPr>
          <a:lstStyle/>
          <a:p>
            <a:r>
              <a:rPr lang="zh-TW" altLang="en-US" sz="2400" dirty="0"/>
              <a:t>每天大於兩小時的補習班時間，增加</a:t>
            </a:r>
            <a:r>
              <a:rPr lang="en-US" altLang="zh-TW" sz="2400" dirty="0"/>
              <a:t>30%</a:t>
            </a:r>
            <a:r>
              <a:rPr lang="zh-TW" altLang="en-US" sz="2400" dirty="0"/>
              <a:t>近視發生的風險</a:t>
            </a:r>
          </a:p>
        </p:txBody>
      </p:sp>
      <p:sp>
        <p:nvSpPr>
          <p:cNvPr id="7" name="文字方塊 6">
            <a:extLst>
              <a:ext uri="{FF2B5EF4-FFF2-40B4-BE49-F238E27FC236}">
                <a16:creationId xmlns:a16="http://schemas.microsoft.com/office/drawing/2014/main" id="{E5979D57-28C0-498A-A0BD-B2A5059146CD}"/>
              </a:ext>
            </a:extLst>
          </p:cNvPr>
          <p:cNvSpPr txBox="1"/>
          <p:nvPr/>
        </p:nvSpPr>
        <p:spPr>
          <a:xfrm>
            <a:off x="4150242" y="2843977"/>
            <a:ext cx="4572000" cy="369332"/>
          </a:xfrm>
          <a:prstGeom prst="rect">
            <a:avLst/>
          </a:prstGeom>
          <a:noFill/>
        </p:spPr>
        <p:txBody>
          <a:bodyPr wrap="square">
            <a:spAutoFit/>
          </a:bodyPr>
          <a:lstStyle/>
          <a:p>
            <a:r>
              <a:rPr lang="zh-TW" altLang="en-US" i="1" dirty="0"/>
              <a:t>Morgan et al. Ophthalmic Physiol Opt. 2013</a:t>
            </a:r>
          </a:p>
        </p:txBody>
      </p:sp>
      <p:sp>
        <p:nvSpPr>
          <p:cNvPr id="9" name="文字方塊 8">
            <a:extLst>
              <a:ext uri="{FF2B5EF4-FFF2-40B4-BE49-F238E27FC236}">
                <a16:creationId xmlns:a16="http://schemas.microsoft.com/office/drawing/2014/main" id="{0C20B079-8BE0-47B5-9EB4-05E6129D6072}"/>
              </a:ext>
            </a:extLst>
          </p:cNvPr>
          <p:cNvSpPr txBox="1"/>
          <p:nvPr/>
        </p:nvSpPr>
        <p:spPr>
          <a:xfrm>
            <a:off x="4155558" y="4491813"/>
            <a:ext cx="4572000" cy="369332"/>
          </a:xfrm>
          <a:prstGeom prst="rect">
            <a:avLst/>
          </a:prstGeom>
          <a:noFill/>
        </p:spPr>
        <p:txBody>
          <a:bodyPr wrap="square">
            <a:spAutoFit/>
          </a:bodyPr>
          <a:lstStyle/>
          <a:p>
            <a:r>
              <a:rPr lang="zh-TW" altLang="en-US" i="1" dirty="0"/>
              <a:t>Ku et al. Ophthalmology 2019</a:t>
            </a:r>
          </a:p>
        </p:txBody>
      </p:sp>
      <p:sp>
        <p:nvSpPr>
          <p:cNvPr id="6" name="文字方塊 5">
            <a:extLst>
              <a:ext uri="{FF2B5EF4-FFF2-40B4-BE49-F238E27FC236}">
                <a16:creationId xmlns:a16="http://schemas.microsoft.com/office/drawing/2014/main" id="{754695CE-76EA-4821-A67C-2D37D57C7040}"/>
              </a:ext>
            </a:extLst>
          </p:cNvPr>
          <p:cNvSpPr txBox="1"/>
          <p:nvPr/>
        </p:nvSpPr>
        <p:spPr>
          <a:xfrm>
            <a:off x="827584" y="4941168"/>
            <a:ext cx="7488832"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altLang="zh-TW" sz="4000" b="1" dirty="0"/>
              <a:t>2. </a:t>
            </a:r>
            <a:r>
              <a:rPr lang="zh-TW" altLang="en-US" sz="4000" b="1" dirty="0"/>
              <a:t>螢幕時間</a:t>
            </a:r>
            <a:endParaRPr lang="en-US" altLang="zh-TW" sz="4000" b="1" dirty="0"/>
          </a:p>
          <a:p>
            <a:pPr marL="285750" indent="-285750">
              <a:buFont typeface="Arial" panose="020B0604020202020204" pitchFamily="34" charset="0"/>
              <a:buChar char="•"/>
            </a:pPr>
            <a:r>
              <a:rPr lang="zh-TW" altLang="en-US" sz="3200" dirty="0"/>
              <a:t>防疫期的近視比率大增</a:t>
            </a:r>
          </a:p>
        </p:txBody>
      </p:sp>
      <p:sp>
        <p:nvSpPr>
          <p:cNvPr id="8" name="文字方塊 7">
            <a:extLst>
              <a:ext uri="{FF2B5EF4-FFF2-40B4-BE49-F238E27FC236}">
                <a16:creationId xmlns:a16="http://schemas.microsoft.com/office/drawing/2014/main" id="{31D97842-C739-4117-B536-687EEA5C0987}"/>
              </a:ext>
            </a:extLst>
          </p:cNvPr>
          <p:cNvSpPr txBox="1"/>
          <p:nvPr/>
        </p:nvSpPr>
        <p:spPr>
          <a:xfrm>
            <a:off x="827584" y="6141497"/>
            <a:ext cx="7811369" cy="369332"/>
          </a:xfrm>
          <a:prstGeom prst="rect">
            <a:avLst/>
          </a:prstGeom>
          <a:noFill/>
        </p:spPr>
        <p:txBody>
          <a:bodyPr wrap="square" rtlCol="0">
            <a:spAutoFit/>
          </a:bodyPr>
          <a:lstStyle/>
          <a:p>
            <a:r>
              <a:rPr lang="zh-TW" altLang="en-US" dirty="0"/>
              <a:t>每周每增加一個小時</a:t>
            </a:r>
            <a:r>
              <a:rPr lang="en-US" altLang="zh-TW" dirty="0"/>
              <a:t>30</a:t>
            </a:r>
            <a:r>
              <a:rPr lang="zh-TW" altLang="en-US" dirty="0"/>
              <a:t>公分近距活動</a:t>
            </a:r>
            <a:r>
              <a:rPr lang="en-US" altLang="zh-TW" dirty="0"/>
              <a:t>(D/</a:t>
            </a:r>
            <a:r>
              <a:rPr lang="en-US" altLang="zh-TW" dirty="0" err="1"/>
              <a:t>hr</a:t>
            </a:r>
            <a:r>
              <a:rPr lang="en-US" altLang="zh-TW" dirty="0"/>
              <a:t>)</a:t>
            </a:r>
            <a:r>
              <a:rPr lang="zh-TW" altLang="en-US" dirty="0"/>
              <a:t>，增加 </a:t>
            </a:r>
            <a:r>
              <a:rPr lang="en-US" altLang="zh-TW" dirty="0"/>
              <a:t>2X3%</a:t>
            </a:r>
            <a:r>
              <a:rPr lang="zh-TW" altLang="en-US" dirty="0"/>
              <a:t>近視風險</a:t>
            </a:r>
          </a:p>
        </p:txBody>
      </p:sp>
      <p:sp>
        <p:nvSpPr>
          <p:cNvPr id="10" name="文字方塊 9">
            <a:extLst>
              <a:ext uri="{FF2B5EF4-FFF2-40B4-BE49-F238E27FC236}">
                <a16:creationId xmlns:a16="http://schemas.microsoft.com/office/drawing/2014/main" id="{B2B33CF4-4C32-44B1-B878-FBF577C215F3}"/>
              </a:ext>
            </a:extLst>
          </p:cNvPr>
          <p:cNvSpPr txBox="1"/>
          <p:nvPr/>
        </p:nvSpPr>
        <p:spPr>
          <a:xfrm>
            <a:off x="5004048" y="6510829"/>
            <a:ext cx="3888432" cy="369332"/>
          </a:xfrm>
          <a:prstGeom prst="rect">
            <a:avLst/>
          </a:prstGeom>
          <a:noFill/>
        </p:spPr>
        <p:txBody>
          <a:bodyPr wrap="square" rtlCol="0">
            <a:spAutoFit/>
          </a:bodyPr>
          <a:lstStyle/>
          <a:p>
            <a:r>
              <a:rPr lang="en-US" altLang="zh-TW" i="1" dirty="0"/>
              <a:t>Huang, Wu et al. </a:t>
            </a:r>
            <a:r>
              <a:rPr lang="en-US" altLang="zh-TW" i="1" dirty="0" err="1"/>
              <a:t>Plos</a:t>
            </a:r>
            <a:r>
              <a:rPr lang="en-US" altLang="zh-TW" i="1" dirty="0"/>
              <a:t> one 2015 </a:t>
            </a:r>
            <a:endParaRPr lang="zh-TW" altLang="en-US" i="1" dirty="0"/>
          </a:p>
        </p:txBody>
      </p:sp>
    </p:spTree>
    <p:extLst>
      <p:ext uri="{BB962C8B-B14F-4D97-AF65-F5344CB8AC3E}">
        <p14:creationId xmlns:p14="http://schemas.microsoft.com/office/powerpoint/2010/main" val="317234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2297" y="1031875"/>
            <a:ext cx="4597400" cy="574040"/>
          </a:xfrm>
          <a:prstGeom prst="rect">
            <a:avLst/>
          </a:prstGeom>
        </p:spPr>
        <p:txBody>
          <a:bodyPr vert="horz" wrap="square" lIns="0" tIns="12700" rIns="0" bIns="0" rtlCol="0">
            <a:spAutoFit/>
          </a:bodyPr>
          <a:lstStyle/>
          <a:p>
            <a:pPr marL="12700">
              <a:lnSpc>
                <a:spcPct val="100000"/>
              </a:lnSpc>
              <a:spcBef>
                <a:spcPts val="100"/>
              </a:spcBef>
            </a:pPr>
            <a:r>
              <a:rPr b="1" dirty="0">
                <a:latin typeface="DFKai-SB" panose="03000509000000000000" pitchFamily="65" charset="-120"/>
                <a:ea typeface="DFKai-SB" panose="03000509000000000000" pitchFamily="65" charset="-120"/>
                <a:cs typeface="WenQuanYi Zen Hei Mono"/>
              </a:rPr>
              <a:t>下課教室淨空戶外活動</a:t>
            </a:r>
          </a:p>
        </p:txBody>
      </p:sp>
      <p:sp>
        <p:nvSpPr>
          <p:cNvPr id="3" name="object 3"/>
          <p:cNvSpPr/>
          <p:nvPr/>
        </p:nvSpPr>
        <p:spPr>
          <a:xfrm>
            <a:off x="4522851" y="4146803"/>
            <a:ext cx="120650" cy="1968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5919851" y="4146803"/>
            <a:ext cx="120650" cy="19685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txBox="1"/>
          <p:nvPr/>
        </p:nvSpPr>
        <p:spPr>
          <a:xfrm>
            <a:off x="78739" y="2358771"/>
            <a:ext cx="8607425" cy="3488134"/>
          </a:xfrm>
          <a:prstGeom prst="rect">
            <a:avLst/>
          </a:prstGeom>
        </p:spPr>
        <p:txBody>
          <a:bodyPr vert="horz" wrap="square" lIns="0" tIns="12700" rIns="0" bIns="0" rtlCol="0">
            <a:spAutoFit/>
          </a:bodyPr>
          <a:lstStyle/>
          <a:p>
            <a:pPr marL="355600" indent="-342900">
              <a:lnSpc>
                <a:spcPct val="100000"/>
              </a:lnSpc>
              <a:spcBef>
                <a:spcPts val="100"/>
              </a:spcBef>
              <a:buFont typeface="Arial"/>
              <a:buChar char="•"/>
              <a:tabLst>
                <a:tab pos="354965" algn="l"/>
                <a:tab pos="355600" algn="l"/>
                <a:tab pos="1599565" algn="l"/>
                <a:tab pos="3021965" algn="l"/>
                <a:tab pos="5688965" algn="l"/>
              </a:tabLst>
            </a:pPr>
            <a:r>
              <a:rPr sz="2800" b="1" dirty="0">
                <a:latin typeface="Times New Roman" panose="02020603050405020304" pitchFamily="18" charset="0"/>
                <a:cs typeface="Times New Roman" panose="02020603050405020304" pitchFamily="18" charset="0"/>
              </a:rPr>
              <a:t>Recess	outside	classroom(ROC)	program</a:t>
            </a:r>
          </a:p>
          <a:p>
            <a:pPr marL="756920" lvl="1" indent="-287655">
              <a:lnSpc>
                <a:spcPct val="100000"/>
              </a:lnSpc>
              <a:spcBef>
                <a:spcPts val="1880"/>
              </a:spcBef>
              <a:buFont typeface="Arial"/>
              <a:buChar char="–"/>
              <a:tabLst>
                <a:tab pos="756920" algn="l"/>
                <a:tab pos="757555" algn="l"/>
              </a:tabLst>
            </a:pPr>
            <a:r>
              <a:rPr sz="2000" spc="-5" dirty="0">
                <a:latin typeface="Times New Roman" panose="02020603050405020304" pitchFamily="18" charset="0"/>
                <a:ea typeface="DFKai-SB" panose="03000509000000000000" pitchFamily="65" charset="-120"/>
                <a:cs typeface="Times New Roman" panose="02020603050405020304" pitchFamily="18" charset="0"/>
              </a:rPr>
              <a:t>全世界第一個教育政策介入近視防治之研究</a:t>
            </a:r>
            <a:endParaRPr sz="2000" dirty="0">
              <a:latin typeface="Times New Roman" panose="02020603050405020304" pitchFamily="18" charset="0"/>
              <a:ea typeface="DFKai-SB" panose="03000509000000000000" pitchFamily="65" charset="-120"/>
              <a:cs typeface="Times New Roman" panose="02020603050405020304" pitchFamily="18" charset="0"/>
            </a:endParaRPr>
          </a:p>
          <a:p>
            <a:pPr marL="756920" lvl="1" indent="-287655">
              <a:lnSpc>
                <a:spcPct val="100000"/>
              </a:lnSpc>
              <a:spcBef>
                <a:spcPts val="1680"/>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每天增加80分鐘戶外活動</a:t>
            </a:r>
          </a:p>
          <a:p>
            <a:pPr marL="469900">
              <a:lnSpc>
                <a:spcPct val="100000"/>
              </a:lnSpc>
              <a:spcBef>
                <a:spcPts val="1680"/>
              </a:spcBef>
              <a:tabLst>
                <a:tab pos="756920"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	一年後，新增之近視率減</a:t>
            </a:r>
            <a:r>
              <a:rPr sz="2000" spc="5" dirty="0">
                <a:latin typeface="Times New Roman" panose="02020603050405020304" pitchFamily="18" charset="0"/>
                <a:ea typeface="DFKai-SB" panose="03000509000000000000" pitchFamily="65" charset="-120"/>
                <a:cs typeface="Times New Roman" panose="02020603050405020304" pitchFamily="18" charset="0"/>
              </a:rPr>
              <a:t>半</a:t>
            </a:r>
            <a:r>
              <a:rPr sz="2000" dirty="0">
                <a:latin typeface="Times New Roman" panose="02020603050405020304" pitchFamily="18" charset="0"/>
                <a:ea typeface="DFKai-SB" panose="03000509000000000000" pitchFamily="65" charset="-120"/>
                <a:cs typeface="Times New Roman" panose="02020603050405020304" pitchFamily="18" charset="0"/>
              </a:rPr>
              <a:t>(8.41</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vs.</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17.65</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a:t>
            </a:r>
            <a:r>
              <a:rPr sz="2000" spc="-20" dirty="0">
                <a:latin typeface="Times New Roman" panose="02020603050405020304" pitchFamily="18" charset="0"/>
                <a:ea typeface="DFKai-SB" panose="03000509000000000000" pitchFamily="65" charset="-120"/>
                <a:cs typeface="Times New Roman" panose="02020603050405020304" pitchFamily="18" charset="0"/>
              </a:rPr>
              <a:t> </a:t>
            </a:r>
            <a:r>
              <a:rPr sz="2000" dirty="0">
                <a:latin typeface="Times New Roman" panose="02020603050405020304" pitchFamily="18" charset="0"/>
                <a:ea typeface="DFKai-SB" panose="03000509000000000000" pitchFamily="65" charset="-120"/>
                <a:cs typeface="Times New Roman" panose="02020603050405020304" pitchFamily="18" charset="0"/>
              </a:rPr>
              <a:t>p&lt;.001)有顯著差異</a:t>
            </a:r>
          </a:p>
          <a:p>
            <a:pPr marL="756920" lvl="1" indent="-287655">
              <a:lnSpc>
                <a:spcPct val="100000"/>
              </a:lnSpc>
              <a:spcBef>
                <a:spcPts val="1685"/>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介入組增加25度/年，對照組增</a:t>
            </a:r>
            <a:r>
              <a:rPr sz="2000" spc="5" dirty="0">
                <a:latin typeface="Times New Roman" panose="02020603050405020304" pitchFamily="18" charset="0"/>
                <a:ea typeface="DFKai-SB" panose="03000509000000000000" pitchFamily="65" charset="-120"/>
                <a:cs typeface="Times New Roman" panose="02020603050405020304" pitchFamily="18" charset="0"/>
              </a:rPr>
              <a:t>加</a:t>
            </a:r>
            <a:r>
              <a:rPr sz="2000" dirty="0">
                <a:latin typeface="Times New Roman" panose="02020603050405020304" pitchFamily="18" charset="0"/>
                <a:ea typeface="DFKai-SB" panose="03000509000000000000" pitchFamily="65" charset="-120"/>
                <a:cs typeface="Times New Roman" panose="02020603050405020304" pitchFamily="18" charset="0"/>
              </a:rPr>
              <a:t>38度/年</a:t>
            </a:r>
          </a:p>
          <a:p>
            <a:pPr marL="756920" lvl="1" indent="-287655">
              <a:lnSpc>
                <a:spcPct val="100000"/>
              </a:lnSpc>
              <a:spcBef>
                <a:spcPts val="1680"/>
              </a:spcBef>
              <a:buFont typeface="Arial"/>
              <a:buChar char="–"/>
              <a:tabLst>
                <a:tab pos="756920" algn="l"/>
                <a:tab pos="75755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特別在尚未近視的兒童避免近視度數增加，有顯著差異</a:t>
            </a:r>
          </a:p>
          <a:p>
            <a:pPr marR="5080" algn="r">
              <a:lnSpc>
                <a:spcPct val="100000"/>
              </a:lnSpc>
              <a:spcBef>
                <a:spcPts val="1275"/>
              </a:spcBef>
            </a:pPr>
            <a:r>
              <a:rPr sz="1450" i="1" spc="-30" dirty="0">
                <a:latin typeface="Times New Roman" panose="02020603050405020304" pitchFamily="18" charset="0"/>
                <a:ea typeface="DFKai-SB" panose="03000509000000000000" pitchFamily="65" charset="-120"/>
                <a:cs typeface="Times New Roman" panose="02020603050405020304" pitchFamily="18" charset="0"/>
              </a:rPr>
              <a:t>Wu PC, et al, Ophthalmology</a:t>
            </a:r>
            <a:r>
              <a:rPr sz="1450" i="1" spc="-70" dirty="0">
                <a:latin typeface="Times New Roman" panose="02020603050405020304" pitchFamily="18" charset="0"/>
                <a:ea typeface="DFKai-SB" panose="03000509000000000000" pitchFamily="65" charset="-120"/>
                <a:cs typeface="Times New Roman" panose="02020603050405020304" pitchFamily="18" charset="0"/>
              </a:rPr>
              <a:t> </a:t>
            </a:r>
            <a:r>
              <a:rPr sz="1450" i="1" spc="-30" dirty="0">
                <a:latin typeface="Times New Roman" panose="02020603050405020304" pitchFamily="18" charset="0"/>
                <a:ea typeface="DFKai-SB" panose="03000509000000000000" pitchFamily="65" charset="-120"/>
                <a:cs typeface="Times New Roman" panose="02020603050405020304" pitchFamily="18" charset="0"/>
              </a:rPr>
              <a:t>2013</a:t>
            </a:r>
            <a:endParaRPr sz="1450" i="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object 6"/>
          <p:cNvSpPr/>
          <p:nvPr/>
        </p:nvSpPr>
        <p:spPr>
          <a:xfrm>
            <a:off x="5498465" y="0"/>
            <a:ext cx="3645535" cy="220484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964BF2-5B9B-A3F4-F994-3AD4F1BCFD4B}"/>
              </a:ext>
            </a:extLst>
          </p:cNvPr>
          <p:cNvSpPr>
            <a:spLocks noGrp="1"/>
          </p:cNvSpPr>
          <p:nvPr>
            <p:ph type="title"/>
          </p:nvPr>
        </p:nvSpPr>
        <p:spPr>
          <a:xfrm>
            <a:off x="1134904" y="762000"/>
            <a:ext cx="6874191" cy="553998"/>
          </a:xfrm>
        </p:spPr>
        <p:txBody>
          <a:bodyPr/>
          <a:lstStyle/>
          <a:p>
            <a:pPr algn="ctr"/>
            <a:r>
              <a:rPr lang="zh-TW" altLang="en-US" dirty="0"/>
              <a:t>案例分享</a:t>
            </a:r>
          </a:p>
        </p:txBody>
      </p:sp>
      <p:sp>
        <p:nvSpPr>
          <p:cNvPr id="3" name="文字版面配置區 2">
            <a:extLst>
              <a:ext uri="{FF2B5EF4-FFF2-40B4-BE49-F238E27FC236}">
                <a16:creationId xmlns:a16="http://schemas.microsoft.com/office/drawing/2014/main" id="{C54DC088-19F4-84BA-12A9-AD4B0B0F8B55}"/>
              </a:ext>
            </a:extLst>
          </p:cNvPr>
          <p:cNvSpPr>
            <a:spLocks noGrp="1"/>
          </p:cNvSpPr>
          <p:nvPr>
            <p:ph type="body" idx="1"/>
          </p:nvPr>
        </p:nvSpPr>
        <p:spPr>
          <a:xfrm>
            <a:off x="762000" y="1593850"/>
            <a:ext cx="7924800" cy="3644203"/>
          </a:xfrm>
        </p:spPr>
        <p:txBody>
          <a:bodyPr/>
          <a:lstStyle/>
          <a:p>
            <a:pPr marL="285750" indent="-285750">
              <a:lnSpc>
                <a:spcPct val="150000"/>
              </a:lnSpc>
              <a:buFont typeface="Arial" panose="020B0604020202020204" pitchFamily="34" charset="0"/>
              <a:buChar char="•"/>
            </a:pPr>
            <a:r>
              <a:rPr lang="zh-TW" altLang="en-US" sz="2000" dirty="0"/>
              <a:t>陳小妹小學二年級，近視兩百度</a:t>
            </a:r>
            <a:endParaRPr lang="en-US" altLang="zh-TW" sz="2000" dirty="0"/>
          </a:p>
          <a:p>
            <a:pPr marL="285750" indent="-285750">
              <a:lnSpc>
                <a:spcPct val="150000"/>
              </a:lnSpc>
              <a:buFont typeface="Arial" panose="020B0604020202020204" pitchFamily="34" charset="0"/>
              <a:buChar char="•"/>
            </a:pPr>
            <a:r>
              <a:rPr lang="zh-TW" altLang="en-US" sz="2000" dirty="0"/>
              <a:t>已經使用散瞳劑阿托平</a:t>
            </a:r>
            <a:r>
              <a:rPr lang="en-US" altLang="zh-TW" sz="2000" dirty="0"/>
              <a:t>0.05%</a:t>
            </a:r>
            <a:r>
              <a:rPr lang="zh-TW" altLang="en-US" sz="2000" dirty="0"/>
              <a:t>、及治療性眼鏡</a:t>
            </a:r>
            <a:endParaRPr lang="en-US" altLang="zh-TW" sz="2000" dirty="0"/>
          </a:p>
          <a:p>
            <a:pPr marL="285750" indent="-285750">
              <a:lnSpc>
                <a:spcPct val="150000"/>
              </a:lnSpc>
              <a:buFont typeface="Arial" panose="020B0604020202020204" pitchFamily="34" charset="0"/>
              <a:buChar char="•"/>
            </a:pPr>
            <a:r>
              <a:rPr lang="zh-TW" altLang="en-US" sz="2000" dirty="0"/>
              <a:t>度數仍然持續飆升</a:t>
            </a:r>
            <a:endParaRPr lang="en-US" altLang="zh-TW" sz="2000" dirty="0"/>
          </a:p>
          <a:p>
            <a:pPr marL="285750" indent="-285750">
              <a:lnSpc>
                <a:spcPct val="150000"/>
              </a:lnSpc>
              <a:buFont typeface="Arial" panose="020B0604020202020204" pitchFamily="34" charset="0"/>
              <a:buChar char="•"/>
            </a:pPr>
            <a:r>
              <a:rPr lang="zh-TW" altLang="en-US" sz="2000" dirty="0"/>
              <a:t>下課時老師因為趕功課進度，不願意讓孩子到戶外</a:t>
            </a:r>
            <a:endParaRPr lang="en-US" altLang="zh-TW" sz="2000" dirty="0"/>
          </a:p>
          <a:p>
            <a:pPr marL="285750" indent="-285750">
              <a:lnSpc>
                <a:spcPct val="150000"/>
              </a:lnSpc>
              <a:buFont typeface="Arial" panose="020B0604020202020204" pitchFamily="34" charset="0"/>
              <a:buChar char="•"/>
            </a:pPr>
            <a:endParaRPr lang="en-US" altLang="zh-TW" sz="2000" dirty="0"/>
          </a:p>
          <a:p>
            <a:pPr marL="285750" indent="-285750">
              <a:lnSpc>
                <a:spcPct val="150000"/>
              </a:lnSpc>
              <a:buFont typeface="Arial" panose="020B0604020202020204" pitchFamily="34" charset="0"/>
              <a:buChar char="•"/>
            </a:pPr>
            <a:r>
              <a:rPr lang="zh-TW" altLang="en-US" sz="2000" dirty="0"/>
              <a:t>但這兩次看診</a:t>
            </a:r>
            <a:r>
              <a:rPr lang="en-US" altLang="zh-TW" sz="2000" dirty="0"/>
              <a:t>(</a:t>
            </a:r>
            <a:r>
              <a:rPr lang="zh-TW" altLang="en-US" sz="2000" dirty="0"/>
              <a:t>每三個月</a:t>
            </a:r>
            <a:r>
              <a:rPr lang="en-US" altLang="zh-TW" sz="2000" dirty="0"/>
              <a:t>)</a:t>
            </a:r>
            <a:r>
              <a:rPr lang="zh-TW" altLang="en-US" sz="2000" dirty="0"/>
              <a:t>，度數都穩定</a:t>
            </a:r>
            <a:endParaRPr lang="en-US" altLang="zh-TW" sz="2000" dirty="0"/>
          </a:p>
          <a:p>
            <a:pPr marL="285750" indent="-285750">
              <a:lnSpc>
                <a:spcPct val="150000"/>
              </a:lnSpc>
              <a:buFont typeface="Arial" panose="020B0604020202020204" pitchFamily="34" charset="0"/>
              <a:buChar char="•"/>
            </a:pPr>
            <a:r>
              <a:rPr lang="zh-TW" altLang="en-US" sz="2000" dirty="0"/>
              <a:t>詢問之下，家長說新來的老師注重學生的戶外活動，下課會趕學生到戶外活動</a:t>
            </a:r>
          </a:p>
        </p:txBody>
      </p:sp>
    </p:spTree>
    <p:extLst>
      <p:ext uri="{BB962C8B-B14F-4D97-AF65-F5344CB8AC3E}">
        <p14:creationId xmlns:p14="http://schemas.microsoft.com/office/powerpoint/2010/main" val="420385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3850" y="620776"/>
            <a:ext cx="8716899" cy="5532374"/>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0" y="0"/>
              <a:ext cx="5124450" cy="685799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5076825" y="0"/>
              <a:ext cx="4067175" cy="3900551"/>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6586219" y="3390900"/>
              <a:ext cx="2557779" cy="224028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5072379" y="3355340"/>
              <a:ext cx="1800860" cy="17322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5076825" y="4941951"/>
              <a:ext cx="4067174" cy="191604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5513" y="3645027"/>
            <a:ext cx="5472049" cy="295275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txBox="1">
            <a:spLocks noGrp="1"/>
          </p:cNvSpPr>
          <p:nvPr>
            <p:ph type="title"/>
          </p:nvPr>
        </p:nvSpPr>
        <p:spPr>
          <a:xfrm>
            <a:off x="705802" y="389890"/>
            <a:ext cx="7013575" cy="695960"/>
          </a:xfrm>
          <a:prstGeom prst="rect">
            <a:avLst/>
          </a:prstGeom>
        </p:spPr>
        <p:txBody>
          <a:bodyPr vert="horz" wrap="square" lIns="0" tIns="12700" rIns="0" bIns="0" rtlCol="0">
            <a:spAutoFit/>
          </a:bodyPr>
          <a:lstStyle/>
          <a:p>
            <a:pPr marL="12700">
              <a:lnSpc>
                <a:spcPct val="100000"/>
              </a:lnSpc>
              <a:spcBef>
                <a:spcPts val="100"/>
              </a:spcBef>
            </a:pPr>
            <a:r>
              <a:rPr sz="4400" b="1" dirty="0">
                <a:latin typeface="DFKai-SB" panose="03000509000000000000" pitchFamily="65" charset="-120"/>
                <a:ea typeface="DFKai-SB" panose="03000509000000000000" pitchFamily="65" charset="-120"/>
                <a:cs typeface="WenQuanYi Zen Hei Mono"/>
              </a:rPr>
              <a:t>近視的診</a:t>
            </a:r>
            <a:r>
              <a:rPr sz="4400" b="1" spc="-5" dirty="0">
                <a:latin typeface="DFKai-SB" panose="03000509000000000000" pitchFamily="65" charset="-120"/>
                <a:ea typeface="DFKai-SB" panose="03000509000000000000" pitchFamily="65" charset="-120"/>
                <a:cs typeface="WenQuanYi Zen Hei Mono"/>
              </a:rPr>
              <a:t>斷</a:t>
            </a:r>
            <a:r>
              <a:rPr sz="4400" b="1" dirty="0">
                <a:latin typeface="DFKai-SB" panose="03000509000000000000" pitchFamily="65" charset="-120"/>
                <a:ea typeface="DFKai-SB" panose="03000509000000000000" pitchFamily="65" charset="-120"/>
                <a:cs typeface="WenQuanYi Zen Hei Mono"/>
              </a:rPr>
              <a:t>-散瞳驗光才準確</a:t>
            </a:r>
          </a:p>
        </p:txBody>
      </p:sp>
      <p:sp>
        <p:nvSpPr>
          <p:cNvPr id="4" name="object 4"/>
          <p:cNvSpPr txBox="1"/>
          <p:nvPr/>
        </p:nvSpPr>
        <p:spPr>
          <a:xfrm>
            <a:off x="402590" y="1205495"/>
            <a:ext cx="5801360" cy="2365375"/>
          </a:xfrm>
          <a:prstGeom prst="rect">
            <a:avLst/>
          </a:prstGeom>
        </p:spPr>
        <p:txBody>
          <a:bodyPr vert="horz" wrap="square" lIns="0" tIns="96520" rIns="0" bIns="0" rtlCol="0">
            <a:spAutoFit/>
          </a:bodyPr>
          <a:lstStyle/>
          <a:p>
            <a:pPr marL="355600" indent="-343535">
              <a:lnSpc>
                <a:spcPct val="100000"/>
              </a:lnSpc>
              <a:spcBef>
                <a:spcPts val="760"/>
              </a:spcBef>
              <a:buFont typeface="Arial"/>
              <a:buChar char="•"/>
              <a:tabLst>
                <a:tab pos="355600" algn="l"/>
                <a:tab pos="356235" algn="l"/>
              </a:tabLst>
            </a:pPr>
            <a:r>
              <a:rPr sz="2800" dirty="0">
                <a:latin typeface="DFKai-SB" panose="03000509000000000000" pitchFamily="65" charset="-120"/>
                <a:ea typeface="DFKai-SB" panose="03000509000000000000" pitchFamily="65" charset="-120"/>
                <a:cs typeface="Noto Sans Mono CJK JP Bold"/>
              </a:rPr>
              <a:t>兒童調節力可達一千多度</a:t>
            </a:r>
          </a:p>
          <a:p>
            <a:pPr marL="355600" indent="-343535">
              <a:lnSpc>
                <a:spcPct val="100000"/>
              </a:lnSpc>
              <a:spcBef>
                <a:spcPts val="660"/>
              </a:spcBef>
              <a:buFont typeface="Arial"/>
              <a:buChar char="•"/>
              <a:tabLst>
                <a:tab pos="355600" algn="l"/>
                <a:tab pos="356235" algn="l"/>
              </a:tabLst>
            </a:pPr>
            <a:r>
              <a:rPr sz="2800" dirty="0">
                <a:latin typeface="DFKai-SB" panose="03000509000000000000" pitchFamily="65" charset="-120"/>
                <a:ea typeface="DFKai-SB" panose="03000509000000000000" pitchFamily="65" charset="-120"/>
                <a:cs typeface="Noto Sans Mono CJK JP Bold"/>
              </a:rPr>
              <a:t>準確的散瞳驗光</a:t>
            </a:r>
          </a:p>
          <a:p>
            <a:pPr marL="756920" lvl="1" indent="-287655">
              <a:lnSpc>
                <a:spcPct val="100000"/>
              </a:lnSpc>
              <a:spcBef>
                <a:spcPts val="600"/>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需要</a:t>
            </a:r>
            <a:r>
              <a:rPr sz="2400" spc="-5" dirty="0">
                <a:latin typeface="DFKai-SB" panose="03000509000000000000" pitchFamily="65" charset="-120"/>
                <a:ea typeface="DFKai-SB" panose="03000509000000000000" pitchFamily="65" charset="-120"/>
                <a:cs typeface="Noto Sans Mono CJK JP Bold"/>
              </a:rPr>
              <a:t>短</a:t>
            </a:r>
            <a:r>
              <a:rPr sz="2400" dirty="0">
                <a:latin typeface="DFKai-SB" panose="03000509000000000000" pitchFamily="65" charset="-120"/>
                <a:ea typeface="DFKai-SB" panose="03000509000000000000" pitchFamily="65" charset="-120"/>
                <a:cs typeface="Noto Sans Mono CJK JP Bold"/>
              </a:rPr>
              <a:t>效性散瞳劑</a:t>
            </a:r>
          </a:p>
          <a:p>
            <a:pPr marL="756920" lvl="1" indent="-287655">
              <a:lnSpc>
                <a:spcPct val="100000"/>
              </a:lnSpc>
              <a:spcBef>
                <a:spcPts val="585"/>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稍有畏光及看近模糊，</a:t>
            </a:r>
            <a:r>
              <a:rPr sz="2400" spc="-20" dirty="0">
                <a:latin typeface="DFKai-SB" panose="03000509000000000000" pitchFamily="65" charset="-120"/>
                <a:ea typeface="DFKai-SB" panose="03000509000000000000" pitchFamily="65" charset="-120"/>
                <a:cs typeface="Noto Sans Mono CJK JP Bold"/>
              </a:rPr>
              <a:t>約</a:t>
            </a:r>
            <a:r>
              <a:rPr sz="2400" spc="-5" dirty="0">
                <a:latin typeface="DFKai-SB" panose="03000509000000000000" pitchFamily="65" charset="-120"/>
                <a:ea typeface="DFKai-SB" panose="03000509000000000000" pitchFamily="65" charset="-120"/>
                <a:cs typeface="Noto Sans Mono CJK JP Bold"/>
              </a:rPr>
              <a:t>3-6</a:t>
            </a:r>
            <a:r>
              <a:rPr sz="2400" dirty="0">
                <a:latin typeface="DFKai-SB" panose="03000509000000000000" pitchFamily="65" charset="-120"/>
                <a:ea typeface="DFKai-SB" panose="03000509000000000000" pitchFamily="65" charset="-120"/>
                <a:cs typeface="Noto Sans Mono CJK JP Bold"/>
              </a:rPr>
              <a:t>小時恢復</a:t>
            </a:r>
          </a:p>
          <a:p>
            <a:pPr marL="756920" lvl="1" indent="-287655">
              <a:lnSpc>
                <a:spcPct val="100000"/>
              </a:lnSpc>
              <a:spcBef>
                <a:spcPts val="560"/>
              </a:spcBef>
              <a:buFont typeface="Arial"/>
              <a:buChar char="–"/>
              <a:tabLst>
                <a:tab pos="757555" algn="l"/>
              </a:tabLst>
            </a:pPr>
            <a:r>
              <a:rPr sz="2400" dirty="0">
                <a:latin typeface="DFKai-SB" panose="03000509000000000000" pitchFamily="65" charset="-120"/>
                <a:ea typeface="DFKai-SB" panose="03000509000000000000" pitchFamily="65" charset="-120"/>
                <a:cs typeface="Noto Sans Mono CJK JP Bold"/>
              </a:rPr>
              <a:t>每半年或一年追蹤散瞳度數</a:t>
            </a:r>
          </a:p>
        </p:txBody>
      </p:sp>
      <p:sp>
        <p:nvSpPr>
          <p:cNvPr id="5" name="object 5"/>
          <p:cNvSpPr/>
          <p:nvPr/>
        </p:nvSpPr>
        <p:spPr>
          <a:xfrm>
            <a:off x="6372225" y="1556766"/>
            <a:ext cx="2295525" cy="2362199"/>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5916676" y="4437126"/>
            <a:ext cx="3227323" cy="242087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矩形 6">
            <a:extLst>
              <a:ext uri="{FF2B5EF4-FFF2-40B4-BE49-F238E27FC236}">
                <a16:creationId xmlns:a16="http://schemas.microsoft.com/office/drawing/2014/main" id="{BFFE31A1-DC68-4F52-B873-91469ECFDB58}"/>
              </a:ext>
            </a:extLst>
          </p:cNvPr>
          <p:cNvSpPr/>
          <p:nvPr/>
        </p:nvSpPr>
        <p:spPr>
          <a:xfrm>
            <a:off x="4808680" y="1334312"/>
            <a:ext cx="1620957" cy="523220"/>
          </a:xfrm>
          <a:prstGeom prst="rect">
            <a:avLst/>
          </a:prstGeom>
        </p:spPr>
        <p:txBody>
          <a:bodyPr wrap="none">
            <a:spAutoFit/>
          </a:bodyPr>
          <a:lstStyle/>
          <a:p>
            <a:r>
              <a:rPr lang="zh-TW" altLang="en-US" sz="2800" dirty="0">
                <a:hlinkClick r:id="rId5" action="ppaction://hlinkfile"/>
              </a:rPr>
              <a:t>別怕散瞳</a:t>
            </a:r>
            <a:endParaRPr lang="en-US" altLang="zh-TW" sz="2800" dirty="0"/>
          </a:p>
        </p:txBody>
      </p:sp>
      <p:pic>
        <p:nvPicPr>
          <p:cNvPr id="8" name="Picture 2" descr="「攝影機 logo」的圖片搜尋結果">
            <a:hlinkClick r:id="rId6" action="ppaction://hlinkfile"/>
            <a:extLst>
              <a:ext uri="{FF2B5EF4-FFF2-40B4-BE49-F238E27FC236}">
                <a16:creationId xmlns:a16="http://schemas.microsoft.com/office/drawing/2014/main" id="{87DEB999-6E08-435C-ACA9-18D24C3AB32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368044" y="1013826"/>
            <a:ext cx="654134" cy="6622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1905000" y="609600"/>
            <a:ext cx="4719668" cy="4968872"/>
            <a:chOff x="2819400" y="1219200"/>
            <a:chExt cx="4719668" cy="4968872"/>
          </a:xfrm>
        </p:grpSpPr>
        <p:graphicFrame>
          <p:nvGraphicFramePr>
            <p:cNvPr id="3" name="資料庫圖表 2"/>
            <p:cNvGraphicFramePr/>
            <p:nvPr/>
          </p:nvGraphicFramePr>
          <p:xfrm>
            <a:off x="2819400" y="4876800"/>
            <a:ext cx="4719668" cy="1311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4" name="Picture 9" descr="figure1"/>
            <p:cNvPicPr>
              <a:picLocks noChangeAspect="1" noChangeArrowheads="1"/>
            </p:cNvPicPr>
            <p:nvPr/>
          </p:nvPicPr>
          <p:blipFill>
            <a:blip r:embed="rId7" cstate="print"/>
            <a:srcRect/>
            <a:stretch>
              <a:fillRect/>
            </a:stretch>
          </p:blipFill>
          <p:spPr bwMode="auto">
            <a:xfrm>
              <a:off x="2819400" y="1219200"/>
              <a:ext cx="4546600" cy="3771900"/>
            </a:xfrm>
            <a:prstGeom prst="rect">
              <a:avLst/>
            </a:prstGeom>
            <a:noFill/>
            <a:ln w="9525">
              <a:noFill/>
              <a:miter lim="800000"/>
              <a:headEnd/>
              <a:tailEnd/>
            </a:ln>
          </p:spPr>
        </p:pic>
      </p:grpSp>
      <p:sp>
        <p:nvSpPr>
          <p:cNvPr id="15366" name="標題 1"/>
          <p:cNvSpPr>
            <a:spLocks noGrp="1"/>
          </p:cNvSpPr>
          <p:nvPr>
            <p:ph type="title"/>
          </p:nvPr>
        </p:nvSpPr>
        <p:spPr>
          <a:xfrm>
            <a:off x="304800" y="152400"/>
            <a:ext cx="7848600" cy="1143000"/>
          </a:xfrm>
        </p:spPr>
        <p:txBody>
          <a:bodyPr/>
          <a:lstStyle/>
          <a:p>
            <a:r>
              <a:rPr lang="zh-TW" altLang="en-US" dirty="0">
                <a:latin typeface="微軟正黑體"/>
                <a:ea typeface="微軟正黑體"/>
                <a:cs typeface="微軟正黑體"/>
              </a:rPr>
              <a:t>眼球的發育</a:t>
            </a:r>
          </a:p>
        </p:txBody>
      </p:sp>
      <p:grpSp>
        <p:nvGrpSpPr>
          <p:cNvPr id="5" name="群組 4"/>
          <p:cNvGrpSpPr/>
          <p:nvPr/>
        </p:nvGrpSpPr>
        <p:grpSpPr>
          <a:xfrm>
            <a:off x="1752600" y="5334000"/>
            <a:ext cx="5396949" cy="1066800"/>
            <a:chOff x="1905000" y="5562600"/>
            <a:chExt cx="5396949" cy="1066800"/>
          </a:xfrm>
        </p:grpSpPr>
        <p:grpSp>
          <p:nvGrpSpPr>
            <p:cNvPr id="4" name="群組 3"/>
            <p:cNvGrpSpPr/>
            <p:nvPr/>
          </p:nvGrpSpPr>
          <p:grpSpPr>
            <a:xfrm>
              <a:off x="1905000" y="5638800"/>
              <a:ext cx="3124200" cy="838200"/>
              <a:chOff x="1905000" y="5638800"/>
              <a:chExt cx="3124200" cy="838200"/>
            </a:xfrm>
          </p:grpSpPr>
          <p:sp>
            <p:nvSpPr>
              <p:cNvPr id="7" name="向右箭號 6"/>
              <p:cNvSpPr/>
              <p:nvPr/>
            </p:nvSpPr>
            <p:spPr bwMode="auto">
              <a:xfrm>
                <a:off x="1905000" y="5638800"/>
                <a:ext cx="3124200" cy="838200"/>
              </a:xfrm>
              <a:prstGeom prst="rightArrow">
                <a:avLst/>
              </a:prstGeom>
              <a:solidFill>
                <a:srgbClr val="FFFF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8" name="文字方塊 7"/>
              <p:cNvSpPr txBox="1"/>
              <p:nvPr/>
            </p:nvSpPr>
            <p:spPr>
              <a:xfrm>
                <a:off x="2514600" y="5791200"/>
                <a:ext cx="1828800" cy="523220"/>
              </a:xfrm>
              <a:prstGeom prst="rect">
                <a:avLst/>
              </a:prstGeom>
              <a:noFill/>
            </p:spPr>
            <p:txBody>
              <a:bodyPr wrap="square" rtlCol="0">
                <a:spAutoFit/>
              </a:bodyPr>
              <a:lstStyle/>
              <a:p>
                <a:r>
                  <a:rPr lang="zh-TW" altLang="en-US" sz="2800" dirty="0">
                    <a:latin typeface="微軟正黑體"/>
                    <a:ea typeface="微軟正黑體"/>
                    <a:cs typeface="微軟正黑體"/>
                  </a:rPr>
                  <a:t>正常發育</a:t>
                </a:r>
                <a:endParaRPr kumimoji="1" lang="zh-TW" altLang="en-US" sz="2800" dirty="0">
                  <a:latin typeface="微軟正黑體"/>
                  <a:ea typeface="微軟正黑體"/>
                  <a:cs typeface="微軟正黑體"/>
                </a:endParaRPr>
              </a:p>
            </p:txBody>
          </p:sp>
        </p:grpSp>
        <p:grpSp>
          <p:nvGrpSpPr>
            <p:cNvPr id="12" name="群組 11"/>
            <p:cNvGrpSpPr/>
            <p:nvPr/>
          </p:nvGrpSpPr>
          <p:grpSpPr>
            <a:xfrm>
              <a:off x="5334001" y="5562600"/>
              <a:ext cx="1967948" cy="1066800"/>
              <a:chOff x="5410200" y="5638800"/>
              <a:chExt cx="1676400" cy="685800"/>
            </a:xfrm>
          </p:grpSpPr>
          <p:sp>
            <p:nvSpPr>
              <p:cNvPr id="10" name="向右箭號 9"/>
              <p:cNvSpPr/>
              <p:nvPr/>
            </p:nvSpPr>
            <p:spPr bwMode="auto">
              <a:xfrm>
                <a:off x="5410200" y="5638800"/>
                <a:ext cx="1600200" cy="685800"/>
              </a:xfrm>
              <a:prstGeom prst="rightArrow">
                <a:avLst/>
              </a:prstGeom>
              <a:solidFill>
                <a:srgbClr val="80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1" name="文字方塊 10"/>
              <p:cNvSpPr txBox="1"/>
              <p:nvPr/>
            </p:nvSpPr>
            <p:spPr>
              <a:xfrm>
                <a:off x="5410200" y="5834743"/>
                <a:ext cx="1676400" cy="296785"/>
              </a:xfrm>
              <a:prstGeom prst="rect">
                <a:avLst/>
              </a:prstGeom>
              <a:noFill/>
            </p:spPr>
            <p:txBody>
              <a:bodyPr wrap="square" rtlCol="0">
                <a:spAutoFit/>
              </a:bodyPr>
              <a:lstStyle/>
              <a:p>
                <a:r>
                  <a:rPr kumimoji="1" lang="zh-TW" altLang="en-US" sz="2400" dirty="0">
                    <a:solidFill>
                      <a:schemeClr val="bg1"/>
                    </a:solidFill>
                    <a:latin typeface="微軟正黑體"/>
                    <a:ea typeface="微軟正黑體"/>
                    <a:cs typeface="微軟正黑體"/>
                  </a:rPr>
                  <a:t>不正常發育</a:t>
                </a:r>
              </a:p>
            </p:txBody>
          </p:sp>
        </p:grpSp>
      </p:grpSp>
      <p:sp>
        <p:nvSpPr>
          <p:cNvPr id="14" name="文字方塊 13">
            <a:extLst>
              <a:ext uri="{FF2B5EF4-FFF2-40B4-BE49-F238E27FC236}">
                <a16:creationId xmlns:a16="http://schemas.microsoft.com/office/drawing/2014/main" id="{B356645C-6436-4B78-AAA9-63C6380E8C2D}"/>
              </a:ext>
            </a:extLst>
          </p:cNvPr>
          <p:cNvSpPr txBox="1"/>
          <p:nvPr/>
        </p:nvSpPr>
        <p:spPr>
          <a:xfrm>
            <a:off x="-395472" y="606056"/>
            <a:ext cx="4572000" cy="1491947"/>
          </a:xfrm>
          <a:prstGeom prst="rect">
            <a:avLst/>
          </a:prstGeom>
          <a:noFill/>
        </p:spPr>
        <p:txBody>
          <a:bodyPr wrap="square">
            <a:spAutoFit/>
          </a:bodyPr>
          <a:lstStyle/>
          <a:p>
            <a:pPr marL="1165225" marR="5080" indent="-238125">
              <a:lnSpc>
                <a:spcPct val="198000"/>
              </a:lnSpc>
              <a:spcBef>
                <a:spcPts val="105"/>
              </a:spcBef>
            </a:pPr>
            <a:r>
              <a:rPr lang="zh-TW" altLang="en-US" sz="5400" dirty="0">
                <a:solidFill>
                  <a:srgbClr val="FF0000"/>
                </a:solidFill>
                <a:latin typeface="DFKai-SB" panose="03000509000000000000" pitchFamily="65" charset="-120"/>
                <a:ea typeface="DFKai-SB" panose="03000509000000000000" pitchFamily="65" charset="-120"/>
                <a:cs typeface="Noto Sans Mono CJK JP Bold"/>
              </a:rPr>
              <a:t>遠視儲備</a:t>
            </a:r>
            <a:endParaRPr lang="en-US" altLang="zh-TW" sz="5400" dirty="0">
              <a:solidFill>
                <a:srgbClr val="FF0000"/>
              </a:solidFill>
              <a:latin typeface="DFKai-SB" panose="03000509000000000000" pitchFamily="65" charset="-120"/>
              <a:ea typeface="DFKai-SB" panose="03000509000000000000" pitchFamily="65" charset="-120"/>
              <a:cs typeface="Noto Sans Mono CJK JP Bold"/>
            </a:endParaRPr>
          </a:p>
        </p:txBody>
      </p:sp>
      <p:pic>
        <p:nvPicPr>
          <p:cNvPr id="15" name="Picture 2" descr="「攝影機 logo」的圖片搜尋結果">
            <a:hlinkClick r:id="rId8" action="ppaction://hlinkfile"/>
            <a:extLst>
              <a:ext uri="{FF2B5EF4-FFF2-40B4-BE49-F238E27FC236}">
                <a16:creationId xmlns:a16="http://schemas.microsoft.com/office/drawing/2014/main" id="{0F166408-8097-4F69-A2A7-67A1C1FB3BF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58754" y="2321386"/>
            <a:ext cx="1373178" cy="139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096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6150"/>
            <a:ext cx="4114800" cy="677108"/>
          </a:xfrm>
        </p:spPr>
        <p:style>
          <a:lnRef idx="2">
            <a:schemeClr val="accent2">
              <a:shade val="50000"/>
            </a:schemeClr>
          </a:lnRef>
          <a:fillRef idx="1">
            <a:schemeClr val="accent2"/>
          </a:fillRef>
          <a:effectRef idx="0">
            <a:schemeClr val="accent2"/>
          </a:effectRef>
          <a:fontRef idx="minor">
            <a:schemeClr val="lt1"/>
          </a:fontRef>
        </p:style>
        <p:txBody>
          <a:bodyPr/>
          <a:lstStyle/>
          <a:p>
            <a:pPr eaLnBrk="1" hangingPunct="1"/>
            <a:r>
              <a:rPr lang="zh-TW" altLang="en-US" sz="4400" b="1"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近視的危險因子</a:t>
            </a:r>
          </a:p>
        </p:txBody>
      </p:sp>
      <p:sp>
        <p:nvSpPr>
          <p:cNvPr id="28675" name="Rectangle 3"/>
          <p:cNvSpPr>
            <a:spLocks noGrp="1" noChangeArrowheads="1"/>
          </p:cNvSpPr>
          <p:nvPr>
            <p:ph idx="1"/>
          </p:nvPr>
        </p:nvSpPr>
        <p:spPr>
          <a:xfrm>
            <a:off x="304800" y="1295400"/>
            <a:ext cx="7391400" cy="5059362"/>
          </a:xfrm>
        </p:spPr>
        <p:txBody>
          <a:bodyPr>
            <a:normAutofit lnSpcReduction="10000"/>
          </a:bodyPr>
          <a:lstStyle/>
          <a:p>
            <a:pPr eaLnBrk="1" hangingPunct="1">
              <a:lnSpc>
                <a:spcPct val="150000"/>
              </a:lnSpc>
            </a:pPr>
            <a:r>
              <a:rPr lang="zh-TW" altLang="en-US" sz="2800" dirty="0">
                <a:latin typeface="微軟正黑體"/>
                <a:ea typeface="微軟正黑體"/>
                <a:cs typeface="微軟正黑體"/>
              </a:rPr>
              <a:t>少數與遺傳有關</a:t>
            </a:r>
            <a:r>
              <a:rPr lang="en-US" altLang="zh-TW" sz="2800" dirty="0">
                <a:latin typeface="微軟正黑體"/>
                <a:ea typeface="微軟正黑體"/>
                <a:cs typeface="微軟正黑體"/>
              </a:rPr>
              <a:t>(~20%)</a:t>
            </a:r>
            <a:endParaRPr lang="zh-TW" altLang="en-US" sz="2800" dirty="0">
              <a:latin typeface="微軟正黑體"/>
              <a:ea typeface="微軟正黑體"/>
              <a:cs typeface="微軟正黑體"/>
            </a:endParaRPr>
          </a:p>
          <a:p>
            <a:pPr eaLnBrk="1" hangingPunct="1">
              <a:lnSpc>
                <a:spcPct val="150000"/>
              </a:lnSpc>
            </a:pPr>
            <a:r>
              <a:rPr lang="zh-TW" altLang="en-US" sz="2800" dirty="0">
                <a:latin typeface="微軟正黑體"/>
                <a:ea typeface="微軟正黑體"/>
                <a:cs typeface="微軟正黑體"/>
              </a:rPr>
              <a:t>大多為</a:t>
            </a:r>
            <a:r>
              <a:rPr lang="zh-TW" altLang="en-US" sz="4000" b="1" dirty="0">
                <a:solidFill>
                  <a:srgbClr val="C00000"/>
                </a:solidFill>
                <a:effectLst>
                  <a:outerShdw blurRad="38100" dist="38100" dir="2700000" algn="tl">
                    <a:srgbClr val="000000">
                      <a:alpha val="43137"/>
                    </a:srgbClr>
                  </a:outerShdw>
                </a:effectLst>
                <a:latin typeface="微軟正黑體"/>
                <a:ea typeface="微軟正黑體"/>
                <a:cs typeface="微軟正黑體"/>
              </a:rPr>
              <a:t>後天</a:t>
            </a:r>
            <a:r>
              <a:rPr lang="zh-TW" altLang="en-US" sz="2800" dirty="0">
                <a:latin typeface="微軟正黑體"/>
                <a:ea typeface="微軟正黑體"/>
                <a:cs typeface="微軟正黑體"/>
              </a:rPr>
              <a:t>環境造成</a:t>
            </a:r>
            <a:r>
              <a:rPr lang="en-US" altLang="zh-TW" sz="2800" dirty="0">
                <a:latin typeface="微軟正黑體"/>
                <a:ea typeface="微軟正黑體"/>
                <a:cs typeface="微軟正黑體"/>
              </a:rPr>
              <a:t>(~80%)</a:t>
            </a:r>
            <a:endParaRPr lang="zh-TW" altLang="en-US" sz="2800" dirty="0">
              <a:latin typeface="微軟正黑體"/>
              <a:ea typeface="微軟正黑體"/>
              <a:cs typeface="微軟正黑體"/>
            </a:endParaRPr>
          </a:p>
          <a:p>
            <a:pPr lvl="1" eaLnBrk="1" hangingPunct="1">
              <a:lnSpc>
                <a:spcPct val="150000"/>
              </a:lnSpc>
            </a:pPr>
            <a:r>
              <a:rPr lang="zh-TW" altLang="en-US" sz="3200" b="1" u="sng" dirty="0">
                <a:solidFill>
                  <a:srgbClr val="006666"/>
                </a:solidFill>
                <a:latin typeface="微軟正黑體"/>
                <a:ea typeface="微軟正黑體"/>
                <a:cs typeface="微軟正黑體"/>
              </a:rPr>
              <a:t>戶外活動不足</a:t>
            </a:r>
          </a:p>
          <a:p>
            <a:pPr lvl="1" eaLnBrk="1" hangingPunct="1">
              <a:lnSpc>
                <a:spcPct val="150000"/>
              </a:lnSpc>
            </a:pPr>
            <a:r>
              <a:rPr lang="zh-TW" altLang="en-US" sz="3200" b="1" u="sng" dirty="0">
                <a:solidFill>
                  <a:srgbClr val="FF0000"/>
                </a:solidFill>
                <a:latin typeface="微軟正黑體"/>
                <a:ea typeface="微軟正黑體"/>
                <a:cs typeface="微軟正黑體"/>
              </a:rPr>
              <a:t>長時間近距離工作</a:t>
            </a:r>
          </a:p>
          <a:p>
            <a:pPr lvl="2" eaLnBrk="1" hangingPunct="1">
              <a:lnSpc>
                <a:spcPct val="150000"/>
              </a:lnSpc>
            </a:pPr>
            <a:r>
              <a:rPr lang="zh-TW" altLang="en-US" sz="2000" dirty="0">
                <a:latin typeface="微軟正黑體"/>
                <a:ea typeface="微軟正黑體"/>
                <a:cs typeface="微軟正黑體"/>
              </a:rPr>
              <a:t>幼童被迫要求</a:t>
            </a:r>
            <a:r>
              <a:rPr lang="zh-TW" altLang="en-US" sz="2000" b="1" dirty="0">
                <a:solidFill>
                  <a:srgbClr val="800000"/>
                </a:solidFill>
                <a:latin typeface="微軟正黑體"/>
                <a:ea typeface="微軟正黑體"/>
                <a:cs typeface="微軟正黑體"/>
              </a:rPr>
              <a:t>提早習字</a:t>
            </a:r>
            <a:r>
              <a:rPr lang="zh-TW" altLang="en-US" sz="2000" dirty="0">
                <a:latin typeface="微軟正黑體"/>
                <a:ea typeface="微軟正黑體"/>
                <a:cs typeface="微軟正黑體"/>
              </a:rPr>
              <a:t>、彈琴、學電腦</a:t>
            </a:r>
            <a:r>
              <a:rPr lang="en-US" altLang="zh-TW" sz="2000" dirty="0">
                <a:latin typeface="微軟正黑體"/>
                <a:ea typeface="微軟正黑體"/>
                <a:cs typeface="微軟正黑體"/>
              </a:rPr>
              <a:t>,</a:t>
            </a:r>
            <a:r>
              <a:rPr lang="zh-TW" altLang="en-US" sz="2000" b="1" dirty="0">
                <a:solidFill>
                  <a:srgbClr val="800000"/>
                </a:solidFill>
                <a:latin typeface="微軟正黑體"/>
                <a:ea typeface="微軟正黑體"/>
                <a:cs typeface="微軟正黑體"/>
              </a:rPr>
              <a:t>安親班</a:t>
            </a:r>
            <a:r>
              <a:rPr lang="zh-TW" altLang="en-US" sz="2000" dirty="0">
                <a:latin typeface="微軟正黑體"/>
                <a:ea typeface="微軟正黑體"/>
                <a:cs typeface="微軟正黑體"/>
              </a:rPr>
              <a:t>等才藝</a:t>
            </a:r>
          </a:p>
          <a:p>
            <a:pPr lvl="2" eaLnBrk="1" hangingPunct="1">
              <a:lnSpc>
                <a:spcPct val="150000"/>
              </a:lnSpc>
            </a:pPr>
            <a:r>
              <a:rPr lang="zh-TW" altLang="en-US" sz="2000" b="1" dirty="0">
                <a:solidFill>
                  <a:srgbClr val="FF0000"/>
                </a:solidFill>
                <a:latin typeface="微軟正黑體"/>
                <a:ea typeface="微軟正黑體"/>
                <a:cs typeface="微軟正黑體"/>
              </a:rPr>
              <a:t>玩手機</a:t>
            </a:r>
            <a:r>
              <a:rPr lang="en-US" altLang="zh-TW" sz="2000" dirty="0">
                <a:latin typeface="微軟正黑體"/>
                <a:ea typeface="微軟正黑體"/>
                <a:cs typeface="微軟正黑體"/>
              </a:rPr>
              <a:t>,</a:t>
            </a:r>
            <a:r>
              <a:rPr lang="zh-TW" altLang="en-US" sz="2000" b="1" dirty="0">
                <a:solidFill>
                  <a:srgbClr val="800000"/>
                </a:solidFill>
                <a:latin typeface="微軟正黑體"/>
                <a:ea typeface="微軟正黑體"/>
                <a:cs typeface="微軟正黑體"/>
              </a:rPr>
              <a:t>電腦</a:t>
            </a:r>
            <a:r>
              <a:rPr lang="en-US" altLang="zh-TW" sz="2000" dirty="0">
                <a:latin typeface="微軟正黑體"/>
                <a:ea typeface="微軟正黑體"/>
                <a:cs typeface="微軟正黑體"/>
              </a:rPr>
              <a:t>,PS2,</a:t>
            </a:r>
            <a:r>
              <a:rPr lang="zh-TW" altLang="en-US" sz="2000" dirty="0">
                <a:latin typeface="微軟正黑體"/>
                <a:ea typeface="微軟正黑體"/>
                <a:cs typeface="微軟正黑體"/>
              </a:rPr>
              <a:t>電動玩具、看電視、做功課等</a:t>
            </a:r>
          </a:p>
          <a:p>
            <a:pPr lvl="2" eaLnBrk="1" hangingPunct="1">
              <a:lnSpc>
                <a:spcPct val="150000"/>
              </a:lnSpc>
            </a:pPr>
            <a:r>
              <a:rPr lang="zh-TW" altLang="en-US" sz="2000" dirty="0">
                <a:latin typeface="微軟正黑體"/>
                <a:ea typeface="微軟正黑體"/>
                <a:cs typeface="微軟正黑體"/>
              </a:rPr>
              <a:t>建築物空間規劃不良</a:t>
            </a:r>
            <a:endParaRPr lang="en-US" altLang="zh-TW" sz="2000" dirty="0">
              <a:latin typeface="微軟正黑體"/>
              <a:ea typeface="微軟正黑體"/>
              <a:cs typeface="微軟正黑體"/>
            </a:endParaRPr>
          </a:p>
          <a:p>
            <a:pPr marL="358775" lvl="2">
              <a:lnSpc>
                <a:spcPct val="150000"/>
              </a:lnSpc>
            </a:pPr>
            <a:r>
              <a:rPr lang="zh-TW" altLang="en-US" sz="3600" b="1" u="sng" dirty="0">
                <a:solidFill>
                  <a:srgbClr val="006666"/>
                </a:solidFill>
                <a:latin typeface="微軟正黑體"/>
                <a:ea typeface="微軟正黑體"/>
                <a:cs typeface="微軟正黑體"/>
              </a:rPr>
              <a:t>遠視儲備不足</a:t>
            </a:r>
          </a:p>
        </p:txBody>
      </p:sp>
      <p:pic>
        <p:nvPicPr>
          <p:cNvPr id="5" name="Picture 12" descr="http://thumbs.dreamstime.com/z/myopia-boy-10041079.jpg">
            <a:hlinkClick r:id="rId2"/>
          </p:cNvPr>
          <p:cNvPicPr>
            <a:picLocks noChangeAspect="1" noChangeArrowheads="1"/>
          </p:cNvPicPr>
          <p:nvPr/>
        </p:nvPicPr>
        <p:blipFill>
          <a:blip r:embed="rId3" cstate="print"/>
          <a:srcRect b="8288"/>
          <a:stretch>
            <a:fillRect/>
          </a:stretch>
        </p:blipFill>
        <p:spPr bwMode="auto">
          <a:xfrm>
            <a:off x="5314638" y="76200"/>
            <a:ext cx="3838222" cy="25908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C0BB2-31A4-44E1-9385-575DD03767ED}"/>
              </a:ext>
            </a:extLst>
          </p:cNvPr>
          <p:cNvSpPr>
            <a:spLocks noGrp="1"/>
          </p:cNvSpPr>
          <p:nvPr>
            <p:ph type="title"/>
          </p:nvPr>
        </p:nvSpPr>
        <p:spPr/>
        <p:txBody>
          <a:bodyPr/>
          <a:lstStyle/>
          <a:p>
            <a:endParaRPr lang="zh-TW" altLang="en-US"/>
          </a:p>
        </p:txBody>
      </p:sp>
      <p:sp>
        <p:nvSpPr>
          <p:cNvPr id="3" name="文字版面配置區 2">
            <a:extLst>
              <a:ext uri="{FF2B5EF4-FFF2-40B4-BE49-F238E27FC236}">
                <a16:creationId xmlns:a16="http://schemas.microsoft.com/office/drawing/2014/main" id="{3485A4DB-25FC-4D78-8AED-ECCC68BBD1A7}"/>
              </a:ext>
            </a:extLst>
          </p:cNvPr>
          <p:cNvSpPr>
            <a:spLocks noGrp="1"/>
          </p:cNvSpPr>
          <p:nvPr>
            <p:ph type="body" idx="1"/>
          </p:nvPr>
        </p:nvSpPr>
        <p:spPr>
          <a:xfrm>
            <a:off x="697960" y="1551315"/>
            <a:ext cx="7467600" cy="1292662"/>
          </a:xfrm>
        </p:spPr>
        <p:txBody>
          <a:bodyPr/>
          <a:lstStyle/>
          <a:p>
            <a:pPr algn="ctr"/>
            <a:r>
              <a:rPr lang="zh-TW" altLang="en-US" sz="2800" dirty="0"/>
              <a:t>課後輔導、安親班、補習班</a:t>
            </a:r>
            <a:endParaRPr lang="en-US" altLang="zh-TW" sz="2800" dirty="0"/>
          </a:p>
          <a:p>
            <a:pPr algn="ctr"/>
            <a:r>
              <a:rPr lang="en-US" altLang="zh-TW" sz="2800" dirty="0"/>
              <a:t>After school tutorial classes</a:t>
            </a:r>
          </a:p>
          <a:p>
            <a:pPr algn="ctr"/>
            <a:r>
              <a:rPr lang="en-US" altLang="zh-TW" sz="2800" dirty="0"/>
              <a:t>Cram school</a:t>
            </a:r>
            <a:endParaRPr lang="zh-TW" altLang="en-US" sz="2800" dirty="0"/>
          </a:p>
        </p:txBody>
      </p:sp>
      <p:sp>
        <p:nvSpPr>
          <p:cNvPr id="4" name="Rectangle 2">
            <a:extLst>
              <a:ext uri="{FF2B5EF4-FFF2-40B4-BE49-F238E27FC236}">
                <a16:creationId xmlns:a16="http://schemas.microsoft.com/office/drawing/2014/main" id="{C473BE7B-D29B-48B3-8C5C-452C52759309}"/>
              </a:ext>
            </a:extLst>
          </p:cNvPr>
          <p:cNvSpPr txBox="1">
            <a:spLocks noChangeArrowheads="1"/>
          </p:cNvSpPr>
          <p:nvPr/>
        </p:nvSpPr>
        <p:spPr>
          <a:xfrm>
            <a:off x="2057400" y="445086"/>
            <a:ext cx="4114800" cy="6771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a:spAutoFit/>
          </a:bodyPr>
          <a:lstStyle>
            <a:lvl1pPr>
              <a:defRPr sz="3600" b="0" i="0">
                <a:solidFill>
                  <a:schemeClr val="tx1"/>
                </a:solidFill>
                <a:latin typeface="WenQuanYi Micro Hei"/>
                <a:ea typeface="+mn-ea"/>
                <a:cs typeface="WenQuanYi Micro He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TW" altLang="en-US" sz="4400" b="1" kern="0">
                <a:solidFill>
                  <a:schemeClr val="bg1"/>
                </a:solidFill>
                <a:effectLst>
                  <a:outerShdw blurRad="38100" dist="38100" dir="2700000" algn="tl">
                    <a:srgbClr val="000000">
                      <a:alpha val="43137"/>
                    </a:srgbClr>
                  </a:outerShdw>
                </a:effectLst>
                <a:latin typeface="微軟正黑體"/>
                <a:ea typeface="微軟正黑體"/>
                <a:cs typeface="微軟正黑體"/>
              </a:rPr>
              <a:t>近視的危險因子</a:t>
            </a:r>
            <a:endParaRPr lang="zh-TW" altLang="en-US" sz="4400" b="1" kern="0" dirty="0">
              <a:solidFill>
                <a:schemeClr val="bg1"/>
              </a:solidFill>
              <a:effectLst>
                <a:outerShdw blurRad="38100" dist="38100" dir="2700000" algn="tl">
                  <a:srgbClr val="000000">
                    <a:alpha val="43137"/>
                  </a:srgbClr>
                </a:outerShdw>
              </a:effectLst>
              <a:latin typeface="微軟正黑體"/>
              <a:ea typeface="微軟正黑體"/>
              <a:cs typeface="微軟正黑體"/>
            </a:endParaRPr>
          </a:p>
        </p:txBody>
      </p:sp>
      <p:sp>
        <p:nvSpPr>
          <p:cNvPr id="5" name="文字方塊 4">
            <a:extLst>
              <a:ext uri="{FF2B5EF4-FFF2-40B4-BE49-F238E27FC236}">
                <a16:creationId xmlns:a16="http://schemas.microsoft.com/office/drawing/2014/main" id="{DF3E789B-DDAE-4258-B995-5955624980BC}"/>
              </a:ext>
            </a:extLst>
          </p:cNvPr>
          <p:cNvSpPr txBox="1"/>
          <p:nvPr/>
        </p:nvSpPr>
        <p:spPr>
          <a:xfrm>
            <a:off x="697960" y="3886200"/>
            <a:ext cx="7940993" cy="461665"/>
          </a:xfrm>
          <a:prstGeom prst="rect">
            <a:avLst/>
          </a:prstGeom>
          <a:noFill/>
        </p:spPr>
        <p:txBody>
          <a:bodyPr wrap="square" rtlCol="0">
            <a:spAutoFit/>
          </a:bodyPr>
          <a:lstStyle/>
          <a:p>
            <a:r>
              <a:rPr lang="zh-TW" altLang="en-US" sz="2400" dirty="0"/>
              <a:t>每天大於兩小時的補習班時間，增加</a:t>
            </a:r>
            <a:r>
              <a:rPr lang="en-US" altLang="zh-TW" sz="2400" dirty="0"/>
              <a:t>30%</a:t>
            </a:r>
            <a:r>
              <a:rPr lang="zh-TW" altLang="en-US" sz="2400" dirty="0"/>
              <a:t>近視發生的風險</a:t>
            </a:r>
          </a:p>
        </p:txBody>
      </p:sp>
      <p:sp>
        <p:nvSpPr>
          <p:cNvPr id="7" name="文字方塊 6">
            <a:extLst>
              <a:ext uri="{FF2B5EF4-FFF2-40B4-BE49-F238E27FC236}">
                <a16:creationId xmlns:a16="http://schemas.microsoft.com/office/drawing/2014/main" id="{E5979D57-28C0-498A-A0BD-B2A5059146CD}"/>
              </a:ext>
            </a:extLst>
          </p:cNvPr>
          <p:cNvSpPr txBox="1"/>
          <p:nvPr/>
        </p:nvSpPr>
        <p:spPr>
          <a:xfrm>
            <a:off x="4150242" y="2843977"/>
            <a:ext cx="4572000" cy="369332"/>
          </a:xfrm>
          <a:prstGeom prst="rect">
            <a:avLst/>
          </a:prstGeom>
          <a:noFill/>
        </p:spPr>
        <p:txBody>
          <a:bodyPr wrap="square">
            <a:spAutoFit/>
          </a:bodyPr>
          <a:lstStyle/>
          <a:p>
            <a:r>
              <a:rPr lang="zh-TW" altLang="en-US" i="1" dirty="0"/>
              <a:t>Morgan et al. Ophthalmic Physiol Opt. 2013</a:t>
            </a:r>
          </a:p>
        </p:txBody>
      </p:sp>
      <p:sp>
        <p:nvSpPr>
          <p:cNvPr id="9" name="文字方塊 8">
            <a:extLst>
              <a:ext uri="{FF2B5EF4-FFF2-40B4-BE49-F238E27FC236}">
                <a16:creationId xmlns:a16="http://schemas.microsoft.com/office/drawing/2014/main" id="{0C20B079-8BE0-47B5-9EB4-05E6129D6072}"/>
              </a:ext>
            </a:extLst>
          </p:cNvPr>
          <p:cNvSpPr txBox="1"/>
          <p:nvPr/>
        </p:nvSpPr>
        <p:spPr>
          <a:xfrm>
            <a:off x="4155558" y="4491813"/>
            <a:ext cx="4572000" cy="369332"/>
          </a:xfrm>
          <a:prstGeom prst="rect">
            <a:avLst/>
          </a:prstGeom>
          <a:noFill/>
        </p:spPr>
        <p:txBody>
          <a:bodyPr wrap="square">
            <a:spAutoFit/>
          </a:bodyPr>
          <a:lstStyle/>
          <a:p>
            <a:r>
              <a:rPr lang="zh-TW" altLang="en-US" i="1" dirty="0"/>
              <a:t>Kuo et al. Ophthalmology 2019</a:t>
            </a:r>
          </a:p>
        </p:txBody>
      </p:sp>
    </p:spTree>
    <p:extLst>
      <p:ext uri="{BB962C8B-B14F-4D97-AF65-F5344CB8AC3E}">
        <p14:creationId xmlns:p14="http://schemas.microsoft.com/office/powerpoint/2010/main" val="124123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6150"/>
            <a:ext cx="4114800" cy="677108"/>
          </a:xfrm>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r>
              <a:rPr lang="zh-TW" altLang="en-US" sz="4400" b="1" dirty="0">
                <a:solidFill>
                  <a:schemeClr val="bg1"/>
                </a:solidFill>
                <a:effectLst>
                  <a:outerShdw blurRad="38100" dist="38100" dir="2700000" algn="tl">
                    <a:srgbClr val="000000">
                      <a:alpha val="43137"/>
                    </a:srgbClr>
                  </a:outerShdw>
                </a:effectLst>
                <a:latin typeface="微軟正黑體"/>
                <a:ea typeface="微軟正黑體"/>
                <a:cs typeface="微軟正黑體"/>
              </a:rPr>
              <a:t>近視的保護因子</a:t>
            </a:r>
          </a:p>
        </p:txBody>
      </p:sp>
      <p:sp>
        <p:nvSpPr>
          <p:cNvPr id="28675" name="Rectangle 3"/>
          <p:cNvSpPr>
            <a:spLocks noGrp="1" noChangeArrowheads="1"/>
          </p:cNvSpPr>
          <p:nvPr>
            <p:ph idx="1"/>
          </p:nvPr>
        </p:nvSpPr>
        <p:spPr>
          <a:xfrm>
            <a:off x="304800" y="1295400"/>
            <a:ext cx="7391400" cy="5059362"/>
          </a:xfrm>
        </p:spPr>
        <p:txBody>
          <a:bodyPr>
            <a:normAutofit/>
          </a:bodyPr>
          <a:lstStyle/>
          <a:p>
            <a:pPr lvl="1" eaLnBrk="1" hangingPunct="1">
              <a:lnSpc>
                <a:spcPct val="150000"/>
              </a:lnSpc>
            </a:pPr>
            <a:r>
              <a:rPr lang="zh-TW" altLang="en-US" sz="3200" b="1" u="sng" dirty="0">
                <a:solidFill>
                  <a:srgbClr val="006666"/>
                </a:solidFill>
                <a:latin typeface="微軟正黑體"/>
                <a:ea typeface="微軟正黑體"/>
                <a:cs typeface="微軟正黑體"/>
              </a:rPr>
              <a:t>戶外活動：天天</a:t>
            </a:r>
            <a:r>
              <a:rPr lang="en-US" altLang="zh-TW" sz="3200" b="1" u="sng" dirty="0">
                <a:solidFill>
                  <a:srgbClr val="006666"/>
                </a:solidFill>
                <a:latin typeface="微軟正黑體"/>
                <a:ea typeface="微軟正黑體"/>
                <a:cs typeface="微軟正黑體"/>
              </a:rPr>
              <a:t>120</a:t>
            </a:r>
            <a:r>
              <a:rPr lang="zh-TW" altLang="en-US" sz="3200" b="1" u="sng" dirty="0">
                <a:solidFill>
                  <a:srgbClr val="006666"/>
                </a:solidFill>
                <a:latin typeface="微軟正黑體"/>
                <a:ea typeface="微軟正黑體"/>
                <a:cs typeface="微軟正黑體"/>
              </a:rPr>
              <a:t>分鐘</a:t>
            </a:r>
            <a:r>
              <a:rPr lang="en-US" altLang="zh-TW" sz="3200" b="1" u="sng" dirty="0">
                <a:solidFill>
                  <a:srgbClr val="006666"/>
                </a:solidFill>
                <a:latin typeface="微軟正黑體"/>
                <a:ea typeface="微軟正黑體"/>
                <a:cs typeface="微軟正黑體"/>
              </a:rPr>
              <a:t>(</a:t>
            </a:r>
            <a:r>
              <a:rPr lang="zh-TW" altLang="en-US" sz="3200" b="1" u="sng" dirty="0">
                <a:solidFill>
                  <a:srgbClr val="006666"/>
                </a:solidFill>
                <a:latin typeface="微軟正黑體"/>
                <a:ea typeface="微軟正黑體"/>
                <a:cs typeface="微軟正黑體"/>
              </a:rPr>
              <a:t>教育部</a:t>
            </a:r>
            <a:r>
              <a:rPr lang="en-US" altLang="zh-TW" sz="3200" b="1" u="sng" dirty="0">
                <a:solidFill>
                  <a:srgbClr val="006666"/>
                </a:solidFill>
                <a:latin typeface="微軟正黑體"/>
                <a:ea typeface="微軟正黑體"/>
                <a:cs typeface="微軟正黑體"/>
              </a:rPr>
              <a:t>)</a:t>
            </a:r>
            <a:endParaRPr lang="zh-TW" altLang="en-US" sz="3200" b="1" u="sng" dirty="0">
              <a:solidFill>
                <a:srgbClr val="006666"/>
              </a:solidFill>
              <a:latin typeface="微軟正黑體"/>
              <a:ea typeface="微軟正黑體"/>
              <a:cs typeface="微軟正黑體"/>
            </a:endParaRPr>
          </a:p>
          <a:p>
            <a:pPr lvl="1" eaLnBrk="1" hangingPunct="1">
              <a:lnSpc>
                <a:spcPct val="150000"/>
              </a:lnSpc>
            </a:pPr>
            <a:r>
              <a:rPr lang="zh-TW" altLang="en-US" sz="3200" b="1" u="sng" dirty="0">
                <a:solidFill>
                  <a:srgbClr val="FF0000"/>
                </a:solidFill>
                <a:latin typeface="微軟正黑體"/>
                <a:ea typeface="微軟正黑體"/>
                <a:cs typeface="微軟正黑體"/>
              </a:rPr>
              <a:t>中斷近距離時間：</a:t>
            </a:r>
            <a:r>
              <a:rPr lang="en-US" altLang="zh-TW" sz="3200" b="1" u="sng" dirty="0">
                <a:solidFill>
                  <a:srgbClr val="FF0000"/>
                </a:solidFill>
                <a:latin typeface="微軟正黑體"/>
                <a:ea typeface="微軟正黑體"/>
                <a:cs typeface="微軟正黑體"/>
              </a:rPr>
              <a:t>3010</a:t>
            </a:r>
          </a:p>
          <a:p>
            <a:pPr lvl="1" eaLnBrk="1" hangingPunct="1">
              <a:lnSpc>
                <a:spcPct val="150000"/>
              </a:lnSpc>
            </a:pPr>
            <a:r>
              <a:rPr lang="zh-TW" altLang="en-US" sz="3200" b="1" u="sng" dirty="0">
                <a:solidFill>
                  <a:srgbClr val="FF0000"/>
                </a:solidFill>
                <a:latin typeface="微軟正黑體"/>
                <a:ea typeface="微軟正黑體"/>
                <a:cs typeface="微軟正黑體"/>
              </a:rPr>
              <a:t>控制</a:t>
            </a:r>
            <a:r>
              <a:rPr lang="en-US" altLang="zh-TW" sz="3200" b="1" u="sng" dirty="0">
                <a:solidFill>
                  <a:srgbClr val="FF0000"/>
                </a:solidFill>
                <a:latin typeface="微軟正黑體"/>
                <a:ea typeface="微軟正黑體"/>
                <a:cs typeface="微軟正黑體"/>
              </a:rPr>
              <a:t>3C</a:t>
            </a:r>
            <a:r>
              <a:rPr lang="zh-TW" altLang="en-US" sz="3200" b="1" u="sng" dirty="0">
                <a:solidFill>
                  <a:srgbClr val="FF0000"/>
                </a:solidFill>
                <a:latin typeface="微軟正黑體"/>
                <a:ea typeface="微軟正黑體"/>
                <a:cs typeface="微軟正黑體"/>
              </a:rPr>
              <a:t>使用時間</a:t>
            </a:r>
            <a:endParaRPr lang="en-US" altLang="zh-TW" sz="3200" b="1" u="sng" dirty="0">
              <a:solidFill>
                <a:srgbClr val="FF0000"/>
              </a:solidFill>
              <a:latin typeface="微軟正黑體"/>
              <a:ea typeface="微軟正黑體"/>
              <a:cs typeface="微軟正黑體"/>
            </a:endParaRPr>
          </a:p>
          <a:p>
            <a:pPr lvl="1">
              <a:lnSpc>
                <a:spcPct val="150000"/>
              </a:lnSpc>
            </a:pPr>
            <a:r>
              <a:rPr lang="zh-TW" altLang="en-US" sz="3200" b="1" u="sng" dirty="0">
                <a:solidFill>
                  <a:srgbClr val="006666"/>
                </a:solidFill>
                <a:latin typeface="微軟正黑體"/>
                <a:ea typeface="微軟正黑體"/>
                <a:cs typeface="微軟正黑體"/>
              </a:rPr>
              <a:t>遠視儲備足</a:t>
            </a:r>
            <a:endParaRPr lang="en-US" altLang="zh-TW" sz="3200" b="1" u="sng" dirty="0">
              <a:solidFill>
                <a:srgbClr val="FF0000"/>
              </a:solidFill>
              <a:latin typeface="微軟正黑體"/>
              <a:ea typeface="微軟正黑體"/>
              <a:cs typeface="微軟正黑體"/>
            </a:endParaRPr>
          </a:p>
          <a:p>
            <a:pPr lvl="1" eaLnBrk="1" hangingPunct="1">
              <a:lnSpc>
                <a:spcPct val="150000"/>
              </a:lnSpc>
            </a:pPr>
            <a:endParaRPr lang="zh-TW" altLang="en-US" sz="3200" b="1" u="sng" dirty="0">
              <a:solidFill>
                <a:srgbClr val="FF0000"/>
              </a:solidFill>
              <a:latin typeface="微軟正黑體"/>
              <a:ea typeface="微軟正黑體"/>
              <a:cs typeface="微軟正黑體"/>
            </a:endParaRPr>
          </a:p>
        </p:txBody>
      </p:sp>
    </p:spTree>
    <p:extLst>
      <p:ext uri="{BB962C8B-B14F-4D97-AF65-F5344CB8AC3E}">
        <p14:creationId xmlns:p14="http://schemas.microsoft.com/office/powerpoint/2010/main" val="30596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22044" y="567309"/>
            <a:ext cx="6459855" cy="566822"/>
          </a:xfrm>
          <a:prstGeom prst="rect">
            <a:avLst/>
          </a:prstGeom>
        </p:spPr>
        <p:txBody>
          <a:bodyPr vert="horz" wrap="square" lIns="0" tIns="12700" rIns="0" bIns="0" rtlCol="0">
            <a:spAutoFit/>
          </a:bodyPr>
          <a:lstStyle/>
          <a:p>
            <a:pPr marL="12700">
              <a:lnSpc>
                <a:spcPct val="100000"/>
              </a:lnSpc>
              <a:spcBef>
                <a:spcPts val="100"/>
              </a:spcBef>
            </a:pPr>
            <a:r>
              <a:rPr sz="3200" dirty="0"/>
              <a:t>雷射近視手術可以治療好近視</a:t>
            </a:r>
            <a:r>
              <a:rPr sz="3200" spc="10" dirty="0"/>
              <a:t>嗎</a:t>
            </a:r>
            <a:r>
              <a:rPr sz="3200" spc="-30" dirty="0"/>
              <a:t>?</a:t>
            </a:r>
            <a:r>
              <a:rPr sz="3200" spc="-80" dirty="0"/>
              <a:t> </a:t>
            </a:r>
            <a:r>
              <a:rPr spc="-254" dirty="0"/>
              <a:t>No</a:t>
            </a:r>
            <a:endParaRPr sz="3200" dirty="0"/>
          </a:p>
        </p:txBody>
      </p:sp>
      <p:grpSp>
        <p:nvGrpSpPr>
          <p:cNvPr id="3" name="object 3"/>
          <p:cNvGrpSpPr/>
          <p:nvPr/>
        </p:nvGrpSpPr>
        <p:grpSpPr>
          <a:xfrm>
            <a:off x="539546" y="1268780"/>
            <a:ext cx="7989570" cy="5040630"/>
            <a:chOff x="539546" y="1268780"/>
            <a:chExt cx="7989570" cy="5040630"/>
          </a:xfrm>
        </p:grpSpPr>
        <p:sp>
          <p:nvSpPr>
            <p:cNvPr id="4" name="object 4"/>
            <p:cNvSpPr/>
            <p:nvPr/>
          </p:nvSpPr>
          <p:spPr>
            <a:xfrm>
              <a:off x="539546" y="1329778"/>
              <a:ext cx="7989570" cy="49795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5" name="object 5"/>
            <p:cNvSpPr/>
            <p:nvPr/>
          </p:nvSpPr>
          <p:spPr>
            <a:xfrm>
              <a:off x="841044" y="1268780"/>
              <a:ext cx="1583055" cy="443865"/>
            </a:xfrm>
            <a:custGeom>
              <a:avLst/>
              <a:gdLst/>
              <a:ahLst/>
              <a:cxnLst/>
              <a:rect l="l" t="t" r="r" b="b"/>
              <a:pathLst>
                <a:path w="1583055" h="443864">
                  <a:moveTo>
                    <a:pt x="1582800" y="0"/>
                  </a:moveTo>
                  <a:lnTo>
                    <a:pt x="0" y="0"/>
                  </a:lnTo>
                  <a:lnTo>
                    <a:pt x="0" y="443306"/>
                  </a:lnTo>
                  <a:lnTo>
                    <a:pt x="1582800" y="443306"/>
                  </a:lnTo>
                  <a:lnTo>
                    <a:pt x="1582800" y="0"/>
                  </a:lnTo>
                  <a:close/>
                </a:path>
              </a:pathLst>
            </a:custGeom>
            <a:solidFill>
              <a:srgbClr val="FFFFFF"/>
            </a:solidFill>
          </p:spPr>
          <p:txBody>
            <a:bodyPr wrap="square" lIns="0" tIns="0" rIns="0" bIns="0" rtlCol="0"/>
            <a:lstStyle/>
            <a:p>
              <a:endParaRPr/>
            </a:p>
          </p:txBody>
        </p:sp>
      </p:grpSp>
      <p:sp>
        <p:nvSpPr>
          <p:cNvPr id="6" name="object 6"/>
          <p:cNvSpPr txBox="1"/>
          <p:nvPr/>
        </p:nvSpPr>
        <p:spPr>
          <a:xfrm>
            <a:off x="765529" y="1299575"/>
            <a:ext cx="1583055" cy="369909"/>
          </a:xfrm>
          <a:prstGeom prst="rect">
            <a:avLst/>
          </a:prstGeom>
        </p:spPr>
        <p:txBody>
          <a:bodyPr vert="horz" wrap="square" lIns="0" tIns="33655" rIns="0" bIns="0" rtlCol="0">
            <a:spAutoFit/>
          </a:bodyPr>
          <a:lstStyle/>
          <a:p>
            <a:pPr marL="91440">
              <a:lnSpc>
                <a:spcPts val="2555"/>
              </a:lnSpc>
              <a:spcBef>
                <a:spcPts val="265"/>
              </a:spcBef>
            </a:pPr>
            <a:r>
              <a:rPr sz="2800" b="1" dirty="0">
                <a:latin typeface="DFKai-SB" panose="03000509000000000000" pitchFamily="65" charset="-120"/>
                <a:ea typeface="DFKai-SB" panose="03000509000000000000" pitchFamily="65" charset="-120"/>
                <a:cs typeface="WenQuanYi Zen Hei Mono"/>
              </a:rPr>
              <a:t>術前</a:t>
            </a:r>
          </a:p>
        </p:txBody>
      </p:sp>
      <p:sp>
        <p:nvSpPr>
          <p:cNvPr id="7" name="object 7"/>
          <p:cNvSpPr txBox="1"/>
          <p:nvPr/>
        </p:nvSpPr>
        <p:spPr>
          <a:xfrm>
            <a:off x="895336" y="3483102"/>
            <a:ext cx="737235" cy="452120"/>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2800" b="1" dirty="0">
                <a:latin typeface="DFKai-SB" panose="03000509000000000000" pitchFamily="65" charset="-120"/>
                <a:ea typeface="DFKai-SB" panose="03000509000000000000" pitchFamily="65" charset="-120"/>
                <a:cs typeface="WenQuanYi Zen Hei Mono"/>
              </a:rPr>
              <a:t>術後</a:t>
            </a:r>
          </a:p>
        </p:txBody>
      </p:sp>
      <p:sp>
        <p:nvSpPr>
          <p:cNvPr id="8" name="object 8"/>
          <p:cNvSpPr txBox="1"/>
          <p:nvPr/>
        </p:nvSpPr>
        <p:spPr>
          <a:xfrm>
            <a:off x="6122415" y="3227021"/>
            <a:ext cx="2562860" cy="403957"/>
          </a:xfrm>
          <a:prstGeom prst="rect">
            <a:avLst/>
          </a:prstGeom>
          <a:solidFill>
            <a:srgbClr val="FFFFFF"/>
          </a:solidFill>
        </p:spPr>
        <p:txBody>
          <a:bodyPr vert="horz" wrap="square" lIns="0" tIns="34290" rIns="0" bIns="0" rtlCol="0">
            <a:spAutoFit/>
          </a:bodyPr>
          <a:lstStyle/>
          <a:p>
            <a:pPr marL="92710">
              <a:lnSpc>
                <a:spcPct val="100000"/>
              </a:lnSpc>
              <a:spcBef>
                <a:spcPts val="270"/>
              </a:spcBef>
            </a:pPr>
            <a:r>
              <a:rPr sz="2400" b="0" dirty="0">
                <a:latin typeface="DFKai-SB" panose="03000509000000000000" pitchFamily="65" charset="-120"/>
                <a:ea typeface="DFKai-SB" panose="03000509000000000000" pitchFamily="65" charset="-120"/>
                <a:cs typeface="WenQuanYi Zen Hei Mono"/>
              </a:rPr>
              <a:t>聚焦在視網膜前</a:t>
            </a:r>
            <a:endParaRPr sz="2400" dirty="0">
              <a:latin typeface="DFKai-SB" panose="03000509000000000000" pitchFamily="65" charset="-120"/>
              <a:ea typeface="DFKai-SB" panose="03000509000000000000" pitchFamily="65" charset="-120"/>
              <a:cs typeface="WenQuanYi Zen Hei Mono"/>
            </a:endParaRPr>
          </a:p>
        </p:txBody>
      </p:sp>
      <p:sp>
        <p:nvSpPr>
          <p:cNvPr id="9" name="object 9"/>
          <p:cNvSpPr/>
          <p:nvPr/>
        </p:nvSpPr>
        <p:spPr>
          <a:xfrm>
            <a:off x="6041771" y="5478398"/>
            <a:ext cx="2562860" cy="704215"/>
          </a:xfrm>
          <a:custGeom>
            <a:avLst/>
            <a:gdLst/>
            <a:ahLst/>
            <a:cxnLst/>
            <a:rect l="l" t="t" r="r" b="b"/>
            <a:pathLst>
              <a:path w="2562859" h="704214">
                <a:moveTo>
                  <a:pt x="2562732" y="0"/>
                </a:moveTo>
                <a:lnTo>
                  <a:pt x="0" y="0"/>
                </a:lnTo>
                <a:lnTo>
                  <a:pt x="0" y="704062"/>
                </a:lnTo>
                <a:lnTo>
                  <a:pt x="2562732" y="704062"/>
                </a:lnTo>
                <a:lnTo>
                  <a:pt x="2562732" y="0"/>
                </a:lnTo>
                <a:close/>
              </a:path>
            </a:pathLst>
          </a:custGeom>
          <a:solidFill>
            <a:srgbClr val="FFFFFF"/>
          </a:solidFill>
        </p:spPr>
        <p:txBody>
          <a:bodyPr wrap="square" lIns="0" tIns="0" rIns="0" bIns="0" rtlCol="0"/>
          <a:lstStyle/>
          <a:p>
            <a:endParaRPr/>
          </a:p>
        </p:txBody>
      </p:sp>
      <p:sp>
        <p:nvSpPr>
          <p:cNvPr id="10" name="object 10"/>
          <p:cNvSpPr txBox="1"/>
          <p:nvPr/>
        </p:nvSpPr>
        <p:spPr>
          <a:xfrm>
            <a:off x="6122415" y="5500687"/>
            <a:ext cx="1854200" cy="391795"/>
          </a:xfrm>
          <a:prstGeom prst="rect">
            <a:avLst/>
          </a:prstGeom>
        </p:spPr>
        <p:txBody>
          <a:bodyPr vert="horz" wrap="square" lIns="0" tIns="12700" rIns="0" bIns="0" rtlCol="0">
            <a:spAutoFit/>
          </a:bodyPr>
          <a:lstStyle/>
          <a:p>
            <a:pPr marL="12700">
              <a:lnSpc>
                <a:spcPct val="100000"/>
              </a:lnSpc>
              <a:spcBef>
                <a:spcPts val="100"/>
              </a:spcBef>
            </a:pPr>
            <a:r>
              <a:rPr sz="2400" b="0" spc="-5" dirty="0">
                <a:latin typeface="DFKai-SB" panose="03000509000000000000" pitchFamily="65" charset="-120"/>
                <a:ea typeface="DFKai-SB" panose="03000509000000000000" pitchFamily="65" charset="-120"/>
                <a:cs typeface="WenQuanYi Zen Hei Mono"/>
              </a:rPr>
              <a:t>聚焦在視網膜</a:t>
            </a:r>
            <a:endParaRPr sz="2400" dirty="0">
              <a:latin typeface="DFKai-SB" panose="03000509000000000000" pitchFamily="65" charset="-120"/>
              <a:ea typeface="DFKai-SB" panose="03000509000000000000" pitchFamily="65" charset="-120"/>
              <a:cs typeface="WenQuanYi Zen Hei Mono"/>
            </a:endParaRPr>
          </a:p>
        </p:txBody>
      </p:sp>
      <p:sp>
        <p:nvSpPr>
          <p:cNvPr id="11" name="object 11"/>
          <p:cNvSpPr/>
          <p:nvPr/>
        </p:nvSpPr>
        <p:spPr>
          <a:xfrm>
            <a:off x="2046985" y="1626882"/>
            <a:ext cx="980440" cy="313055"/>
          </a:xfrm>
          <a:custGeom>
            <a:avLst/>
            <a:gdLst/>
            <a:ahLst/>
            <a:cxnLst/>
            <a:rect l="l" t="t" r="r" b="b"/>
            <a:pathLst>
              <a:path w="980439" h="313055">
                <a:moveTo>
                  <a:pt x="979843" y="0"/>
                </a:moveTo>
                <a:lnTo>
                  <a:pt x="0" y="0"/>
                </a:lnTo>
                <a:lnTo>
                  <a:pt x="0" y="312915"/>
                </a:lnTo>
                <a:lnTo>
                  <a:pt x="979843" y="312915"/>
                </a:lnTo>
                <a:lnTo>
                  <a:pt x="979843" y="0"/>
                </a:lnTo>
                <a:close/>
              </a:path>
            </a:pathLst>
          </a:custGeom>
          <a:solidFill>
            <a:srgbClr val="FFFFFF"/>
          </a:solidFill>
        </p:spPr>
        <p:txBody>
          <a:bodyPr wrap="square" lIns="0" tIns="0" rIns="0" bIns="0" rtlCol="0"/>
          <a:lstStyle/>
          <a:p>
            <a:endParaRPr/>
          </a:p>
        </p:txBody>
      </p:sp>
      <p:sp>
        <p:nvSpPr>
          <p:cNvPr id="12" name="object 12"/>
          <p:cNvSpPr txBox="1"/>
          <p:nvPr/>
        </p:nvSpPr>
        <p:spPr>
          <a:xfrm>
            <a:off x="1806917" y="1650307"/>
            <a:ext cx="1198625" cy="246671"/>
          </a:xfrm>
          <a:prstGeom prst="rect">
            <a:avLst/>
          </a:prstGeom>
          <a:solidFill>
            <a:srgbClr val="FFFFFF"/>
          </a:solidFill>
        </p:spPr>
        <p:txBody>
          <a:bodyPr vert="horz" wrap="square" lIns="0" tIns="0" rIns="0" bIns="0" rtlCol="0">
            <a:spAutoFit/>
          </a:bodyPr>
          <a:lstStyle/>
          <a:p>
            <a:pPr marL="92075">
              <a:lnSpc>
                <a:spcPts val="1795"/>
              </a:lnSpc>
            </a:pPr>
            <a:r>
              <a:rPr sz="2400" b="0" spc="-5" dirty="0">
                <a:latin typeface="DFKai-SB" panose="03000509000000000000" pitchFamily="65" charset="-120"/>
                <a:ea typeface="DFKai-SB" panose="03000509000000000000" pitchFamily="65" charset="-120"/>
                <a:cs typeface="WenQuanYi Zen Hei Mono"/>
              </a:rPr>
              <a:t>眼角膜</a:t>
            </a:r>
            <a:endParaRPr sz="2400" dirty="0">
              <a:latin typeface="DFKai-SB" panose="03000509000000000000" pitchFamily="65" charset="-120"/>
              <a:ea typeface="DFKai-SB" panose="03000509000000000000" pitchFamily="65" charset="-120"/>
              <a:cs typeface="WenQuanYi Zen Hei Mono"/>
            </a:endParaRPr>
          </a:p>
        </p:txBody>
      </p:sp>
      <p:sp>
        <p:nvSpPr>
          <p:cNvPr id="13" name="object 13"/>
          <p:cNvSpPr txBox="1"/>
          <p:nvPr/>
        </p:nvSpPr>
        <p:spPr>
          <a:xfrm>
            <a:off x="1167385" y="5539647"/>
            <a:ext cx="2562860" cy="407163"/>
          </a:xfrm>
          <a:prstGeom prst="rect">
            <a:avLst/>
          </a:prstGeom>
          <a:solidFill>
            <a:srgbClr val="FFFFFF"/>
          </a:solidFill>
        </p:spPr>
        <p:txBody>
          <a:bodyPr vert="horz" wrap="square" lIns="0" tIns="37465" rIns="0" bIns="0" rtlCol="0">
            <a:spAutoFit/>
          </a:bodyPr>
          <a:lstStyle/>
          <a:p>
            <a:pPr marL="91440">
              <a:lnSpc>
                <a:spcPct val="100000"/>
              </a:lnSpc>
              <a:spcBef>
                <a:spcPts val="295"/>
              </a:spcBef>
            </a:pPr>
            <a:r>
              <a:rPr sz="2400" b="0" spc="-5" dirty="0" err="1">
                <a:latin typeface="DFKai-SB" panose="03000509000000000000" pitchFamily="65" charset="-120"/>
                <a:ea typeface="DFKai-SB" panose="03000509000000000000" pitchFamily="65" charset="-120"/>
                <a:cs typeface="WenQuanYi Zen Hei Mono"/>
              </a:rPr>
              <a:t>雷射切割眼角膜</a:t>
            </a:r>
            <a:r>
              <a:rPr lang="zh-TW" altLang="en-US" sz="2400" b="0" spc="-5" dirty="0">
                <a:latin typeface="DFKai-SB" panose="03000509000000000000" pitchFamily="65" charset="-120"/>
                <a:ea typeface="DFKai-SB" panose="03000509000000000000" pitchFamily="65" charset="-120"/>
                <a:cs typeface="WenQuanYi Zen Hei Mono"/>
              </a:rPr>
              <a:t>  </a:t>
            </a:r>
            <a:endParaRPr sz="2400" dirty="0">
              <a:latin typeface="DFKai-SB" panose="03000509000000000000" pitchFamily="65" charset="-120"/>
              <a:ea typeface="DFKai-SB" panose="03000509000000000000" pitchFamily="65" charset="-120"/>
              <a:cs typeface="WenQuanYi Zen Hei Mono"/>
            </a:endParaRPr>
          </a:p>
        </p:txBody>
      </p:sp>
      <p:sp>
        <p:nvSpPr>
          <p:cNvPr id="14" name="文字方塊 13">
            <a:extLst>
              <a:ext uri="{FF2B5EF4-FFF2-40B4-BE49-F238E27FC236}">
                <a16:creationId xmlns:a16="http://schemas.microsoft.com/office/drawing/2014/main" id="{A44D262B-6723-40B7-A8DB-354087A10281}"/>
              </a:ext>
            </a:extLst>
          </p:cNvPr>
          <p:cNvSpPr txBox="1"/>
          <p:nvPr/>
        </p:nvSpPr>
        <p:spPr>
          <a:xfrm>
            <a:off x="4642003" y="5893613"/>
            <a:ext cx="2975355" cy="369332"/>
          </a:xfrm>
          <a:prstGeom prst="rect">
            <a:avLst/>
          </a:prstGeom>
          <a:noFill/>
        </p:spPr>
        <p:txBody>
          <a:bodyPr wrap="square" rtlCol="0">
            <a:spAutoFit/>
          </a:bodyPr>
          <a:lstStyle/>
          <a:p>
            <a:r>
              <a:rPr lang="zh-TW" altLang="en-US" dirty="0"/>
              <a:t>眼軸一樣很長</a:t>
            </a:r>
          </a:p>
        </p:txBody>
      </p:sp>
    </p:spTree>
    <p:extLst>
      <p:ext uri="{BB962C8B-B14F-4D97-AF65-F5344CB8AC3E}">
        <p14:creationId xmlns:p14="http://schemas.microsoft.com/office/powerpoint/2010/main" val="2881971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20">
            <a:extLst>
              <a:ext uri="{FF2B5EF4-FFF2-40B4-BE49-F238E27FC236}">
                <a16:creationId xmlns:a16="http://schemas.microsoft.com/office/drawing/2014/main" id="{B18EFE55-AC02-470C-8551-22109BADF8AD}"/>
              </a:ext>
            </a:extLst>
          </p:cNvPr>
          <p:cNvGraphicFramePr>
            <a:graphicFrameLocks noGrp="1"/>
          </p:cNvGraphicFramePr>
          <p:nvPr/>
        </p:nvGraphicFramePr>
        <p:xfrm>
          <a:off x="0" y="2265880"/>
          <a:ext cx="9144000" cy="4592120"/>
        </p:xfrm>
        <a:graphic>
          <a:graphicData uri="http://schemas.openxmlformats.org/drawingml/2006/table">
            <a:tbl>
              <a:tblPr firstRow="1" bandRow="1">
                <a:tableStyleId>{5C22544A-7EE6-4342-B048-85BDC9FD1C3A}</a:tableStyleId>
              </a:tblPr>
              <a:tblGrid>
                <a:gridCol w="3488354">
                  <a:extLst>
                    <a:ext uri="{9D8B030D-6E8A-4147-A177-3AD203B41FA5}">
                      <a16:colId xmlns:a16="http://schemas.microsoft.com/office/drawing/2014/main" val="2193537282"/>
                    </a:ext>
                  </a:extLst>
                </a:gridCol>
                <a:gridCol w="5655646">
                  <a:extLst>
                    <a:ext uri="{9D8B030D-6E8A-4147-A177-3AD203B41FA5}">
                      <a16:colId xmlns:a16="http://schemas.microsoft.com/office/drawing/2014/main" val="2859765623"/>
                    </a:ext>
                  </a:extLst>
                </a:gridCol>
              </a:tblGrid>
              <a:tr h="2296060">
                <a:tc rowSpan="2">
                  <a:txBody>
                    <a:bodyPr/>
                    <a:lstStyle/>
                    <a:p>
                      <a:endParaRPr lang="zh-TW" altLang="en-US" dirty="0"/>
                    </a:p>
                  </a:txBody>
                  <a:tcPr/>
                </a:tc>
                <a:tc>
                  <a:txBody>
                    <a:bodyPr/>
                    <a:lstStyle/>
                    <a:p>
                      <a:endParaRPr lang="zh-TW" altLang="en-US" dirty="0"/>
                    </a:p>
                  </a:txBody>
                  <a:tcPr>
                    <a:solidFill>
                      <a:schemeClr val="bg1">
                        <a:lumMod val="95000"/>
                      </a:schemeClr>
                    </a:solidFill>
                  </a:tcPr>
                </a:tc>
                <a:extLst>
                  <a:ext uri="{0D108BD9-81ED-4DB2-BD59-A6C34878D82A}">
                    <a16:rowId xmlns:a16="http://schemas.microsoft.com/office/drawing/2014/main" val="337122990"/>
                  </a:ext>
                </a:extLst>
              </a:tr>
              <a:tr h="2296060">
                <a:tc vMerge="1">
                  <a:txBody>
                    <a:bodyPr/>
                    <a:lstStyle/>
                    <a:p>
                      <a:endParaRPr lang="zh-TW" altLang="en-US" dirty="0"/>
                    </a:p>
                  </a:txBody>
                  <a:tcPr/>
                </a:tc>
                <a:tc>
                  <a:txBody>
                    <a:bodyPr/>
                    <a:lstStyle/>
                    <a:p>
                      <a:endParaRPr lang="zh-TW" altLang="en-US" dirty="0"/>
                    </a:p>
                  </a:txBody>
                  <a:tcPr>
                    <a:solidFill>
                      <a:srgbClr val="FFCCCC"/>
                    </a:solidFill>
                  </a:tcPr>
                </a:tc>
                <a:extLst>
                  <a:ext uri="{0D108BD9-81ED-4DB2-BD59-A6C34878D82A}">
                    <a16:rowId xmlns:a16="http://schemas.microsoft.com/office/drawing/2014/main" val="3489517302"/>
                  </a:ext>
                </a:extLst>
              </a:tr>
            </a:tbl>
          </a:graphicData>
        </a:graphic>
      </p:graphicFrame>
      <p:sp>
        <p:nvSpPr>
          <p:cNvPr id="2" name="投影片編號版面配置區 1">
            <a:extLst>
              <a:ext uri="{FF2B5EF4-FFF2-40B4-BE49-F238E27FC236}">
                <a16:creationId xmlns:a16="http://schemas.microsoft.com/office/drawing/2014/main" id="{525D5722-C4AC-4C59-9BFB-E693DD333A0D}"/>
              </a:ext>
            </a:extLst>
          </p:cNvPr>
          <p:cNvSpPr>
            <a:spLocks noGrp="1"/>
          </p:cNvSpPr>
          <p:nvPr>
            <p:ph type="sldNum" sz="quarter" idx="12"/>
          </p:nvPr>
        </p:nvSpPr>
        <p:spPr/>
        <p:txBody>
          <a:bodyPr/>
          <a:lstStyle/>
          <a:p>
            <a:fld id="{CBC113F2-B1E1-4831-991D-DC5ABC03233C}" type="slidenum">
              <a:rPr lang="en-US" altLang="zh-TW" smtClean="0"/>
              <a:pPr/>
              <a:t>30</a:t>
            </a:fld>
            <a:endParaRPr lang="en-US" altLang="zh-TW"/>
          </a:p>
        </p:txBody>
      </p:sp>
      <p:pic>
        <p:nvPicPr>
          <p:cNvPr id="6" name="圖片 5">
            <a:extLst>
              <a:ext uri="{FF2B5EF4-FFF2-40B4-BE49-F238E27FC236}">
                <a16:creationId xmlns:a16="http://schemas.microsoft.com/office/drawing/2014/main" id="{26ED7884-40F0-48A1-915F-FC2C56D736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69062" y="2842946"/>
            <a:ext cx="4161077" cy="1120910"/>
          </a:xfrm>
          <a:prstGeom prst="rect">
            <a:avLst/>
          </a:prstGeom>
        </p:spPr>
      </p:pic>
      <p:sp>
        <p:nvSpPr>
          <p:cNvPr id="8" name="矩形 7">
            <a:extLst>
              <a:ext uri="{FF2B5EF4-FFF2-40B4-BE49-F238E27FC236}">
                <a16:creationId xmlns:a16="http://schemas.microsoft.com/office/drawing/2014/main" id="{7F74F086-516E-4035-94A6-2EB5E422BDA5}"/>
              </a:ext>
            </a:extLst>
          </p:cNvPr>
          <p:cNvSpPr/>
          <p:nvPr/>
        </p:nvSpPr>
        <p:spPr>
          <a:xfrm>
            <a:off x="3094672" y="453822"/>
            <a:ext cx="2954655"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5400" b="1" dirty="0">
                <a:ln/>
                <a:solidFill>
                  <a:schemeClr val="accent4"/>
                </a:solidFill>
                <a:latin typeface="Yu Gothic UI" panose="020B0500000000000000" pitchFamily="34" charset="-128"/>
                <a:ea typeface="Yu Gothic UI" panose="020B0500000000000000" pitchFamily="34" charset="-128"/>
              </a:rPr>
              <a:t>遠視儲備</a:t>
            </a:r>
          </a:p>
        </p:txBody>
      </p:sp>
      <p:sp>
        <p:nvSpPr>
          <p:cNvPr id="10" name="文字方塊 9">
            <a:extLst>
              <a:ext uri="{FF2B5EF4-FFF2-40B4-BE49-F238E27FC236}">
                <a16:creationId xmlns:a16="http://schemas.microsoft.com/office/drawing/2014/main" id="{1152A4C2-E685-49F0-95E9-53E801953250}"/>
              </a:ext>
            </a:extLst>
          </p:cNvPr>
          <p:cNvSpPr txBox="1"/>
          <p:nvPr/>
        </p:nvSpPr>
        <p:spPr>
          <a:xfrm>
            <a:off x="3826741" y="4090836"/>
            <a:ext cx="5886400" cy="338554"/>
          </a:xfrm>
          <a:prstGeom prst="rect">
            <a:avLst/>
          </a:prstGeom>
          <a:noFill/>
        </p:spPr>
        <p:txBody>
          <a:bodyPr wrap="square">
            <a:spAutoFit/>
          </a:bodyPr>
          <a:lstStyle/>
          <a:p>
            <a:r>
              <a:rPr lang="en-US" altLang="zh-TW" sz="1600" dirty="0">
                <a:hlinkClick r:id="rId3"/>
              </a:rPr>
              <a:t>https://www.trendmicro.com/zh_tw/forHome/edu.html</a:t>
            </a:r>
            <a:endParaRPr lang="zh-TW" altLang="en-US" sz="1600" dirty="0"/>
          </a:p>
        </p:txBody>
      </p:sp>
      <p:sp>
        <p:nvSpPr>
          <p:cNvPr id="12" name="文字方塊 11">
            <a:extLst>
              <a:ext uri="{FF2B5EF4-FFF2-40B4-BE49-F238E27FC236}">
                <a16:creationId xmlns:a16="http://schemas.microsoft.com/office/drawing/2014/main" id="{8F4827C9-B4E9-4B0C-9BE3-BB188571F91B}"/>
              </a:ext>
            </a:extLst>
          </p:cNvPr>
          <p:cNvSpPr txBox="1"/>
          <p:nvPr/>
        </p:nvSpPr>
        <p:spPr>
          <a:xfrm>
            <a:off x="0" y="2296569"/>
            <a:ext cx="4702628" cy="707886"/>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安卓系統手機</a:t>
            </a:r>
            <a:r>
              <a:rPr lang="en-US" altLang="zh-TW" sz="2000" b="1" dirty="0">
                <a:latin typeface="Yu Gothic UI" panose="020B0500000000000000" pitchFamily="34" charset="-128"/>
                <a:ea typeface="Yu Gothic UI" panose="020B0500000000000000" pitchFamily="34" charset="-128"/>
              </a:rPr>
              <a:t>-</a:t>
            </a:r>
            <a:r>
              <a:rPr lang="zh-TW" altLang="en-US" sz="2000" b="1" dirty="0">
                <a:latin typeface="Yu Gothic UI" panose="020B0500000000000000" pitchFamily="34" charset="-128"/>
                <a:ea typeface="Yu Gothic UI" panose="020B0500000000000000" pitchFamily="34" charset="-128"/>
              </a:rPr>
              <a:t>手機控管</a:t>
            </a:r>
            <a:r>
              <a:rPr lang="en-US" altLang="zh-TW" sz="2000" b="1" dirty="0">
                <a:latin typeface="Yu Gothic UI" panose="020B0500000000000000" pitchFamily="34" charset="-128"/>
                <a:ea typeface="Yu Gothic UI" panose="020B0500000000000000" pitchFamily="34" charset="-128"/>
              </a:rPr>
              <a:t/>
            </a:r>
            <a:br>
              <a:rPr lang="en-US" altLang="zh-TW" sz="2000" b="1" dirty="0">
                <a:latin typeface="Yu Gothic UI" panose="020B0500000000000000" pitchFamily="34" charset="-128"/>
                <a:ea typeface="Yu Gothic UI" panose="020B0500000000000000" pitchFamily="34" charset="-128"/>
              </a:rPr>
            </a:br>
            <a:r>
              <a:rPr lang="zh-TW" altLang="en-US" sz="2000" b="1" dirty="0">
                <a:latin typeface="Yu Gothic UI" panose="020B0500000000000000" pitchFamily="34" charset="-128"/>
                <a:ea typeface="Yu Gothic UI" panose="020B0500000000000000" pitchFamily="34" charset="-128"/>
              </a:rPr>
              <a:t>「</a:t>
            </a:r>
            <a:r>
              <a:rPr lang="en-US" altLang="zh-TW" sz="2000" b="1" dirty="0">
                <a:latin typeface="Yu Gothic UI" panose="020B0500000000000000" pitchFamily="34" charset="-128"/>
                <a:ea typeface="Yu Gothic UI" panose="020B0500000000000000" pitchFamily="34" charset="-128"/>
              </a:rPr>
              <a:t>Google Family Link</a:t>
            </a:r>
            <a:r>
              <a:rPr lang="zh-TW" altLang="en-US" sz="2000" b="1" dirty="0">
                <a:latin typeface="Yu Gothic UI" panose="020B0500000000000000" pitchFamily="34" charset="-128"/>
                <a:ea typeface="Yu Gothic UI" panose="020B0500000000000000" pitchFamily="34" charset="-128"/>
              </a:rPr>
              <a:t>」</a:t>
            </a:r>
          </a:p>
        </p:txBody>
      </p:sp>
      <p:pic>
        <p:nvPicPr>
          <p:cNvPr id="1026" name="Picture 2">
            <a:extLst>
              <a:ext uri="{FF2B5EF4-FFF2-40B4-BE49-F238E27FC236}">
                <a16:creationId xmlns:a16="http://schemas.microsoft.com/office/drawing/2014/main" id="{B5E85BD2-0269-421C-904D-18BC84603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 y="3134112"/>
            <a:ext cx="2637472" cy="3527742"/>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88F09AC1-7A9E-44EF-AA73-60674389C3AF}"/>
              </a:ext>
            </a:extLst>
          </p:cNvPr>
          <p:cNvSpPr txBox="1"/>
          <p:nvPr/>
        </p:nvSpPr>
        <p:spPr>
          <a:xfrm>
            <a:off x="3551872" y="4689403"/>
            <a:ext cx="4702628" cy="400110"/>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「視力存摺</a:t>
            </a:r>
            <a:r>
              <a:rPr lang="en-US" altLang="zh-TW" sz="2000" b="1" dirty="0">
                <a:latin typeface="Yu Gothic UI" panose="020B0500000000000000" pitchFamily="34" charset="-128"/>
                <a:ea typeface="Yu Gothic UI" panose="020B0500000000000000" pitchFamily="34" charset="-128"/>
              </a:rPr>
              <a:t>2.0</a:t>
            </a:r>
            <a:r>
              <a:rPr lang="zh-TW" altLang="en-US" sz="2000" b="1" dirty="0">
                <a:latin typeface="Yu Gothic UI" panose="020B0500000000000000" pitchFamily="34" charset="-128"/>
                <a:ea typeface="Yu Gothic UI" panose="020B0500000000000000" pitchFamily="34" charset="-128"/>
              </a:rPr>
              <a:t>」</a:t>
            </a:r>
          </a:p>
        </p:txBody>
      </p:sp>
      <p:pic>
        <p:nvPicPr>
          <p:cNvPr id="15" name="圖片 14">
            <a:extLst>
              <a:ext uri="{FF2B5EF4-FFF2-40B4-BE49-F238E27FC236}">
                <a16:creationId xmlns:a16="http://schemas.microsoft.com/office/drawing/2014/main" id="{E8F7500D-3195-4196-885B-47188DDA726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rcRect/>
          <a:stretch/>
        </p:blipFill>
        <p:spPr>
          <a:xfrm>
            <a:off x="4092876" y="5135652"/>
            <a:ext cx="4161624" cy="1347698"/>
          </a:xfrm>
          <a:prstGeom prst="rect">
            <a:avLst/>
          </a:prstGeom>
        </p:spPr>
      </p:pic>
      <p:sp>
        <p:nvSpPr>
          <p:cNvPr id="18" name="文字方塊 17">
            <a:extLst>
              <a:ext uri="{FF2B5EF4-FFF2-40B4-BE49-F238E27FC236}">
                <a16:creationId xmlns:a16="http://schemas.microsoft.com/office/drawing/2014/main" id="{B11D1D56-ADDE-4CBF-89A7-9631CC8B8D2E}"/>
              </a:ext>
            </a:extLst>
          </p:cNvPr>
          <p:cNvSpPr txBox="1"/>
          <p:nvPr/>
        </p:nvSpPr>
        <p:spPr>
          <a:xfrm>
            <a:off x="3427511" y="2315856"/>
            <a:ext cx="4702628" cy="400110"/>
          </a:xfrm>
          <a:prstGeom prst="rect">
            <a:avLst/>
          </a:prstGeom>
          <a:noFill/>
        </p:spPr>
        <p:txBody>
          <a:bodyPr wrap="square">
            <a:spAutoFit/>
          </a:bodyPr>
          <a:lstStyle/>
          <a:p>
            <a:pPr marL="342900" indent="-342900">
              <a:buFont typeface="Arial" panose="020B0604020202020204" pitchFamily="34" charset="0"/>
              <a:buChar char="•"/>
            </a:pPr>
            <a:r>
              <a:rPr lang="zh-TW" altLang="en-US" sz="2000" b="1" dirty="0">
                <a:latin typeface="Yu Gothic UI" panose="020B0500000000000000" pitchFamily="34" charset="-128"/>
                <a:ea typeface="Yu Gothic UI" panose="020B0500000000000000" pitchFamily="34" charset="-128"/>
              </a:rPr>
              <a:t>「網路守護天使」</a:t>
            </a:r>
          </a:p>
        </p:txBody>
      </p:sp>
      <p:sp>
        <p:nvSpPr>
          <p:cNvPr id="20" name="文字方塊 19">
            <a:extLst>
              <a:ext uri="{FF2B5EF4-FFF2-40B4-BE49-F238E27FC236}">
                <a16:creationId xmlns:a16="http://schemas.microsoft.com/office/drawing/2014/main" id="{431B185E-A87C-40EC-9269-7C12E38349A3}"/>
              </a:ext>
            </a:extLst>
          </p:cNvPr>
          <p:cNvSpPr txBox="1"/>
          <p:nvPr/>
        </p:nvSpPr>
        <p:spPr>
          <a:xfrm>
            <a:off x="196851" y="1458677"/>
            <a:ext cx="9516290" cy="707886"/>
          </a:xfrm>
          <a:prstGeom prst="rect">
            <a:avLst/>
          </a:prstGeom>
          <a:noFill/>
        </p:spPr>
        <p:txBody>
          <a:bodyPr wrap="square">
            <a:spAutoFit/>
          </a:bodyPr>
          <a:lstStyle/>
          <a:p>
            <a:pPr marL="342900" indent="-342900">
              <a:buFont typeface="Wingdings" panose="05000000000000000000" pitchFamily="2" charset="2"/>
              <a:buChar char="Ø"/>
            </a:pPr>
            <a:r>
              <a:rPr lang="zh-TW" altLang="en-US" sz="2000" b="1" dirty="0">
                <a:latin typeface="Yu Gothic UI" panose="020B0500000000000000" pitchFamily="34" charset="-128"/>
                <a:ea typeface="Yu Gothic UI" panose="020B0500000000000000" pitchFamily="34" charset="-128"/>
              </a:rPr>
              <a:t>小學低年級及幼兒園遠視至少</a:t>
            </a:r>
            <a:r>
              <a:rPr lang="en-US" altLang="zh-TW" sz="2000" b="1" dirty="0">
                <a:latin typeface="Yu Gothic UI" panose="020B0500000000000000" pitchFamily="34" charset="-128"/>
                <a:ea typeface="Yu Gothic UI" panose="020B0500000000000000" pitchFamily="34" charset="-128"/>
              </a:rPr>
              <a:t>100</a:t>
            </a:r>
            <a:r>
              <a:rPr lang="zh-TW" altLang="en-US" sz="2000" b="1" dirty="0">
                <a:latin typeface="Yu Gothic UI" panose="020B0500000000000000" pitchFamily="34" charset="-128"/>
                <a:ea typeface="Yu Gothic UI" panose="020B0500000000000000" pitchFamily="34" charset="-128"/>
              </a:rPr>
              <a:t>度以上，中高年級遠視儲備至少</a:t>
            </a:r>
            <a:r>
              <a:rPr lang="en-US" altLang="zh-TW" sz="2000" b="1" dirty="0">
                <a:latin typeface="Yu Gothic UI" panose="020B0500000000000000" pitchFamily="34" charset="-128"/>
                <a:ea typeface="Yu Gothic UI" panose="020B0500000000000000" pitchFamily="34" charset="-128"/>
              </a:rPr>
              <a:t>50</a:t>
            </a:r>
            <a:r>
              <a:rPr lang="zh-TW" altLang="en-US" sz="2000" b="1" dirty="0">
                <a:latin typeface="Yu Gothic UI" panose="020B0500000000000000" pitchFamily="34" charset="-128"/>
                <a:ea typeface="Yu Gothic UI" panose="020B0500000000000000" pitchFamily="34" charset="-128"/>
              </a:rPr>
              <a:t>度以上，</a:t>
            </a:r>
            <a:endParaRPr lang="en-US" altLang="zh-TW" sz="2000" b="1" dirty="0">
              <a:latin typeface="Yu Gothic UI" panose="020B0500000000000000" pitchFamily="34" charset="-128"/>
              <a:ea typeface="Yu Gothic UI" panose="020B0500000000000000" pitchFamily="34" charset="-128"/>
            </a:endParaRPr>
          </a:p>
          <a:p>
            <a:r>
              <a:rPr lang="zh-TW" altLang="en-US" sz="2000" b="1" dirty="0">
                <a:latin typeface="Yu Gothic UI" panose="020B0500000000000000" pitchFamily="34" charset="-128"/>
                <a:ea typeface="Yu Gothic UI" panose="020B0500000000000000" pitchFamily="34" charset="-128"/>
              </a:rPr>
              <a:t>     較能抵抗近視發生。</a:t>
            </a:r>
          </a:p>
        </p:txBody>
      </p:sp>
    </p:spTree>
    <p:extLst>
      <p:ext uri="{BB962C8B-B14F-4D97-AF65-F5344CB8AC3E}">
        <p14:creationId xmlns:p14="http://schemas.microsoft.com/office/powerpoint/2010/main" val="3677385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2285999"/>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3" name="object 3"/>
          <p:cNvGrpSpPr/>
          <p:nvPr/>
        </p:nvGrpSpPr>
        <p:grpSpPr>
          <a:xfrm>
            <a:off x="0" y="6461759"/>
            <a:ext cx="3905250" cy="396240"/>
            <a:chOff x="0" y="6461759"/>
            <a:chExt cx="3905250" cy="396240"/>
          </a:xfrm>
        </p:grpSpPr>
        <p:sp>
          <p:nvSpPr>
            <p:cNvPr id="4" name="object 4"/>
            <p:cNvSpPr/>
            <p:nvPr/>
          </p:nvSpPr>
          <p:spPr>
            <a:xfrm>
              <a:off x="0" y="6482190"/>
              <a:ext cx="3905052" cy="37580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7" name="object 7"/>
          <p:cNvSpPr txBox="1"/>
          <p:nvPr/>
        </p:nvSpPr>
        <p:spPr>
          <a:xfrm>
            <a:off x="1005840" y="6574928"/>
            <a:ext cx="2629535" cy="232308"/>
          </a:xfrm>
          <a:prstGeom prst="rect">
            <a:avLst/>
          </a:prstGeom>
        </p:spPr>
        <p:txBody>
          <a:bodyPr vert="horz" wrap="square" lIns="0" tIns="0" rIns="0" bIns="0" rtlCol="0">
            <a:spAutoFit/>
          </a:bodyPr>
          <a:lstStyle/>
          <a:p>
            <a:pPr>
              <a:lnSpc>
                <a:spcPts val="1800"/>
              </a:lnSpc>
            </a:pPr>
            <a:r>
              <a:rPr sz="1800" b="0" dirty="0">
                <a:solidFill>
                  <a:srgbClr val="7E7E7E"/>
                </a:solidFill>
                <a:latin typeface="WenQuanYi Zen Hei Mono"/>
                <a:cs typeface="WenQuanYi Zen Hei Mono"/>
              </a:rPr>
              <a:t>師</a:t>
            </a:r>
            <a:r>
              <a:rPr lang="zh-TW" altLang="en-US" spc="-100" dirty="0">
                <a:solidFill>
                  <a:srgbClr val="7E7E7E"/>
                </a:solidFill>
                <a:latin typeface="WenQuanYi Zen Hei Mono"/>
                <a:cs typeface="WenQuanYi Zen Hei Mono"/>
              </a:rPr>
              <a:t> </a:t>
            </a:r>
            <a:r>
              <a:rPr sz="1800" b="0" dirty="0" err="1">
                <a:solidFill>
                  <a:srgbClr val="7E7E7E"/>
                </a:solidFill>
                <a:latin typeface="WenQuanYi Zen Hei Mono"/>
                <a:cs typeface="WenQuanYi Zen Hei Mono"/>
              </a:rPr>
              <a:t>高雄長庚紀念醫院眼科</a:t>
            </a:r>
            <a:endParaRPr sz="1800" dirty="0">
              <a:latin typeface="WenQuanYi Zen Hei Mono"/>
              <a:cs typeface="WenQuanYi Zen Hei Mono"/>
            </a:endParaRPr>
          </a:p>
        </p:txBody>
      </p:sp>
      <p:sp>
        <p:nvSpPr>
          <p:cNvPr id="9" name="object 9"/>
          <p:cNvSpPr/>
          <p:nvPr/>
        </p:nvSpPr>
        <p:spPr>
          <a:xfrm>
            <a:off x="858367" y="595784"/>
            <a:ext cx="7560817" cy="5997576"/>
          </a:xfrm>
          <a:prstGeom prst="rect">
            <a:avLst/>
          </a:prstGeom>
          <a:blipFill>
            <a:blip r:embed="rId5" cstate="screen">
              <a:extLst>
                <a:ext uri="{28A0092B-C50C-407E-A947-70E740481C1C}">
                  <a14:useLocalDpi xmlns:a14="http://schemas.microsoft.com/office/drawing/2010/main"/>
                </a:ext>
              </a:extLst>
            </a:blip>
            <a:stretch>
              <a:fillRect t="1"/>
            </a:stretch>
          </a:blipFill>
        </p:spPr>
        <p:txBody>
          <a:bodyPr wrap="square" lIns="0" tIns="0" rIns="0" bIns="0" rtlCol="0"/>
          <a:lstStyle/>
          <a:p>
            <a:endParaRPr dirty="0"/>
          </a:p>
        </p:txBody>
      </p:sp>
      <p:sp>
        <p:nvSpPr>
          <p:cNvPr id="10" name="object 10"/>
          <p:cNvSpPr txBox="1">
            <a:spLocks noGrp="1"/>
          </p:cNvSpPr>
          <p:nvPr>
            <p:ph type="title"/>
          </p:nvPr>
        </p:nvSpPr>
        <p:spPr>
          <a:xfrm>
            <a:off x="667113" y="188594"/>
            <a:ext cx="7943327" cy="1245235"/>
          </a:xfrm>
          <a:prstGeom prst="rect">
            <a:avLst/>
          </a:prstGeom>
          <a:solidFill>
            <a:schemeClr val="bg1"/>
          </a:solidFill>
        </p:spPr>
        <p:txBody>
          <a:bodyPr vert="horz" wrap="square" lIns="0" tIns="12700" rIns="0" bIns="0" rtlCol="0">
            <a:spAutoFit/>
          </a:bodyPr>
          <a:lstStyle/>
          <a:p>
            <a:pPr marL="647700" marR="5080" indent="-635635">
              <a:lnSpc>
                <a:spcPct val="100000"/>
              </a:lnSpc>
              <a:spcBef>
                <a:spcPts val="100"/>
              </a:spcBef>
            </a:pPr>
            <a:r>
              <a:rPr sz="4000" dirty="0">
                <a:latin typeface="Noto Sans Mono CJK JP Bold"/>
                <a:cs typeface="Noto Sans Mono CJK JP Bold"/>
              </a:rPr>
              <a:t>孩子一旦變成近視，度數持續飆升 度數控</a:t>
            </a:r>
            <a:r>
              <a:rPr sz="4000" spc="-5" dirty="0">
                <a:latin typeface="Noto Sans Mono CJK JP Bold"/>
                <a:cs typeface="Noto Sans Mono CJK JP Bold"/>
              </a:rPr>
              <a:t>制-</a:t>
            </a:r>
            <a:r>
              <a:rPr sz="4000" dirty="0">
                <a:latin typeface="Noto Sans Mono CJK JP Bold"/>
                <a:cs typeface="Noto Sans Mono CJK JP Bold"/>
              </a:rPr>
              <a:t>不同治療效果比較</a:t>
            </a:r>
          </a:p>
        </p:txBody>
      </p:sp>
      <p:sp>
        <p:nvSpPr>
          <p:cNvPr id="11" name="object 11"/>
          <p:cNvSpPr txBox="1"/>
          <p:nvPr/>
        </p:nvSpPr>
        <p:spPr>
          <a:xfrm>
            <a:off x="3905052" y="6155754"/>
            <a:ext cx="3612515" cy="299720"/>
          </a:xfrm>
          <a:prstGeom prst="rect">
            <a:avLst/>
          </a:prstGeom>
        </p:spPr>
        <p:txBody>
          <a:bodyPr vert="horz" wrap="square" lIns="0" tIns="12700" rIns="0" bIns="0" rtlCol="0">
            <a:spAutoFit/>
          </a:bodyPr>
          <a:lstStyle/>
          <a:p>
            <a:pPr marL="12700">
              <a:lnSpc>
                <a:spcPct val="100000"/>
              </a:lnSpc>
              <a:spcBef>
                <a:spcPts val="100"/>
              </a:spcBef>
            </a:pPr>
            <a:r>
              <a:rPr sz="1800" spc="-20" dirty="0">
                <a:latin typeface="Carlito"/>
                <a:cs typeface="Carlito"/>
              </a:rPr>
              <a:t>Optometry. </a:t>
            </a:r>
            <a:r>
              <a:rPr sz="1800" dirty="0">
                <a:latin typeface="Carlito"/>
                <a:cs typeface="Carlito"/>
              </a:rPr>
              <a:t>2012 </a:t>
            </a:r>
            <a:r>
              <a:rPr sz="1800" spc="-15" dirty="0">
                <a:latin typeface="Carlito"/>
                <a:cs typeface="Carlito"/>
              </a:rPr>
              <a:t>May</a:t>
            </a:r>
            <a:r>
              <a:rPr sz="1800" spc="5" dirty="0">
                <a:latin typeface="Carlito"/>
                <a:cs typeface="Carlito"/>
              </a:rPr>
              <a:t> </a:t>
            </a:r>
            <a:r>
              <a:rPr sz="1800" dirty="0">
                <a:latin typeface="Carlito"/>
                <a:cs typeface="Carlito"/>
              </a:rPr>
              <a:t>31;83(5):179-99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430188" y="1656778"/>
            <a:ext cx="7325995" cy="3202800"/>
          </a:xfrm>
          <a:prstGeom prst="rect">
            <a:avLst/>
          </a:prstGeom>
        </p:spPr>
        <p:txBody>
          <a:bodyPr vert="horz" wrap="square" lIns="0" tIns="187325" rIns="0" bIns="0" rtlCol="0">
            <a:spAutoFit/>
          </a:bodyPr>
          <a:lstStyle/>
          <a:p>
            <a:pPr marL="88900">
              <a:lnSpc>
                <a:spcPct val="100000"/>
              </a:lnSpc>
              <a:spcBef>
                <a:spcPts val="1475"/>
              </a:spcBef>
            </a:pPr>
            <a:r>
              <a:rPr sz="2800" dirty="0">
                <a:latin typeface="Times New Roman" panose="02020603050405020304" pitchFamily="18" charset="0"/>
                <a:ea typeface="DFKai-SB" panose="03000509000000000000" pitchFamily="65" charset="-120"/>
                <a:cs typeface="Times New Roman" panose="02020603050405020304" pitchFamily="18" charset="0"/>
              </a:rPr>
              <a:t>在控制近視惡化的治療方面</a:t>
            </a:r>
          </a:p>
          <a:p>
            <a:pPr marL="299720" indent="-287655">
              <a:lnSpc>
                <a:spcPct val="100000"/>
              </a:lnSpc>
              <a:spcBef>
                <a:spcPts val="1180"/>
              </a:spcBef>
              <a:buFont typeface="Arial"/>
              <a:buChar char="–"/>
              <a:tabLst>
                <a:tab pos="300355" algn="l"/>
              </a:tabLst>
            </a:pPr>
            <a:r>
              <a:rPr sz="2400" b="1" spc="-5"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1.低濃度阿托</a:t>
            </a:r>
            <a:r>
              <a:rPr sz="2400" b="1"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平</a:t>
            </a:r>
            <a:r>
              <a:rPr sz="2400" b="1" spc="-5"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(長效型散瞳劑</a:t>
            </a:r>
            <a:r>
              <a:rPr sz="2400" b="1" spc="20" dirty="0">
                <a:solidFill>
                  <a:srgbClr val="548ED4"/>
                </a:solidFill>
                <a:latin typeface="Times New Roman" panose="02020603050405020304" pitchFamily="18" charset="0"/>
                <a:ea typeface="DFKai-SB" panose="03000509000000000000" pitchFamily="65" charset="-120"/>
                <a:cs typeface="Times New Roman" panose="02020603050405020304" pitchFamily="18" charset="0"/>
              </a:rPr>
              <a:t>)</a:t>
            </a:r>
            <a:r>
              <a:rPr sz="2400" dirty="0">
                <a:latin typeface="Times New Roman" panose="02020603050405020304" pitchFamily="18" charset="0"/>
                <a:ea typeface="DFKai-SB" panose="03000509000000000000" pitchFamily="65" charset="-120"/>
                <a:cs typeface="Times New Roman" panose="02020603050405020304" pitchFamily="18" charset="0"/>
              </a:rPr>
              <a:t>仍是</a:t>
            </a:r>
            <a:r>
              <a:rPr sz="2400" spc="-30" dirty="0">
                <a:latin typeface="Times New Roman" panose="02020603050405020304" pitchFamily="18" charset="0"/>
                <a:ea typeface="DFKai-SB" panose="03000509000000000000" pitchFamily="65" charset="-120"/>
                <a:cs typeface="Times New Roman" panose="02020603050405020304" pitchFamily="18" charset="0"/>
              </a:rPr>
              <a:t>唯</a:t>
            </a:r>
            <a:r>
              <a:rPr sz="2400" dirty="0">
                <a:latin typeface="Times New Roman" panose="02020603050405020304" pitchFamily="18" charset="0"/>
                <a:ea typeface="DFKai-SB" panose="03000509000000000000" pitchFamily="65" charset="-120"/>
                <a:cs typeface="Times New Roman" panose="02020603050405020304" pitchFamily="18" charset="0"/>
              </a:rPr>
              <a:t>一有</a:t>
            </a:r>
            <a:r>
              <a:rPr sz="2400" spc="-10" dirty="0">
                <a:latin typeface="Times New Roman" panose="02020603050405020304" pitchFamily="18" charset="0"/>
                <a:ea typeface="DFKai-SB" panose="03000509000000000000" pitchFamily="65" charset="-120"/>
                <a:cs typeface="Times New Roman" panose="02020603050405020304" pitchFamily="18" charset="0"/>
              </a:rPr>
              <a:t>效</a:t>
            </a:r>
            <a:r>
              <a:rPr sz="2400" dirty="0">
                <a:latin typeface="Times New Roman" panose="02020603050405020304" pitchFamily="18" charset="0"/>
                <a:ea typeface="DFKai-SB" panose="03000509000000000000" pitchFamily="65" charset="-120"/>
                <a:cs typeface="Times New Roman" panose="02020603050405020304" pitchFamily="18" charset="0"/>
              </a:rPr>
              <a:t>的藥物</a:t>
            </a:r>
          </a:p>
          <a:p>
            <a:pPr marL="698500" lvl="1" indent="-229235">
              <a:lnSpc>
                <a:spcPct val="100000"/>
              </a:lnSpc>
              <a:spcBef>
                <a:spcPts val="1100"/>
              </a:spcBef>
              <a:buFont typeface="Arial"/>
              <a:buChar char="•"/>
              <a:tabLst>
                <a:tab pos="698500" algn="l"/>
                <a:tab pos="69913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由於阿托平眼藥水的副作用，實證醫學的推薦等級</a:t>
            </a:r>
            <a:r>
              <a:rPr sz="2000" spc="10" dirty="0">
                <a:latin typeface="Times New Roman" panose="02020603050405020304" pitchFamily="18" charset="0"/>
                <a:ea typeface="DFKai-SB" panose="03000509000000000000" pitchFamily="65" charset="-120"/>
                <a:cs typeface="Times New Roman" panose="02020603050405020304" pitchFamily="18" charset="0"/>
              </a:rPr>
              <a:t>為</a:t>
            </a:r>
            <a:r>
              <a:rPr sz="2000" dirty="0">
                <a:latin typeface="Times New Roman" panose="02020603050405020304" pitchFamily="18" charset="0"/>
                <a:ea typeface="DFKai-SB" panose="03000509000000000000" pitchFamily="65" charset="-120"/>
                <a:cs typeface="Times New Roman" panose="02020603050405020304" pitchFamily="18" charset="0"/>
              </a:rPr>
              <a:t>B級</a:t>
            </a:r>
          </a:p>
          <a:p>
            <a:pPr marL="698500" lvl="1" indent="-229235">
              <a:lnSpc>
                <a:spcPct val="100000"/>
              </a:lnSpc>
              <a:spcBef>
                <a:spcPts val="1085"/>
              </a:spcBef>
              <a:buFont typeface="Arial"/>
              <a:buChar char="•"/>
              <a:tabLst>
                <a:tab pos="698500" algn="l"/>
                <a:tab pos="699135" algn="l"/>
              </a:tabLst>
            </a:pPr>
            <a:r>
              <a:rPr sz="2000" dirty="0">
                <a:latin typeface="Times New Roman" panose="02020603050405020304" pitchFamily="18" charset="0"/>
                <a:ea typeface="DFKai-SB" panose="03000509000000000000" pitchFamily="65" charset="-120"/>
                <a:cs typeface="Times New Roman" panose="02020603050405020304" pitchFamily="18" charset="0"/>
              </a:rPr>
              <a:t>低濃度的阿托平的副作用和療效之間的平衡</a:t>
            </a:r>
          </a:p>
          <a:p>
            <a:pPr lvl="1">
              <a:lnSpc>
                <a:spcPct val="100000"/>
              </a:lnSpc>
              <a:spcBef>
                <a:spcPts val="85"/>
              </a:spcBef>
              <a:buFont typeface="Arial"/>
              <a:buChar char="•"/>
            </a:pPr>
            <a:endParaRPr sz="2150" dirty="0">
              <a:latin typeface="Times New Roman" panose="02020603050405020304" pitchFamily="18" charset="0"/>
              <a:ea typeface="DFKai-SB" panose="03000509000000000000" pitchFamily="65" charset="-120"/>
              <a:cs typeface="Times New Roman" panose="02020603050405020304" pitchFamily="18" charset="0"/>
            </a:endParaRPr>
          </a:p>
          <a:p>
            <a:pPr marL="299720" indent="-287655">
              <a:lnSpc>
                <a:spcPct val="100000"/>
              </a:lnSpc>
              <a:buFont typeface="Arial"/>
              <a:buChar char="–"/>
              <a:tabLst>
                <a:tab pos="300355" algn="l"/>
              </a:tabLst>
            </a:pPr>
            <a:r>
              <a:rPr sz="2400" b="1" dirty="0">
                <a:solidFill>
                  <a:srgbClr val="4F6128"/>
                </a:solidFill>
                <a:latin typeface="Times New Roman" panose="02020603050405020304" pitchFamily="18" charset="0"/>
                <a:ea typeface="DFKai-SB" panose="03000509000000000000" pitchFamily="65" charset="-120"/>
                <a:cs typeface="Times New Roman" panose="02020603050405020304" pitchFamily="18" charset="0"/>
              </a:rPr>
              <a:t>2.</a:t>
            </a:r>
            <a:r>
              <a:rPr sz="2400" b="1" dirty="0">
                <a:solidFill>
                  <a:srgbClr val="77923B"/>
                </a:solidFill>
                <a:latin typeface="Times New Roman" panose="02020603050405020304" pitchFamily="18" charset="0"/>
                <a:ea typeface="DFKai-SB" panose="03000509000000000000" pitchFamily="65" charset="-120"/>
                <a:cs typeface="Times New Roman" panose="02020603050405020304" pitchFamily="18" charset="0"/>
              </a:rPr>
              <a:t>角膜塑形術</a:t>
            </a:r>
            <a:endParaRPr sz="2400" b="1" dirty="0">
              <a:latin typeface="Times New Roman" panose="02020603050405020304" pitchFamily="18" charset="0"/>
              <a:ea typeface="DFKai-SB" panose="03000509000000000000" pitchFamily="65" charset="-120"/>
              <a:cs typeface="Times New Roman" panose="02020603050405020304" pitchFamily="18" charset="0"/>
            </a:endParaRPr>
          </a:p>
          <a:p>
            <a:pPr marL="299720" indent="-287655">
              <a:lnSpc>
                <a:spcPct val="100000"/>
              </a:lnSpc>
              <a:spcBef>
                <a:spcPts val="1100"/>
              </a:spcBef>
              <a:buFont typeface="Arial"/>
              <a:buChar char="–"/>
              <a:tabLst>
                <a:tab pos="299720" algn="l"/>
                <a:tab pos="300355" algn="l"/>
              </a:tabLst>
            </a:pPr>
            <a:r>
              <a:rPr sz="2000" b="1" spc="-5"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需預防感染</a:t>
            </a:r>
            <a:endParaRPr sz="20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object 14"/>
          <p:cNvSpPr txBox="1">
            <a:spLocks noGrp="1"/>
          </p:cNvSpPr>
          <p:nvPr>
            <p:ph type="title"/>
          </p:nvPr>
        </p:nvSpPr>
        <p:spPr>
          <a:xfrm>
            <a:off x="1050607" y="270573"/>
            <a:ext cx="5995352" cy="566822"/>
          </a:xfrm>
          <a:prstGeom prst="rect">
            <a:avLst/>
          </a:prstGeom>
        </p:spPr>
        <p:txBody>
          <a:bodyPr vert="horz" wrap="square" lIns="0" tIns="12700" rIns="0" bIns="0" rtlCol="0">
            <a:spAutoFit/>
          </a:bodyPr>
          <a:lstStyle/>
          <a:p>
            <a:pPr marL="12700">
              <a:lnSpc>
                <a:spcPct val="100000"/>
              </a:lnSpc>
              <a:spcBef>
                <a:spcPts val="100"/>
              </a:spcBef>
            </a:pPr>
            <a:r>
              <a:rPr b="1" spc="20"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近視</a:t>
            </a:r>
            <a:r>
              <a:rPr b="1" spc="15"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的</a:t>
            </a:r>
            <a:r>
              <a:rPr b="1"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控</a:t>
            </a:r>
            <a:r>
              <a:rPr b="1" spc="-5"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制</a:t>
            </a:r>
            <a:r>
              <a:rPr b="1" dirty="0">
                <a:solidFill>
                  <a:srgbClr val="1F487C"/>
                </a:solidFill>
                <a:latin typeface="DFKai-SB" panose="03000509000000000000" pitchFamily="65" charset="-120"/>
                <a:ea typeface="DFKai-SB" panose="03000509000000000000" pitchFamily="65" charset="-120"/>
                <a:cs typeface="Times New Roman" panose="02020603050405020304" pitchFamily="18" charset="0"/>
              </a:rPr>
              <a:t>-實證醫學的結論</a:t>
            </a:r>
          </a:p>
        </p:txBody>
      </p:sp>
      <p:sp>
        <p:nvSpPr>
          <p:cNvPr id="15" name="object 15"/>
          <p:cNvSpPr txBox="1"/>
          <p:nvPr/>
        </p:nvSpPr>
        <p:spPr>
          <a:xfrm>
            <a:off x="2923539" y="5621972"/>
            <a:ext cx="5380990" cy="269240"/>
          </a:xfrm>
          <a:prstGeom prst="rect">
            <a:avLst/>
          </a:prstGeom>
        </p:spPr>
        <p:txBody>
          <a:bodyPr vert="horz" wrap="square" lIns="0" tIns="12700" rIns="0" bIns="0" rtlCol="0">
            <a:spAutoFit/>
          </a:bodyPr>
          <a:lstStyle/>
          <a:p>
            <a:pPr marL="12700">
              <a:lnSpc>
                <a:spcPct val="100000"/>
              </a:lnSpc>
              <a:spcBef>
                <a:spcPts val="100"/>
              </a:spcBef>
            </a:pPr>
            <a:r>
              <a:rPr sz="1600" i="1" spc="-5" dirty="0">
                <a:latin typeface="Verdana"/>
                <a:cs typeface="Verdana"/>
              </a:rPr>
              <a:t>Walline </a:t>
            </a:r>
            <a:r>
              <a:rPr sz="1600" i="1" spc="-10" dirty="0">
                <a:latin typeface="Verdana"/>
                <a:cs typeface="Verdana"/>
              </a:rPr>
              <a:t>JJ, </a:t>
            </a:r>
            <a:r>
              <a:rPr sz="1600" i="1" dirty="0">
                <a:latin typeface="Verdana"/>
                <a:cs typeface="Verdana"/>
              </a:rPr>
              <a:t>et al. 2011 Cochrane Database </a:t>
            </a:r>
            <a:r>
              <a:rPr sz="1600" i="1" spc="-5" dirty="0">
                <a:latin typeface="Verdana"/>
                <a:cs typeface="Verdana"/>
              </a:rPr>
              <a:t>Syst</a:t>
            </a:r>
            <a:r>
              <a:rPr sz="1600" i="1" spc="-90" dirty="0">
                <a:latin typeface="Verdana"/>
                <a:cs typeface="Verdana"/>
              </a:rPr>
              <a:t> </a:t>
            </a:r>
            <a:r>
              <a:rPr sz="1600" i="1" dirty="0">
                <a:latin typeface="Verdana"/>
                <a:cs typeface="Verdana"/>
              </a:rPr>
              <a:t>Rev.</a:t>
            </a:r>
            <a:endParaRPr sz="1600">
              <a:latin typeface="Verdana"/>
              <a:cs typeface="Verdana"/>
            </a:endParaRPr>
          </a:p>
        </p:txBody>
      </p:sp>
      <p:grpSp>
        <p:nvGrpSpPr>
          <p:cNvPr id="16" name="object 16"/>
          <p:cNvGrpSpPr/>
          <p:nvPr/>
        </p:nvGrpSpPr>
        <p:grpSpPr>
          <a:xfrm>
            <a:off x="3332479" y="4005071"/>
            <a:ext cx="2367280" cy="1654175"/>
            <a:chOff x="3332479" y="4005071"/>
            <a:chExt cx="2367280" cy="1654175"/>
          </a:xfrm>
        </p:grpSpPr>
        <p:sp>
          <p:nvSpPr>
            <p:cNvPr id="17" name="object 17"/>
            <p:cNvSpPr/>
            <p:nvPr/>
          </p:nvSpPr>
          <p:spPr>
            <a:xfrm>
              <a:off x="3332479" y="4810759"/>
              <a:ext cx="2367279" cy="84835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3347846" y="4005071"/>
              <a:ext cx="2338070" cy="817244"/>
            </a:xfrm>
            <a:custGeom>
              <a:avLst/>
              <a:gdLst/>
              <a:ahLst/>
              <a:cxnLst/>
              <a:rect l="l" t="t" r="r" b="b"/>
              <a:pathLst>
                <a:path w="2338070" h="817245">
                  <a:moveTo>
                    <a:pt x="2267585" y="0"/>
                  </a:moveTo>
                  <a:lnTo>
                    <a:pt x="70230" y="0"/>
                  </a:lnTo>
                  <a:lnTo>
                    <a:pt x="42916" y="5508"/>
                  </a:lnTo>
                  <a:lnTo>
                    <a:pt x="20589" y="20542"/>
                  </a:lnTo>
                  <a:lnTo>
                    <a:pt x="5526" y="42862"/>
                  </a:lnTo>
                  <a:lnTo>
                    <a:pt x="0" y="70230"/>
                  </a:lnTo>
                  <a:lnTo>
                    <a:pt x="0" y="746632"/>
                  </a:lnTo>
                  <a:lnTo>
                    <a:pt x="5526" y="773947"/>
                  </a:lnTo>
                  <a:lnTo>
                    <a:pt x="20589" y="796274"/>
                  </a:lnTo>
                  <a:lnTo>
                    <a:pt x="42916" y="811337"/>
                  </a:lnTo>
                  <a:lnTo>
                    <a:pt x="70230" y="816863"/>
                  </a:lnTo>
                  <a:lnTo>
                    <a:pt x="2267585" y="816863"/>
                  </a:lnTo>
                  <a:lnTo>
                    <a:pt x="2294899" y="811337"/>
                  </a:lnTo>
                  <a:lnTo>
                    <a:pt x="2317226" y="796274"/>
                  </a:lnTo>
                  <a:lnTo>
                    <a:pt x="2332289" y="773947"/>
                  </a:lnTo>
                  <a:lnTo>
                    <a:pt x="2337816" y="746632"/>
                  </a:lnTo>
                  <a:lnTo>
                    <a:pt x="2337816" y="70230"/>
                  </a:lnTo>
                  <a:lnTo>
                    <a:pt x="2332289" y="42862"/>
                  </a:lnTo>
                  <a:lnTo>
                    <a:pt x="2317226" y="20542"/>
                  </a:lnTo>
                  <a:lnTo>
                    <a:pt x="2294899" y="5508"/>
                  </a:lnTo>
                  <a:lnTo>
                    <a:pt x="2267585" y="0"/>
                  </a:lnTo>
                  <a:close/>
                </a:path>
              </a:pathLst>
            </a:custGeom>
            <a:solidFill>
              <a:srgbClr val="ECECEC"/>
            </a:solidFill>
          </p:spPr>
          <p:txBody>
            <a:bodyPr wrap="square" lIns="0" tIns="0" rIns="0" bIns="0" rtlCol="0"/>
            <a:lstStyle/>
            <a:p>
              <a:endParaRPr/>
            </a:p>
          </p:txBody>
        </p:sp>
        <p:sp>
          <p:nvSpPr>
            <p:cNvPr id="19" name="object 19"/>
            <p:cNvSpPr/>
            <p:nvPr/>
          </p:nvSpPr>
          <p:spPr>
            <a:xfrm>
              <a:off x="3347846" y="4005071"/>
              <a:ext cx="2337816" cy="81686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0" name="object 20"/>
          <p:cNvSpPr/>
          <p:nvPr/>
        </p:nvSpPr>
        <p:spPr>
          <a:xfrm>
            <a:off x="7950327" y="908735"/>
            <a:ext cx="1193672" cy="103385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1" name="object 21"/>
          <p:cNvGrpSpPr/>
          <p:nvPr/>
        </p:nvGrpSpPr>
        <p:grpSpPr>
          <a:xfrm>
            <a:off x="5781040" y="980694"/>
            <a:ext cx="3382010" cy="5204460"/>
            <a:chOff x="5781040" y="980694"/>
            <a:chExt cx="3382010" cy="5204460"/>
          </a:xfrm>
        </p:grpSpPr>
        <p:sp>
          <p:nvSpPr>
            <p:cNvPr id="22" name="object 22"/>
            <p:cNvSpPr/>
            <p:nvPr/>
          </p:nvSpPr>
          <p:spPr>
            <a:xfrm>
              <a:off x="5781040" y="5074920"/>
              <a:ext cx="1264919" cy="110998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5796153" y="4005072"/>
              <a:ext cx="1234440" cy="1080135"/>
            </a:xfrm>
            <a:custGeom>
              <a:avLst/>
              <a:gdLst/>
              <a:ahLst/>
              <a:cxnLst/>
              <a:rect l="l" t="t" r="r" b="b"/>
              <a:pathLst>
                <a:path w="1234440" h="1080135">
                  <a:moveTo>
                    <a:pt x="1141602" y="0"/>
                  </a:moveTo>
                  <a:lnTo>
                    <a:pt x="92837" y="0"/>
                  </a:lnTo>
                  <a:lnTo>
                    <a:pt x="56685" y="7290"/>
                  </a:lnTo>
                  <a:lnTo>
                    <a:pt x="27178" y="27177"/>
                  </a:lnTo>
                  <a:lnTo>
                    <a:pt x="7290" y="56685"/>
                  </a:lnTo>
                  <a:lnTo>
                    <a:pt x="0" y="92836"/>
                  </a:lnTo>
                  <a:lnTo>
                    <a:pt x="0" y="987297"/>
                  </a:lnTo>
                  <a:lnTo>
                    <a:pt x="7290" y="1023449"/>
                  </a:lnTo>
                  <a:lnTo>
                    <a:pt x="27177" y="1052957"/>
                  </a:lnTo>
                  <a:lnTo>
                    <a:pt x="56685" y="1072844"/>
                  </a:lnTo>
                  <a:lnTo>
                    <a:pt x="92837" y="1080134"/>
                  </a:lnTo>
                  <a:lnTo>
                    <a:pt x="1141602" y="1080134"/>
                  </a:lnTo>
                  <a:lnTo>
                    <a:pt x="1177700" y="1072844"/>
                  </a:lnTo>
                  <a:lnTo>
                    <a:pt x="1207214" y="1052957"/>
                  </a:lnTo>
                  <a:lnTo>
                    <a:pt x="1227131" y="1023449"/>
                  </a:lnTo>
                  <a:lnTo>
                    <a:pt x="1234440" y="987297"/>
                  </a:lnTo>
                  <a:lnTo>
                    <a:pt x="1234440" y="92836"/>
                  </a:lnTo>
                  <a:lnTo>
                    <a:pt x="1227131" y="56685"/>
                  </a:lnTo>
                  <a:lnTo>
                    <a:pt x="1207214" y="27177"/>
                  </a:lnTo>
                  <a:lnTo>
                    <a:pt x="1177700" y="7290"/>
                  </a:lnTo>
                  <a:lnTo>
                    <a:pt x="1141602" y="0"/>
                  </a:lnTo>
                  <a:close/>
                </a:path>
              </a:pathLst>
            </a:custGeom>
            <a:solidFill>
              <a:srgbClr val="ECECEC"/>
            </a:solidFill>
          </p:spPr>
          <p:txBody>
            <a:bodyPr wrap="square" lIns="0" tIns="0" rIns="0" bIns="0" rtlCol="0"/>
            <a:lstStyle/>
            <a:p>
              <a:endParaRPr/>
            </a:p>
          </p:txBody>
        </p:sp>
        <p:sp>
          <p:nvSpPr>
            <p:cNvPr id="24" name="object 24"/>
            <p:cNvSpPr/>
            <p:nvPr/>
          </p:nvSpPr>
          <p:spPr>
            <a:xfrm>
              <a:off x="5796153" y="4005072"/>
              <a:ext cx="1234440" cy="108013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6809740" y="4178300"/>
              <a:ext cx="1869440" cy="178562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5996940" y="1887219"/>
              <a:ext cx="1750060" cy="94996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6012180" y="980694"/>
              <a:ext cx="1718945" cy="918210"/>
            </a:xfrm>
            <a:custGeom>
              <a:avLst/>
              <a:gdLst/>
              <a:ahLst/>
              <a:cxnLst/>
              <a:rect l="l" t="t" r="r" b="b"/>
              <a:pathLst>
                <a:path w="1718945" h="918210">
                  <a:moveTo>
                    <a:pt x="1639570" y="0"/>
                  </a:moveTo>
                  <a:lnTo>
                    <a:pt x="78867" y="0"/>
                  </a:lnTo>
                  <a:lnTo>
                    <a:pt x="48166" y="6197"/>
                  </a:lnTo>
                  <a:lnTo>
                    <a:pt x="23098" y="23098"/>
                  </a:lnTo>
                  <a:lnTo>
                    <a:pt x="6197" y="48166"/>
                  </a:lnTo>
                  <a:lnTo>
                    <a:pt x="0" y="78866"/>
                  </a:lnTo>
                  <a:lnTo>
                    <a:pt x="0" y="839088"/>
                  </a:lnTo>
                  <a:lnTo>
                    <a:pt x="6197" y="869789"/>
                  </a:lnTo>
                  <a:lnTo>
                    <a:pt x="23098" y="894857"/>
                  </a:lnTo>
                  <a:lnTo>
                    <a:pt x="48166" y="911758"/>
                  </a:lnTo>
                  <a:lnTo>
                    <a:pt x="78867" y="917955"/>
                  </a:lnTo>
                  <a:lnTo>
                    <a:pt x="1639570" y="917955"/>
                  </a:lnTo>
                  <a:lnTo>
                    <a:pt x="1670270" y="911758"/>
                  </a:lnTo>
                  <a:lnTo>
                    <a:pt x="1695338" y="894857"/>
                  </a:lnTo>
                  <a:lnTo>
                    <a:pt x="1712239" y="869789"/>
                  </a:lnTo>
                  <a:lnTo>
                    <a:pt x="1718437" y="839088"/>
                  </a:lnTo>
                  <a:lnTo>
                    <a:pt x="1718437" y="78866"/>
                  </a:lnTo>
                  <a:lnTo>
                    <a:pt x="1712239" y="48166"/>
                  </a:lnTo>
                  <a:lnTo>
                    <a:pt x="1695338" y="23098"/>
                  </a:lnTo>
                  <a:lnTo>
                    <a:pt x="1670270" y="6197"/>
                  </a:lnTo>
                  <a:lnTo>
                    <a:pt x="1639570" y="0"/>
                  </a:lnTo>
                  <a:close/>
                </a:path>
              </a:pathLst>
            </a:custGeom>
            <a:solidFill>
              <a:srgbClr val="ECECEC"/>
            </a:solidFill>
          </p:spPr>
          <p:txBody>
            <a:bodyPr wrap="square" lIns="0" tIns="0" rIns="0" bIns="0" rtlCol="0"/>
            <a:lstStyle/>
            <a:p>
              <a:endParaRPr/>
            </a:p>
          </p:txBody>
        </p:sp>
        <p:sp>
          <p:nvSpPr>
            <p:cNvPr id="28" name="object 28"/>
            <p:cNvSpPr/>
            <p:nvPr/>
          </p:nvSpPr>
          <p:spPr>
            <a:xfrm>
              <a:off x="6012180" y="980694"/>
              <a:ext cx="1718437" cy="917955"/>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9"/>
            <p:cNvSpPr/>
            <p:nvPr/>
          </p:nvSpPr>
          <p:spPr>
            <a:xfrm>
              <a:off x="7607300" y="1996440"/>
              <a:ext cx="1536700" cy="198628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 name="object 30"/>
            <p:cNvSpPr/>
            <p:nvPr/>
          </p:nvSpPr>
          <p:spPr>
            <a:xfrm>
              <a:off x="7671689" y="2060829"/>
              <a:ext cx="1472310" cy="1802892"/>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7652639" y="2041779"/>
              <a:ext cx="1491615" cy="1841500"/>
            </a:xfrm>
            <a:custGeom>
              <a:avLst/>
              <a:gdLst/>
              <a:ahLst/>
              <a:cxnLst/>
              <a:rect l="l" t="t" r="r" b="b"/>
              <a:pathLst>
                <a:path w="1491615" h="1841500">
                  <a:moveTo>
                    <a:pt x="0" y="1840992"/>
                  </a:moveTo>
                  <a:lnTo>
                    <a:pt x="1491360" y="1840992"/>
                  </a:lnTo>
                </a:path>
                <a:path w="1491615" h="1841500">
                  <a:moveTo>
                    <a:pt x="1491360" y="0"/>
                  </a:moveTo>
                  <a:lnTo>
                    <a:pt x="0" y="0"/>
                  </a:lnTo>
                  <a:lnTo>
                    <a:pt x="0" y="1840992"/>
                  </a:lnTo>
                </a:path>
              </a:pathLst>
            </a:custGeom>
            <a:ln w="38100">
              <a:solidFill>
                <a:srgbClr val="000000"/>
              </a:solidFill>
            </a:ln>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MS Lens | Tai Kwong Eyecare | 大光視光">
            <a:extLst>
              <a:ext uri="{FF2B5EF4-FFF2-40B4-BE49-F238E27FC236}">
                <a16:creationId xmlns:a16="http://schemas.microsoft.com/office/drawing/2014/main" id="{6AE75916-67A4-4AFA-BB30-6A52DFE64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06" b="1"/>
          <a:stretch/>
        </p:blipFill>
        <p:spPr bwMode="auto">
          <a:xfrm>
            <a:off x="873556" y="990600"/>
            <a:ext cx="7396887" cy="4644777"/>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3D8B7D31-56BB-E8E4-2600-035D4A087308}"/>
              </a:ext>
            </a:extLst>
          </p:cNvPr>
          <p:cNvSpPr txBox="1"/>
          <p:nvPr/>
        </p:nvSpPr>
        <p:spPr>
          <a:xfrm>
            <a:off x="2438400" y="2895600"/>
            <a:ext cx="1828800" cy="369332"/>
          </a:xfrm>
          <a:prstGeom prst="rect">
            <a:avLst/>
          </a:prstGeom>
          <a:noFill/>
        </p:spPr>
        <p:txBody>
          <a:bodyPr wrap="square" rtlCol="0">
            <a:spAutoFit/>
          </a:bodyPr>
          <a:lstStyle/>
          <a:p>
            <a:r>
              <a:rPr lang="en-US" altLang="zh-TW" b="1" dirty="0"/>
              <a:t>(</a:t>
            </a:r>
            <a:r>
              <a:rPr lang="zh-TW" altLang="en-US" b="1" dirty="0"/>
              <a:t>醫師驗配</a:t>
            </a:r>
            <a:r>
              <a:rPr lang="en-US" altLang="zh-TW" b="1" dirty="0"/>
              <a:t>)</a:t>
            </a:r>
            <a:endParaRPr lang="zh-TW" altLang="en-US" b="1" dirty="0"/>
          </a:p>
        </p:txBody>
      </p:sp>
    </p:spTree>
    <p:extLst>
      <p:ext uri="{BB962C8B-B14F-4D97-AF65-F5344CB8AC3E}">
        <p14:creationId xmlns:p14="http://schemas.microsoft.com/office/powerpoint/2010/main" val="19102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9608" y="228600"/>
            <a:ext cx="7804784" cy="1120820"/>
          </a:xfrm>
          <a:prstGeom prst="rect">
            <a:avLst/>
          </a:prstGeom>
        </p:spPr>
        <p:txBody>
          <a:bodyPr vert="horz" wrap="square" lIns="0" tIns="12700" rIns="0" bIns="0" rtlCol="0">
            <a:spAutoFit/>
          </a:bodyPr>
          <a:lstStyle/>
          <a:p>
            <a:pPr marL="2073910" marR="5080" indent="-2060575">
              <a:lnSpc>
                <a:spcPct val="100000"/>
              </a:lnSpc>
              <a:spcBef>
                <a:spcPts val="100"/>
              </a:spcBef>
            </a:pPr>
            <a:r>
              <a:rPr lang="zh-TW" altLang="en-US" spc="-10" dirty="0">
                <a:latin typeface="Carlito"/>
                <a:cs typeface="Carlito"/>
              </a:rPr>
              <a:t>法規：六歲以上十五歲以下者驗光，應於眼科醫師指導下</a:t>
            </a:r>
            <a:endParaRPr spc="-5" dirty="0"/>
          </a:p>
        </p:txBody>
      </p:sp>
      <p:sp>
        <p:nvSpPr>
          <p:cNvPr id="3" name="object 3"/>
          <p:cNvSpPr/>
          <p:nvPr/>
        </p:nvSpPr>
        <p:spPr>
          <a:xfrm>
            <a:off x="135116" y="1484757"/>
            <a:ext cx="7561084" cy="4763643"/>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 name="object 4"/>
          <p:cNvSpPr/>
          <p:nvPr/>
        </p:nvSpPr>
        <p:spPr>
          <a:xfrm>
            <a:off x="4114800" y="2925127"/>
            <a:ext cx="4639945" cy="395319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8542BE-9FDC-4E5E-B371-9AFD12CF00FA}"/>
              </a:ext>
            </a:extLst>
          </p:cNvPr>
          <p:cNvSpPr>
            <a:spLocks noGrp="1"/>
          </p:cNvSpPr>
          <p:nvPr>
            <p:ph type="title"/>
          </p:nvPr>
        </p:nvSpPr>
        <p:spPr/>
        <p:txBody>
          <a:bodyPr/>
          <a:lstStyle/>
          <a:p>
            <a:r>
              <a:rPr lang="zh-TW" altLang="en-US" b="1" dirty="0">
                <a:solidFill>
                  <a:srgbClr val="FF0000"/>
                </a:solidFill>
              </a:rPr>
              <a:t>近視度數每增加</a:t>
            </a:r>
            <a:r>
              <a:rPr lang="en-US" altLang="zh-TW" b="1" dirty="0">
                <a:solidFill>
                  <a:srgbClr val="FF0000"/>
                </a:solidFill>
              </a:rPr>
              <a:t>100</a:t>
            </a:r>
            <a:r>
              <a:rPr lang="zh-TW" altLang="en-US" b="1" dirty="0">
                <a:solidFill>
                  <a:srgbClr val="FF0000"/>
                </a:solidFill>
              </a:rPr>
              <a:t>度，</a:t>
            </a:r>
            <a:r>
              <a:rPr lang="en-US" altLang="zh-TW" b="1" dirty="0">
                <a:solidFill>
                  <a:srgbClr val="FF0000"/>
                </a:solidFill>
              </a:rPr>
              <a:t/>
            </a:r>
            <a:br>
              <a:rPr lang="en-US" altLang="zh-TW" b="1" dirty="0">
                <a:solidFill>
                  <a:srgbClr val="FF0000"/>
                </a:solidFill>
              </a:rPr>
            </a:br>
            <a:r>
              <a:rPr lang="zh-TW" altLang="en-US" b="1" dirty="0">
                <a:solidFill>
                  <a:srgbClr val="FF0000"/>
                </a:solidFill>
              </a:rPr>
              <a:t>黃斑病變增加</a:t>
            </a:r>
            <a:r>
              <a:rPr lang="en-US" altLang="zh-TW" b="1" dirty="0">
                <a:solidFill>
                  <a:srgbClr val="FF0000"/>
                </a:solidFill>
              </a:rPr>
              <a:t>67%</a:t>
            </a:r>
            <a:endParaRPr lang="zh-TW" altLang="en-US" b="1" dirty="0">
              <a:solidFill>
                <a:srgbClr val="FF0000"/>
              </a:solidFill>
            </a:endParaRPr>
          </a:p>
        </p:txBody>
      </p:sp>
      <p:sp>
        <p:nvSpPr>
          <p:cNvPr id="3" name="內容版面配置區 2">
            <a:extLst>
              <a:ext uri="{FF2B5EF4-FFF2-40B4-BE49-F238E27FC236}">
                <a16:creationId xmlns:a16="http://schemas.microsoft.com/office/drawing/2014/main" id="{4F265696-4615-4E19-AB43-2FF0B9B904ED}"/>
              </a:ext>
            </a:extLst>
          </p:cNvPr>
          <p:cNvSpPr>
            <a:spLocks noGrp="1"/>
          </p:cNvSpPr>
          <p:nvPr>
            <p:ph idx="1"/>
          </p:nvPr>
        </p:nvSpPr>
        <p:spPr/>
        <p:txBody>
          <a:bodyPr/>
          <a:lstStyle/>
          <a:p>
            <a:endParaRPr lang="zh-TW" altLang="en-US"/>
          </a:p>
        </p:txBody>
      </p:sp>
      <p:pic>
        <p:nvPicPr>
          <p:cNvPr id="5122" name="Picture 2" descr="視力檢查完成後會收到1身高體重BMI視力總表、2說明單、3視力複檢單，請 ...">
            <a:extLst>
              <a:ext uri="{FF2B5EF4-FFF2-40B4-BE49-F238E27FC236}">
                <a16:creationId xmlns:a16="http://schemas.microsoft.com/office/drawing/2014/main" id="{D63D46B3-4DC3-4573-9953-80CFE5BFC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502" y="1574318"/>
            <a:ext cx="7349747" cy="1030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974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8290" y="4912321"/>
            <a:ext cx="6629400" cy="1541145"/>
          </a:xfrm>
          <a:custGeom>
            <a:avLst/>
            <a:gdLst/>
            <a:ahLst/>
            <a:cxnLst/>
            <a:rect l="l" t="t" r="r" b="b"/>
            <a:pathLst>
              <a:path w="6629400" h="1541145">
                <a:moveTo>
                  <a:pt x="6629400" y="0"/>
                </a:moveTo>
                <a:lnTo>
                  <a:pt x="0" y="0"/>
                </a:lnTo>
                <a:lnTo>
                  <a:pt x="0" y="720407"/>
                </a:lnTo>
                <a:lnTo>
                  <a:pt x="0" y="1541018"/>
                </a:lnTo>
                <a:lnTo>
                  <a:pt x="6629400" y="1541018"/>
                </a:lnTo>
                <a:lnTo>
                  <a:pt x="6629400" y="720407"/>
                </a:lnTo>
                <a:lnTo>
                  <a:pt x="6629400" y="0"/>
                </a:lnTo>
                <a:close/>
              </a:path>
            </a:pathLst>
          </a:custGeom>
          <a:solidFill>
            <a:srgbClr val="FFFF00"/>
          </a:solidFill>
        </p:spPr>
        <p:txBody>
          <a:bodyPr wrap="square" lIns="0" tIns="0" rIns="0" bIns="0" rtlCol="0"/>
          <a:lstStyle/>
          <a:p>
            <a:endParaRPr/>
          </a:p>
        </p:txBody>
      </p:sp>
      <p:grpSp>
        <p:nvGrpSpPr>
          <p:cNvPr id="3" name="object 3"/>
          <p:cNvGrpSpPr/>
          <p:nvPr/>
        </p:nvGrpSpPr>
        <p:grpSpPr>
          <a:xfrm>
            <a:off x="408940" y="403859"/>
            <a:ext cx="8326120" cy="1153160"/>
            <a:chOff x="408940" y="403859"/>
            <a:chExt cx="8326120" cy="1153160"/>
          </a:xfrm>
        </p:grpSpPr>
        <p:sp>
          <p:nvSpPr>
            <p:cNvPr id="4" name="object 4"/>
            <p:cNvSpPr/>
            <p:nvPr/>
          </p:nvSpPr>
          <p:spPr>
            <a:xfrm>
              <a:off x="408940" y="505459"/>
              <a:ext cx="8326120" cy="93472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2192019" y="403859"/>
              <a:ext cx="4886959" cy="11531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457200" y="533399"/>
              <a:ext cx="8229600" cy="838200"/>
            </a:xfrm>
            <a:custGeom>
              <a:avLst/>
              <a:gdLst/>
              <a:ahLst/>
              <a:cxnLst/>
              <a:rect l="l" t="t" r="r" b="b"/>
              <a:pathLst>
                <a:path w="8229600" h="838200">
                  <a:moveTo>
                    <a:pt x="8229600" y="0"/>
                  </a:moveTo>
                  <a:lnTo>
                    <a:pt x="0" y="0"/>
                  </a:lnTo>
                  <a:lnTo>
                    <a:pt x="0" y="838200"/>
                  </a:lnTo>
                  <a:lnTo>
                    <a:pt x="8229600" y="838200"/>
                  </a:lnTo>
                  <a:lnTo>
                    <a:pt x="8229600" y="0"/>
                  </a:lnTo>
                  <a:close/>
                </a:path>
              </a:pathLst>
            </a:custGeom>
            <a:solidFill>
              <a:srgbClr val="D9D9D9">
                <a:alpha val="27842"/>
              </a:srgbClr>
            </a:solidFill>
          </p:spPr>
          <p:txBody>
            <a:bodyPr wrap="square" lIns="0" tIns="0" rIns="0" bIns="0" rtlCol="0"/>
            <a:lstStyle/>
            <a:p>
              <a:endParaRPr/>
            </a:p>
          </p:txBody>
        </p:sp>
        <p:sp>
          <p:nvSpPr>
            <p:cNvPr id="7" name="object 7"/>
            <p:cNvSpPr/>
            <p:nvPr/>
          </p:nvSpPr>
          <p:spPr>
            <a:xfrm>
              <a:off x="457200" y="533399"/>
              <a:ext cx="8229600" cy="838200"/>
            </a:xfrm>
            <a:custGeom>
              <a:avLst/>
              <a:gdLst/>
              <a:ahLst/>
              <a:cxnLst/>
              <a:rect l="l" t="t" r="r" b="b"/>
              <a:pathLst>
                <a:path w="8229600" h="838200">
                  <a:moveTo>
                    <a:pt x="0" y="838200"/>
                  </a:moveTo>
                  <a:lnTo>
                    <a:pt x="8229600" y="838200"/>
                  </a:lnTo>
                  <a:lnTo>
                    <a:pt x="8229600" y="0"/>
                  </a:lnTo>
                  <a:lnTo>
                    <a:pt x="0" y="0"/>
                  </a:lnTo>
                  <a:lnTo>
                    <a:pt x="0" y="838200"/>
                  </a:lnTo>
                  <a:close/>
                </a:path>
              </a:pathLst>
            </a:custGeom>
            <a:ln w="9525">
              <a:solidFill>
                <a:srgbClr val="46AAC5"/>
              </a:solidFill>
            </a:ln>
          </p:spPr>
          <p:txBody>
            <a:bodyPr wrap="square" lIns="0" tIns="0" rIns="0" bIns="0" rtlCol="0"/>
            <a:lstStyle/>
            <a:p>
              <a:endParaRPr/>
            </a:p>
          </p:txBody>
        </p:sp>
      </p:grpSp>
      <p:sp>
        <p:nvSpPr>
          <p:cNvPr id="8" name="object 8"/>
          <p:cNvSpPr txBox="1">
            <a:spLocks noGrp="1"/>
          </p:cNvSpPr>
          <p:nvPr>
            <p:ph type="title"/>
          </p:nvPr>
        </p:nvSpPr>
        <p:spPr>
          <a:xfrm>
            <a:off x="466725" y="589776"/>
            <a:ext cx="8220075" cy="635000"/>
          </a:xfrm>
          <a:prstGeom prst="rect">
            <a:avLst/>
          </a:prstGeom>
        </p:spPr>
        <p:txBody>
          <a:bodyPr vert="horz" wrap="square" lIns="0" tIns="12700" rIns="0" bIns="0" rtlCol="0">
            <a:spAutoFit/>
          </a:bodyPr>
          <a:lstStyle/>
          <a:p>
            <a:pPr marL="2540" algn="ctr">
              <a:lnSpc>
                <a:spcPct val="100000"/>
              </a:lnSpc>
              <a:spcBef>
                <a:spcPts val="100"/>
              </a:spcBef>
            </a:pPr>
            <a:r>
              <a:rPr sz="4000" b="1" dirty="0">
                <a:solidFill>
                  <a:srgbClr val="800000"/>
                </a:solidFill>
                <a:latin typeface="UKIJ CJK"/>
                <a:cs typeface="UKIJ CJK"/>
              </a:rPr>
              <a:t>藍光</a:t>
            </a:r>
            <a:r>
              <a:rPr sz="4000" b="1" dirty="0">
                <a:solidFill>
                  <a:srgbClr val="C0504D"/>
                </a:solidFill>
                <a:latin typeface="UKIJ CJK"/>
                <a:cs typeface="UKIJ CJK"/>
              </a:rPr>
              <a:t>對眼睛的傷害</a:t>
            </a:r>
            <a:endParaRPr sz="4000" b="1" dirty="0">
              <a:latin typeface="UKIJ CJK"/>
              <a:cs typeface="UKIJ CJK"/>
            </a:endParaRPr>
          </a:p>
        </p:txBody>
      </p:sp>
      <p:grpSp>
        <p:nvGrpSpPr>
          <p:cNvPr id="9" name="object 9"/>
          <p:cNvGrpSpPr/>
          <p:nvPr/>
        </p:nvGrpSpPr>
        <p:grpSpPr>
          <a:xfrm>
            <a:off x="304800" y="2287523"/>
            <a:ext cx="4267200" cy="2560320"/>
            <a:chOff x="304800" y="2287523"/>
            <a:chExt cx="4267200" cy="2560320"/>
          </a:xfrm>
        </p:grpSpPr>
        <p:sp>
          <p:nvSpPr>
            <p:cNvPr id="10" name="object 10"/>
            <p:cNvSpPr/>
            <p:nvPr/>
          </p:nvSpPr>
          <p:spPr>
            <a:xfrm>
              <a:off x="304800" y="2287523"/>
              <a:ext cx="4267200" cy="256032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1" name="object 11"/>
            <p:cNvSpPr/>
            <p:nvPr/>
          </p:nvSpPr>
          <p:spPr>
            <a:xfrm>
              <a:off x="548640" y="2595879"/>
              <a:ext cx="1722120" cy="46227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12"/>
            <p:cNvSpPr/>
            <p:nvPr/>
          </p:nvSpPr>
          <p:spPr>
            <a:xfrm>
              <a:off x="535940" y="2598419"/>
              <a:ext cx="1762760" cy="51307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p:nvPr/>
          </p:nvSpPr>
          <p:spPr>
            <a:xfrm>
              <a:off x="609600" y="2638069"/>
              <a:ext cx="1600200" cy="339090"/>
            </a:xfrm>
            <a:custGeom>
              <a:avLst/>
              <a:gdLst/>
              <a:ahLst/>
              <a:cxnLst/>
              <a:rect l="l" t="t" r="r" b="b"/>
              <a:pathLst>
                <a:path w="1600200" h="339089">
                  <a:moveTo>
                    <a:pt x="1600200" y="0"/>
                  </a:moveTo>
                  <a:lnTo>
                    <a:pt x="0" y="0"/>
                  </a:lnTo>
                  <a:lnTo>
                    <a:pt x="0" y="338556"/>
                  </a:lnTo>
                  <a:lnTo>
                    <a:pt x="1600200" y="338556"/>
                  </a:lnTo>
                  <a:lnTo>
                    <a:pt x="1600200" y="0"/>
                  </a:lnTo>
                  <a:close/>
                </a:path>
              </a:pathLst>
            </a:custGeom>
            <a:solidFill>
              <a:srgbClr val="C0504D"/>
            </a:solidFill>
          </p:spPr>
          <p:txBody>
            <a:bodyPr wrap="square" lIns="0" tIns="0" rIns="0" bIns="0" rtlCol="0"/>
            <a:lstStyle/>
            <a:p>
              <a:endParaRPr/>
            </a:p>
          </p:txBody>
        </p:sp>
        <p:sp>
          <p:nvSpPr>
            <p:cNvPr id="14" name="object 14"/>
            <p:cNvSpPr/>
            <p:nvPr/>
          </p:nvSpPr>
          <p:spPr>
            <a:xfrm>
              <a:off x="609600" y="2638069"/>
              <a:ext cx="1600200" cy="339090"/>
            </a:xfrm>
            <a:custGeom>
              <a:avLst/>
              <a:gdLst/>
              <a:ahLst/>
              <a:cxnLst/>
              <a:rect l="l" t="t" r="r" b="b"/>
              <a:pathLst>
                <a:path w="1600200" h="339089">
                  <a:moveTo>
                    <a:pt x="0" y="338556"/>
                  </a:moveTo>
                  <a:lnTo>
                    <a:pt x="1600200" y="338556"/>
                  </a:lnTo>
                  <a:lnTo>
                    <a:pt x="1600200" y="0"/>
                  </a:lnTo>
                  <a:lnTo>
                    <a:pt x="0" y="0"/>
                  </a:lnTo>
                  <a:lnTo>
                    <a:pt x="0" y="338556"/>
                  </a:lnTo>
                  <a:close/>
                </a:path>
              </a:pathLst>
            </a:custGeom>
            <a:ln w="38100">
              <a:solidFill>
                <a:srgbClr val="FFFFFF"/>
              </a:solidFill>
            </a:ln>
          </p:spPr>
          <p:txBody>
            <a:bodyPr wrap="square" lIns="0" tIns="0" rIns="0" bIns="0" rtlCol="0"/>
            <a:lstStyle/>
            <a:p>
              <a:endParaRPr/>
            </a:p>
          </p:txBody>
        </p:sp>
      </p:grpSp>
      <p:sp>
        <p:nvSpPr>
          <p:cNvPr id="15" name="object 15"/>
          <p:cNvSpPr txBox="1"/>
          <p:nvPr/>
        </p:nvSpPr>
        <p:spPr>
          <a:xfrm>
            <a:off x="609600" y="2638069"/>
            <a:ext cx="1600200" cy="339090"/>
          </a:xfrm>
          <a:prstGeom prst="rect">
            <a:avLst/>
          </a:prstGeom>
        </p:spPr>
        <p:txBody>
          <a:bodyPr vert="horz" wrap="square" lIns="0" tIns="41275" rIns="0" bIns="0" rtlCol="0">
            <a:spAutoFit/>
          </a:bodyPr>
          <a:lstStyle/>
          <a:p>
            <a:pPr marL="91440">
              <a:lnSpc>
                <a:spcPct val="100000"/>
              </a:lnSpc>
              <a:spcBef>
                <a:spcPts val="325"/>
              </a:spcBef>
            </a:pPr>
            <a:r>
              <a:rPr sz="1600" dirty="0">
                <a:solidFill>
                  <a:srgbClr val="FFFFFF"/>
                </a:solidFill>
                <a:latin typeface="UKIJ CJK"/>
                <a:cs typeface="UKIJ CJK"/>
              </a:rPr>
              <a:t>藍光或白光</a:t>
            </a:r>
            <a:r>
              <a:rPr sz="1600" spc="50" dirty="0">
                <a:solidFill>
                  <a:srgbClr val="FFFFFF"/>
                </a:solidFill>
                <a:latin typeface="UKIJ CJK"/>
                <a:cs typeface="UKIJ CJK"/>
              </a:rPr>
              <a:t>LED</a:t>
            </a:r>
            <a:endParaRPr sz="1600">
              <a:latin typeface="UKIJ CJK"/>
              <a:cs typeface="UKIJ CJK"/>
            </a:endParaRPr>
          </a:p>
        </p:txBody>
      </p:sp>
      <p:grpSp>
        <p:nvGrpSpPr>
          <p:cNvPr id="16" name="object 16"/>
          <p:cNvGrpSpPr/>
          <p:nvPr/>
        </p:nvGrpSpPr>
        <p:grpSpPr>
          <a:xfrm>
            <a:off x="1206500" y="1828800"/>
            <a:ext cx="3731260" cy="840740"/>
            <a:chOff x="1206500" y="1828800"/>
            <a:chExt cx="3731260" cy="840740"/>
          </a:xfrm>
        </p:grpSpPr>
        <p:sp>
          <p:nvSpPr>
            <p:cNvPr id="17" name="object 17"/>
            <p:cNvSpPr/>
            <p:nvPr/>
          </p:nvSpPr>
          <p:spPr>
            <a:xfrm>
              <a:off x="1234440" y="1833880"/>
              <a:ext cx="3703320" cy="769620"/>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18"/>
            <p:cNvSpPr/>
            <p:nvPr/>
          </p:nvSpPr>
          <p:spPr>
            <a:xfrm>
              <a:off x="1206500" y="1828800"/>
              <a:ext cx="3550920" cy="840739"/>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1295400" y="1876145"/>
              <a:ext cx="3581400" cy="646430"/>
            </a:xfrm>
            <a:custGeom>
              <a:avLst/>
              <a:gdLst/>
              <a:ahLst/>
              <a:cxnLst/>
              <a:rect l="l" t="t" r="r" b="b"/>
              <a:pathLst>
                <a:path w="3581400" h="646430">
                  <a:moveTo>
                    <a:pt x="3581400" y="0"/>
                  </a:moveTo>
                  <a:lnTo>
                    <a:pt x="0" y="0"/>
                  </a:lnTo>
                  <a:lnTo>
                    <a:pt x="0" y="646328"/>
                  </a:lnTo>
                  <a:lnTo>
                    <a:pt x="3581400" y="646328"/>
                  </a:lnTo>
                  <a:lnTo>
                    <a:pt x="3581400" y="0"/>
                  </a:lnTo>
                  <a:close/>
                </a:path>
              </a:pathLst>
            </a:custGeom>
            <a:solidFill>
              <a:srgbClr val="C0504D"/>
            </a:solidFill>
          </p:spPr>
          <p:txBody>
            <a:bodyPr wrap="square" lIns="0" tIns="0" rIns="0" bIns="0" rtlCol="0"/>
            <a:lstStyle/>
            <a:p>
              <a:endParaRPr/>
            </a:p>
          </p:txBody>
        </p:sp>
        <p:sp>
          <p:nvSpPr>
            <p:cNvPr id="20" name="object 20"/>
            <p:cNvSpPr/>
            <p:nvPr/>
          </p:nvSpPr>
          <p:spPr>
            <a:xfrm>
              <a:off x="1295400" y="1876145"/>
              <a:ext cx="3581400" cy="646430"/>
            </a:xfrm>
            <a:custGeom>
              <a:avLst/>
              <a:gdLst/>
              <a:ahLst/>
              <a:cxnLst/>
              <a:rect l="l" t="t" r="r" b="b"/>
              <a:pathLst>
                <a:path w="3581400" h="646430">
                  <a:moveTo>
                    <a:pt x="0" y="646328"/>
                  </a:moveTo>
                  <a:lnTo>
                    <a:pt x="3581400" y="646328"/>
                  </a:lnTo>
                  <a:lnTo>
                    <a:pt x="3581400" y="0"/>
                  </a:lnTo>
                  <a:lnTo>
                    <a:pt x="0" y="0"/>
                  </a:lnTo>
                  <a:lnTo>
                    <a:pt x="0" y="646328"/>
                  </a:lnTo>
                  <a:close/>
                </a:path>
              </a:pathLst>
            </a:custGeom>
            <a:ln w="38100">
              <a:solidFill>
                <a:srgbClr val="FFFFFF"/>
              </a:solidFill>
            </a:ln>
          </p:spPr>
          <p:txBody>
            <a:bodyPr wrap="square" lIns="0" tIns="0" rIns="0" bIns="0" rtlCol="0"/>
            <a:lstStyle/>
            <a:p>
              <a:endParaRPr/>
            </a:p>
          </p:txBody>
        </p:sp>
      </p:grpSp>
      <p:sp>
        <p:nvSpPr>
          <p:cNvPr id="21" name="object 21"/>
          <p:cNvSpPr txBox="1"/>
          <p:nvPr/>
        </p:nvSpPr>
        <p:spPr>
          <a:xfrm>
            <a:off x="1295400" y="1876145"/>
            <a:ext cx="3581400" cy="646430"/>
          </a:xfrm>
          <a:prstGeom prst="rect">
            <a:avLst/>
          </a:prstGeom>
        </p:spPr>
        <p:txBody>
          <a:bodyPr vert="horz" wrap="square" lIns="0" tIns="38735" rIns="0" bIns="0" rtlCol="0">
            <a:spAutoFit/>
          </a:bodyPr>
          <a:lstStyle/>
          <a:p>
            <a:pPr marL="91440">
              <a:lnSpc>
                <a:spcPct val="100000"/>
              </a:lnSpc>
              <a:spcBef>
                <a:spcPts val="305"/>
              </a:spcBef>
            </a:pPr>
            <a:r>
              <a:rPr sz="1800" spc="-5" dirty="0">
                <a:solidFill>
                  <a:srgbClr val="FFFFFF"/>
                </a:solidFill>
                <a:latin typeface="UKIJ CJK"/>
                <a:cs typeface="UKIJ CJK"/>
              </a:rPr>
              <a:t>能量</a:t>
            </a:r>
            <a:r>
              <a:rPr sz="1800" dirty="0">
                <a:solidFill>
                  <a:srgbClr val="FFFFFF"/>
                </a:solidFill>
                <a:latin typeface="UKIJ CJK"/>
                <a:cs typeface="UKIJ CJK"/>
              </a:rPr>
              <a:t>被</a:t>
            </a:r>
            <a:r>
              <a:rPr sz="1800" spc="-5" dirty="0">
                <a:solidFill>
                  <a:srgbClr val="FFFF00"/>
                </a:solidFill>
                <a:latin typeface="UKIJ CJK"/>
                <a:cs typeface="UKIJ CJK"/>
              </a:rPr>
              <a:t>視網膜</a:t>
            </a:r>
            <a:r>
              <a:rPr sz="1800" spc="-5" dirty="0">
                <a:solidFill>
                  <a:srgbClr val="FFFFFF"/>
                </a:solidFill>
                <a:latin typeface="UKIJ CJK"/>
                <a:cs typeface="UKIJ CJK"/>
              </a:rPr>
              <a:t>吸收</a:t>
            </a:r>
            <a:r>
              <a:rPr sz="1800" spc="-5" dirty="0">
                <a:solidFill>
                  <a:srgbClr val="FFFFFF"/>
                </a:solidFill>
                <a:latin typeface="Wingdings"/>
                <a:cs typeface="Wingdings"/>
              </a:rPr>
              <a:t></a:t>
            </a:r>
            <a:r>
              <a:rPr sz="1800" spc="-5" dirty="0">
                <a:solidFill>
                  <a:srgbClr val="FFFFFF"/>
                </a:solidFill>
                <a:latin typeface="UKIJ CJK"/>
                <a:cs typeface="UKIJ CJK"/>
              </a:rPr>
              <a:t>氧化</a:t>
            </a:r>
            <a:r>
              <a:rPr sz="1800" spc="-5" dirty="0">
                <a:solidFill>
                  <a:srgbClr val="FFFFFF"/>
                </a:solidFill>
                <a:latin typeface="Wingdings"/>
                <a:cs typeface="Wingdings"/>
              </a:rPr>
              <a:t></a:t>
            </a:r>
            <a:r>
              <a:rPr sz="1800" spc="-5" dirty="0">
                <a:solidFill>
                  <a:srgbClr val="FFFFFF"/>
                </a:solidFill>
                <a:latin typeface="UKIJ CJK"/>
                <a:cs typeface="UKIJ CJK"/>
              </a:rPr>
              <a:t>產生</a:t>
            </a:r>
            <a:endParaRPr sz="1800">
              <a:latin typeface="UKIJ CJK"/>
              <a:cs typeface="UKIJ CJK"/>
            </a:endParaRPr>
          </a:p>
          <a:p>
            <a:pPr marL="91440">
              <a:lnSpc>
                <a:spcPct val="100000"/>
              </a:lnSpc>
            </a:pPr>
            <a:r>
              <a:rPr sz="1800" dirty="0">
                <a:solidFill>
                  <a:srgbClr val="FFFFFF"/>
                </a:solidFill>
                <a:latin typeface="UKIJ CJK"/>
                <a:cs typeface="UKIJ CJK"/>
              </a:rPr>
              <a:t>自由基</a:t>
            </a:r>
            <a:r>
              <a:rPr sz="1800" spc="-5" dirty="0">
                <a:solidFill>
                  <a:srgbClr val="FFFFFF"/>
                </a:solidFill>
                <a:latin typeface="Wingdings"/>
                <a:cs typeface="Wingdings"/>
              </a:rPr>
              <a:t></a:t>
            </a:r>
            <a:r>
              <a:rPr sz="1800" dirty="0">
                <a:solidFill>
                  <a:srgbClr val="FFFFFF"/>
                </a:solidFill>
                <a:latin typeface="UKIJ CJK"/>
                <a:cs typeface="UKIJ CJK"/>
              </a:rPr>
              <a:t>造成細胞的損傷</a:t>
            </a:r>
            <a:endParaRPr sz="1800">
              <a:latin typeface="UKIJ CJK"/>
              <a:cs typeface="UKIJ CJK"/>
            </a:endParaRPr>
          </a:p>
        </p:txBody>
      </p:sp>
      <p:sp>
        <p:nvSpPr>
          <p:cNvPr id="22" name="object 22"/>
          <p:cNvSpPr/>
          <p:nvPr/>
        </p:nvSpPr>
        <p:spPr>
          <a:xfrm>
            <a:off x="4724400" y="3505200"/>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800000"/>
          </a:solidFill>
        </p:spPr>
        <p:txBody>
          <a:bodyPr wrap="square" lIns="0" tIns="0" rIns="0" bIns="0" rtlCol="0"/>
          <a:lstStyle/>
          <a:p>
            <a:endParaRPr/>
          </a:p>
        </p:txBody>
      </p:sp>
      <p:grpSp>
        <p:nvGrpSpPr>
          <p:cNvPr id="23" name="object 23"/>
          <p:cNvGrpSpPr/>
          <p:nvPr/>
        </p:nvGrpSpPr>
        <p:grpSpPr>
          <a:xfrm>
            <a:off x="5656579" y="1242060"/>
            <a:ext cx="2707640" cy="2720340"/>
            <a:chOff x="5656579" y="1242060"/>
            <a:chExt cx="2707640" cy="2720340"/>
          </a:xfrm>
        </p:grpSpPr>
        <p:sp>
          <p:nvSpPr>
            <p:cNvPr id="24" name="object 24"/>
            <p:cNvSpPr/>
            <p:nvPr/>
          </p:nvSpPr>
          <p:spPr>
            <a:xfrm>
              <a:off x="5724143" y="1772285"/>
              <a:ext cx="2509393" cy="219011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5676899" y="1313180"/>
              <a:ext cx="2562859" cy="510539"/>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5656579" y="1242060"/>
              <a:ext cx="2707639" cy="939800"/>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7" name="object 27"/>
            <p:cNvSpPr/>
            <p:nvPr/>
          </p:nvSpPr>
          <p:spPr>
            <a:xfrm>
              <a:off x="5724143" y="1341475"/>
              <a:ext cx="2468245" cy="413384"/>
            </a:xfrm>
            <a:custGeom>
              <a:avLst/>
              <a:gdLst/>
              <a:ahLst/>
              <a:cxnLst/>
              <a:rect l="l" t="t" r="r" b="b"/>
              <a:pathLst>
                <a:path w="2468245" h="413385">
                  <a:moveTo>
                    <a:pt x="2468245" y="0"/>
                  </a:moveTo>
                  <a:lnTo>
                    <a:pt x="0" y="0"/>
                  </a:lnTo>
                  <a:lnTo>
                    <a:pt x="0" y="413283"/>
                  </a:lnTo>
                  <a:lnTo>
                    <a:pt x="2468245" y="413283"/>
                  </a:lnTo>
                  <a:lnTo>
                    <a:pt x="2468245" y="0"/>
                  </a:lnTo>
                  <a:close/>
                </a:path>
              </a:pathLst>
            </a:custGeom>
            <a:solidFill>
              <a:srgbClr val="FF9933"/>
            </a:solidFill>
          </p:spPr>
          <p:txBody>
            <a:bodyPr wrap="square" lIns="0" tIns="0" rIns="0" bIns="0" rtlCol="0"/>
            <a:lstStyle/>
            <a:p>
              <a:endParaRPr/>
            </a:p>
          </p:txBody>
        </p:sp>
      </p:grpSp>
      <p:sp>
        <p:nvSpPr>
          <p:cNvPr id="28" name="object 28"/>
          <p:cNvSpPr txBox="1"/>
          <p:nvPr/>
        </p:nvSpPr>
        <p:spPr>
          <a:xfrm>
            <a:off x="5724144" y="1371600"/>
            <a:ext cx="2468245" cy="383540"/>
          </a:xfrm>
          <a:prstGeom prst="rect">
            <a:avLst/>
          </a:prstGeom>
          <a:ln w="9525">
            <a:solidFill>
              <a:srgbClr val="F69240"/>
            </a:solidFill>
          </a:ln>
        </p:spPr>
        <p:txBody>
          <a:bodyPr vert="horz" wrap="square" lIns="0" tIns="3175" rIns="0" bIns="0" rtlCol="0">
            <a:spAutoFit/>
          </a:bodyPr>
          <a:lstStyle/>
          <a:p>
            <a:pPr marL="220345">
              <a:lnSpc>
                <a:spcPts val="2990"/>
              </a:lnSpc>
              <a:spcBef>
                <a:spcPts val="25"/>
              </a:spcBef>
            </a:pPr>
            <a:r>
              <a:rPr sz="3200" dirty="0">
                <a:solidFill>
                  <a:srgbClr val="800000"/>
                </a:solidFill>
                <a:latin typeface="UKIJ CJK"/>
                <a:cs typeface="UKIJ CJK"/>
              </a:rPr>
              <a:t>黃斑部病變</a:t>
            </a:r>
            <a:endParaRPr sz="3200">
              <a:latin typeface="UKIJ CJK"/>
              <a:cs typeface="UKIJ CJK"/>
            </a:endParaRPr>
          </a:p>
        </p:txBody>
      </p:sp>
      <p:sp>
        <p:nvSpPr>
          <p:cNvPr id="29" name="object 29"/>
          <p:cNvSpPr txBox="1"/>
          <p:nvPr/>
        </p:nvSpPr>
        <p:spPr>
          <a:xfrm>
            <a:off x="367029" y="4888865"/>
            <a:ext cx="4600575" cy="755015"/>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5600" algn="l"/>
                <a:tab pos="356235" algn="l"/>
              </a:tabLst>
            </a:pPr>
            <a:r>
              <a:rPr sz="1700" spc="45" dirty="0">
                <a:solidFill>
                  <a:srgbClr val="006666"/>
                </a:solidFill>
                <a:latin typeface="UKIJ CJK"/>
                <a:cs typeface="UKIJ CJK"/>
              </a:rPr>
              <a:t>2015</a:t>
            </a:r>
            <a:r>
              <a:rPr sz="1700" spc="-70" dirty="0">
                <a:solidFill>
                  <a:srgbClr val="006666"/>
                </a:solidFill>
                <a:latin typeface="UKIJ CJK"/>
                <a:cs typeface="UKIJ CJK"/>
              </a:rPr>
              <a:t> </a:t>
            </a:r>
            <a:r>
              <a:rPr sz="1700" dirty="0">
                <a:solidFill>
                  <a:srgbClr val="006666"/>
                </a:solidFill>
                <a:latin typeface="UKIJ CJK"/>
                <a:cs typeface="UKIJ CJK"/>
              </a:rPr>
              <a:t>一月，兒童與少年福利及權益保障法：</a:t>
            </a:r>
            <a:endParaRPr sz="1700">
              <a:latin typeface="UKIJ CJK"/>
              <a:cs typeface="UKIJ CJK"/>
            </a:endParaRPr>
          </a:p>
          <a:p>
            <a:pPr marL="469900">
              <a:lnSpc>
                <a:spcPts val="1660"/>
              </a:lnSpc>
              <a:spcBef>
                <a:spcPts val="20"/>
              </a:spcBef>
              <a:tabLst>
                <a:tab pos="756920" algn="l"/>
              </a:tabLst>
            </a:pPr>
            <a:r>
              <a:rPr sz="1400" dirty="0">
                <a:solidFill>
                  <a:srgbClr val="004700"/>
                </a:solidFill>
                <a:latin typeface="Arial"/>
                <a:cs typeface="Arial"/>
              </a:rPr>
              <a:t>–	</a:t>
            </a:r>
            <a:r>
              <a:rPr sz="1400" spc="45" dirty="0">
                <a:solidFill>
                  <a:srgbClr val="004700"/>
                </a:solidFill>
                <a:latin typeface="UKIJ CJK"/>
                <a:cs typeface="UKIJ CJK"/>
              </a:rPr>
              <a:t>18</a:t>
            </a:r>
            <a:r>
              <a:rPr sz="1400" dirty="0">
                <a:solidFill>
                  <a:srgbClr val="004700"/>
                </a:solidFill>
                <a:latin typeface="UKIJ CJK"/>
                <a:cs typeface="UKIJ CJK"/>
              </a:rPr>
              <a:t>歲以下不</a:t>
            </a:r>
            <a:r>
              <a:rPr sz="1400" spc="-10" dirty="0">
                <a:solidFill>
                  <a:srgbClr val="004700"/>
                </a:solidFill>
                <a:latin typeface="UKIJ CJK"/>
                <a:cs typeface="UKIJ CJK"/>
              </a:rPr>
              <a:t>宜</a:t>
            </a:r>
            <a:r>
              <a:rPr sz="1400" dirty="0">
                <a:solidFill>
                  <a:srgbClr val="004700"/>
                </a:solidFill>
                <a:latin typeface="UKIJ CJK"/>
                <a:cs typeface="UKIJ CJK"/>
              </a:rPr>
              <a:t>使</a:t>
            </a:r>
            <a:r>
              <a:rPr sz="1400" spc="-5" dirty="0">
                <a:solidFill>
                  <a:srgbClr val="004700"/>
                </a:solidFill>
                <a:latin typeface="UKIJ CJK"/>
                <a:cs typeface="UKIJ CJK"/>
              </a:rPr>
              <a:t>用</a:t>
            </a:r>
            <a:r>
              <a:rPr sz="1400" spc="70" dirty="0">
                <a:solidFill>
                  <a:srgbClr val="004700"/>
                </a:solidFill>
                <a:latin typeface="UKIJ CJK"/>
                <a:cs typeface="UKIJ CJK"/>
              </a:rPr>
              <a:t>3C</a:t>
            </a:r>
            <a:r>
              <a:rPr sz="1400" dirty="0">
                <a:solidFill>
                  <a:srgbClr val="004700"/>
                </a:solidFill>
                <a:latin typeface="UKIJ CJK"/>
                <a:cs typeface="UKIJ CJK"/>
              </a:rPr>
              <a:t>產</a:t>
            </a:r>
            <a:r>
              <a:rPr sz="1400" spc="-5" dirty="0">
                <a:solidFill>
                  <a:srgbClr val="004700"/>
                </a:solidFill>
                <a:latin typeface="UKIJ CJK"/>
                <a:cs typeface="UKIJ CJK"/>
              </a:rPr>
              <a:t>品</a:t>
            </a:r>
            <a:r>
              <a:rPr sz="1400" dirty="0">
                <a:solidFill>
                  <a:srgbClr val="004700"/>
                </a:solidFill>
                <a:latin typeface="UKIJ CJK"/>
                <a:cs typeface="UKIJ CJK"/>
              </a:rPr>
              <a:t>超過合理時間</a:t>
            </a:r>
            <a:endParaRPr sz="1400">
              <a:latin typeface="UKIJ CJK"/>
              <a:cs typeface="UKIJ CJK"/>
            </a:endParaRPr>
          </a:p>
          <a:p>
            <a:pPr marL="355600" indent="-343535">
              <a:lnSpc>
                <a:spcPts val="2020"/>
              </a:lnSpc>
              <a:buFont typeface="Arial"/>
              <a:buChar char="•"/>
              <a:tabLst>
                <a:tab pos="355600" algn="l"/>
                <a:tab pos="356235" algn="l"/>
              </a:tabLst>
            </a:pPr>
            <a:r>
              <a:rPr sz="1700" dirty="0">
                <a:latin typeface="Noto Sans Mono CJK JP Bold"/>
                <a:cs typeface="Noto Sans Mono CJK JP Bold"/>
              </a:rPr>
              <a:t>國健署合理時間</a:t>
            </a:r>
            <a:endParaRPr sz="1700">
              <a:latin typeface="Noto Sans Mono CJK JP Bold"/>
              <a:cs typeface="Noto Sans Mono CJK JP Bold"/>
            </a:endParaRPr>
          </a:p>
        </p:txBody>
      </p:sp>
      <p:sp>
        <p:nvSpPr>
          <p:cNvPr id="30" name="object 30"/>
          <p:cNvSpPr txBox="1"/>
          <p:nvPr/>
        </p:nvSpPr>
        <p:spPr>
          <a:xfrm>
            <a:off x="824547" y="5620702"/>
            <a:ext cx="2536825" cy="665480"/>
          </a:xfrm>
          <a:prstGeom prst="rect">
            <a:avLst/>
          </a:prstGeom>
        </p:spPr>
        <p:txBody>
          <a:bodyPr vert="horz" wrap="square" lIns="0" tIns="12700" rIns="0" bIns="0" rtlCol="0">
            <a:spAutoFit/>
          </a:bodyPr>
          <a:lstStyle/>
          <a:p>
            <a:pPr marL="299720" indent="-287020">
              <a:lnSpc>
                <a:spcPct val="100000"/>
              </a:lnSpc>
              <a:spcBef>
                <a:spcPts val="100"/>
              </a:spcBef>
              <a:buFont typeface="Arial"/>
              <a:buChar char="–"/>
              <a:tabLst>
                <a:tab pos="299085" algn="l"/>
                <a:tab pos="299720" algn="l"/>
              </a:tabLst>
            </a:pPr>
            <a:r>
              <a:rPr sz="1400" dirty="0">
                <a:latin typeface="Noto Sans Mono CJK JP Bold"/>
                <a:cs typeface="Noto Sans Mono CJK JP Bold"/>
              </a:rPr>
              <a:t>2歲以下不接觸螢幕</a:t>
            </a:r>
            <a:endParaRPr sz="1400">
              <a:latin typeface="Noto Sans Mono CJK JP Bold"/>
              <a:cs typeface="Noto Sans Mono CJK JP Bold"/>
            </a:endParaRPr>
          </a:p>
          <a:p>
            <a:pPr marL="299720" indent="-287020">
              <a:lnSpc>
                <a:spcPct val="100000"/>
              </a:lnSpc>
              <a:buFont typeface="Arial"/>
              <a:buChar char="–"/>
              <a:tabLst>
                <a:tab pos="299085" algn="l"/>
                <a:tab pos="299720" algn="l"/>
              </a:tabLst>
            </a:pPr>
            <a:r>
              <a:rPr sz="1400" dirty="0">
                <a:latin typeface="Noto Sans Mono CJK JP Bold"/>
                <a:cs typeface="Noto Sans Mono CJK JP Bold"/>
              </a:rPr>
              <a:t>2歲以上兒</a:t>
            </a:r>
            <a:r>
              <a:rPr sz="1400" spc="-10" dirty="0">
                <a:latin typeface="Noto Sans Mono CJK JP Bold"/>
                <a:cs typeface="Noto Sans Mono CJK JP Bold"/>
              </a:rPr>
              <a:t>童</a:t>
            </a:r>
            <a:r>
              <a:rPr sz="1400" dirty="0">
                <a:latin typeface="Noto Sans Mono CJK JP Bold"/>
                <a:cs typeface="Noto Sans Mono CJK JP Bold"/>
              </a:rPr>
              <a:t>1天不超</a:t>
            </a:r>
            <a:r>
              <a:rPr sz="1400" spc="-5" dirty="0">
                <a:latin typeface="Noto Sans Mono CJK JP Bold"/>
                <a:cs typeface="Noto Sans Mono CJK JP Bold"/>
              </a:rPr>
              <a:t>過</a:t>
            </a:r>
            <a:r>
              <a:rPr sz="1400" dirty="0">
                <a:latin typeface="Noto Sans Mono CJK JP Bold"/>
                <a:cs typeface="Noto Sans Mono CJK JP Bold"/>
              </a:rPr>
              <a:t>1小時</a:t>
            </a:r>
            <a:endParaRPr sz="1400">
              <a:latin typeface="Noto Sans Mono CJK JP Bold"/>
              <a:cs typeface="Noto Sans Mono CJK JP Bold"/>
            </a:endParaRPr>
          </a:p>
          <a:p>
            <a:pPr marL="299720" indent="-287020">
              <a:lnSpc>
                <a:spcPct val="100000"/>
              </a:lnSpc>
              <a:buFont typeface="Arial"/>
              <a:buChar char="–"/>
              <a:tabLst>
                <a:tab pos="299085" algn="l"/>
                <a:tab pos="299720" algn="l"/>
              </a:tabLst>
            </a:pPr>
            <a:r>
              <a:rPr sz="1400" dirty="0">
                <a:latin typeface="Noto Sans Mono CJK JP Bold"/>
                <a:cs typeface="Noto Sans Mono CJK JP Bold"/>
              </a:rPr>
              <a:t>使</a:t>
            </a:r>
            <a:r>
              <a:rPr sz="1400" spc="-5" dirty="0">
                <a:latin typeface="Noto Sans Mono CJK JP Bold"/>
                <a:cs typeface="Noto Sans Mono CJK JP Bold"/>
              </a:rPr>
              <a:t>用</a:t>
            </a:r>
            <a:r>
              <a:rPr sz="1400" dirty="0">
                <a:latin typeface="Noto Sans Mono CJK JP Bold"/>
                <a:cs typeface="Noto Sans Mono CJK JP Bold"/>
              </a:rPr>
              <a:t>30分鐘</a:t>
            </a:r>
            <a:r>
              <a:rPr sz="1400" spc="-5" dirty="0">
                <a:latin typeface="Noto Sans Mono CJK JP Bold"/>
                <a:cs typeface="Noto Sans Mono CJK JP Bold"/>
              </a:rPr>
              <a:t>應</a:t>
            </a:r>
            <a:r>
              <a:rPr sz="1400" dirty="0">
                <a:latin typeface="Noto Sans Mono CJK JP Bold"/>
                <a:cs typeface="Noto Sans Mono CJK JP Bold"/>
              </a:rPr>
              <a:t>休息</a:t>
            </a:r>
            <a:endParaRPr sz="1400">
              <a:latin typeface="Noto Sans Mono CJK JP Bold"/>
              <a:cs typeface="Noto Sans Mono CJK JP Bold"/>
            </a:endParaRPr>
          </a:p>
        </p:txBody>
      </p:sp>
      <p:grpSp>
        <p:nvGrpSpPr>
          <p:cNvPr id="31" name="object 31"/>
          <p:cNvGrpSpPr/>
          <p:nvPr/>
        </p:nvGrpSpPr>
        <p:grpSpPr>
          <a:xfrm>
            <a:off x="5724144" y="4063009"/>
            <a:ext cx="3157855" cy="1569720"/>
            <a:chOff x="5724144" y="4063009"/>
            <a:chExt cx="3157855" cy="1569720"/>
          </a:xfrm>
        </p:grpSpPr>
        <p:sp>
          <p:nvSpPr>
            <p:cNvPr id="32" name="object 32"/>
            <p:cNvSpPr/>
            <p:nvPr/>
          </p:nvSpPr>
          <p:spPr>
            <a:xfrm>
              <a:off x="6300216" y="4134294"/>
              <a:ext cx="2581274" cy="1070038"/>
            </a:xfrm>
            <a:prstGeom prst="rect">
              <a:avLst/>
            </a:prstGeom>
            <a:blipFill>
              <a:blip r:embed="rId1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 name="object 33"/>
            <p:cNvSpPr/>
            <p:nvPr/>
          </p:nvSpPr>
          <p:spPr>
            <a:xfrm>
              <a:off x="5724144" y="4063009"/>
              <a:ext cx="576580" cy="1569720"/>
            </a:xfrm>
            <a:custGeom>
              <a:avLst/>
              <a:gdLst/>
              <a:ahLst/>
              <a:cxnLst/>
              <a:rect l="l" t="t" r="r" b="b"/>
              <a:pathLst>
                <a:path w="576579" h="1569720">
                  <a:moveTo>
                    <a:pt x="576059" y="0"/>
                  </a:moveTo>
                  <a:lnTo>
                    <a:pt x="0" y="0"/>
                  </a:lnTo>
                  <a:lnTo>
                    <a:pt x="0" y="1569719"/>
                  </a:lnTo>
                  <a:lnTo>
                    <a:pt x="576059" y="1569719"/>
                  </a:lnTo>
                  <a:lnTo>
                    <a:pt x="576059" y="0"/>
                  </a:lnTo>
                  <a:close/>
                </a:path>
              </a:pathLst>
            </a:custGeom>
            <a:solidFill>
              <a:srgbClr val="622422"/>
            </a:solidFill>
          </p:spPr>
          <p:txBody>
            <a:bodyPr wrap="square" lIns="0" tIns="0" rIns="0" bIns="0" rtlCol="0"/>
            <a:lstStyle/>
            <a:p>
              <a:endParaRPr/>
            </a:p>
          </p:txBody>
        </p:sp>
      </p:grpSp>
      <p:sp>
        <p:nvSpPr>
          <p:cNvPr id="34" name="object 34"/>
          <p:cNvSpPr txBox="1"/>
          <p:nvPr/>
        </p:nvSpPr>
        <p:spPr>
          <a:xfrm>
            <a:off x="5804534" y="4082415"/>
            <a:ext cx="431800" cy="1001394"/>
          </a:xfrm>
          <a:prstGeom prst="rect">
            <a:avLst/>
          </a:prstGeom>
        </p:spPr>
        <p:txBody>
          <a:bodyPr vert="horz" wrap="square" lIns="0" tIns="12700" rIns="0" bIns="0" rtlCol="0">
            <a:spAutoFit/>
          </a:bodyPr>
          <a:lstStyle/>
          <a:p>
            <a:pPr marL="12700" marR="5080">
              <a:lnSpc>
                <a:spcPct val="100000"/>
              </a:lnSpc>
              <a:spcBef>
                <a:spcPts val="100"/>
              </a:spcBef>
            </a:pPr>
            <a:r>
              <a:rPr sz="3200" b="0" dirty="0">
                <a:solidFill>
                  <a:srgbClr val="FFFFFF"/>
                </a:solidFill>
                <a:latin typeface="Noto Sans CJK JP Medium"/>
                <a:cs typeface="Noto Sans CJK JP Medium"/>
              </a:rPr>
              <a:t>白 內</a:t>
            </a:r>
            <a:endParaRPr sz="3200">
              <a:latin typeface="Noto Sans CJK JP Medium"/>
              <a:cs typeface="Noto Sans CJK JP Medium"/>
            </a:endParaRPr>
          </a:p>
        </p:txBody>
      </p:sp>
      <p:sp>
        <p:nvSpPr>
          <p:cNvPr id="35" name="object 35"/>
          <p:cNvSpPr txBox="1"/>
          <p:nvPr/>
        </p:nvSpPr>
        <p:spPr>
          <a:xfrm>
            <a:off x="5804534" y="5050472"/>
            <a:ext cx="432434" cy="513715"/>
          </a:xfrm>
          <a:prstGeom prst="rect">
            <a:avLst/>
          </a:prstGeom>
        </p:spPr>
        <p:txBody>
          <a:bodyPr vert="horz" wrap="square" lIns="0" tIns="12700" rIns="0" bIns="0" rtlCol="0">
            <a:spAutoFit/>
          </a:bodyPr>
          <a:lstStyle/>
          <a:p>
            <a:pPr marL="12700">
              <a:lnSpc>
                <a:spcPct val="100000"/>
              </a:lnSpc>
              <a:spcBef>
                <a:spcPts val="100"/>
              </a:spcBef>
            </a:pPr>
            <a:r>
              <a:rPr sz="3200" b="0" dirty="0">
                <a:solidFill>
                  <a:srgbClr val="FFFFFF"/>
                </a:solidFill>
                <a:latin typeface="Noto Sans CJK JP Medium"/>
                <a:cs typeface="Noto Sans CJK JP Medium"/>
              </a:rPr>
              <a:t>障</a:t>
            </a:r>
            <a:endParaRPr sz="3200">
              <a:latin typeface="Noto Sans CJK JP Medium"/>
              <a:cs typeface="Noto Sans CJK JP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標楷體" pitchFamily="65" charset="-120"/>
                <a:ea typeface="標楷體" pitchFamily="65" charset="-120"/>
              </a:rPr>
              <a:t>兒少法：</a:t>
            </a:r>
            <a:r>
              <a:rPr lang="en-US" altLang="zh-TW" dirty="0">
                <a:latin typeface="標楷體" pitchFamily="65" charset="-120"/>
                <a:ea typeface="標楷體" pitchFamily="65" charset="-120"/>
              </a:rPr>
              <a:t>3C</a:t>
            </a:r>
            <a:r>
              <a:rPr lang="zh-TW" altLang="en-US" dirty="0">
                <a:latin typeface="標楷體" pitchFamily="65" charset="-120"/>
                <a:ea typeface="標楷體" pitchFamily="65" charset="-120"/>
              </a:rPr>
              <a:t>產品</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使用</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之合理時間</a:t>
            </a:r>
          </a:p>
        </p:txBody>
      </p:sp>
      <p:sp>
        <p:nvSpPr>
          <p:cNvPr id="3" name="內容版面配置區 2"/>
          <p:cNvSpPr>
            <a:spLocks noGrp="1"/>
          </p:cNvSpPr>
          <p:nvPr>
            <p:ph idx="1"/>
          </p:nvPr>
        </p:nvSpPr>
        <p:spPr/>
        <p:txBody>
          <a:bodyPr>
            <a:normAutofit/>
          </a:bodyPr>
          <a:lstStyle/>
          <a:p>
            <a:r>
              <a:rPr lang="zh-TW" altLang="en-US" sz="2400" dirty="0">
                <a:latin typeface="標楷體" pitchFamily="65" charset="-120"/>
                <a:ea typeface="標楷體" pitchFamily="65" charset="-120"/>
              </a:rPr>
              <a:t>已在包裝加註警語</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合理時間</a:t>
            </a:r>
            <a:endParaRPr lang="en-US" altLang="zh-TW" sz="2400" dirty="0">
              <a:latin typeface="標楷體" pitchFamily="65" charset="-120"/>
              <a:ea typeface="標楷體" pitchFamily="65" charset="-120"/>
            </a:endParaRPr>
          </a:p>
          <a:p>
            <a:pPr lvl="1"/>
            <a:r>
              <a:rPr lang="en-US" altLang="zh-TW" sz="2000" dirty="0">
                <a:latin typeface="標楷體" pitchFamily="65" charset="-120"/>
                <a:ea typeface="標楷體" pitchFamily="65" charset="-120"/>
              </a:rPr>
              <a:t>2</a:t>
            </a:r>
            <a:r>
              <a:rPr lang="zh-TW" altLang="en-US" sz="2000" dirty="0">
                <a:latin typeface="標楷體" pitchFamily="65" charset="-120"/>
                <a:ea typeface="標楷體" pitchFamily="65" charset="-120"/>
              </a:rPr>
              <a:t>歲以下不接觸螢幕</a:t>
            </a:r>
            <a:endParaRPr lang="en-US" altLang="zh-TW" sz="2000" dirty="0">
              <a:latin typeface="標楷體" pitchFamily="65" charset="-120"/>
              <a:ea typeface="標楷體" pitchFamily="65" charset="-120"/>
            </a:endParaRPr>
          </a:p>
          <a:p>
            <a:pPr lvl="1"/>
            <a:r>
              <a:rPr lang="en-US" altLang="zh-TW" sz="2000" dirty="0">
                <a:latin typeface="標楷體" pitchFamily="65" charset="-120"/>
                <a:ea typeface="標楷體" pitchFamily="65" charset="-120"/>
              </a:rPr>
              <a:t>2</a:t>
            </a:r>
            <a:r>
              <a:rPr lang="zh-TW" altLang="en-US" sz="2000" dirty="0">
                <a:latin typeface="標楷體" pitchFamily="65" charset="-120"/>
                <a:ea typeface="標楷體" pitchFamily="65" charset="-120"/>
              </a:rPr>
              <a:t>歲以上兒童</a:t>
            </a:r>
            <a:r>
              <a:rPr lang="en-US" altLang="zh-TW" sz="2000" dirty="0">
                <a:latin typeface="標楷體" pitchFamily="65" charset="-120"/>
                <a:ea typeface="標楷體" pitchFamily="65" charset="-120"/>
              </a:rPr>
              <a:t>1</a:t>
            </a:r>
            <a:r>
              <a:rPr lang="zh-TW" altLang="en-US" sz="2000" dirty="0">
                <a:latin typeface="標楷體" pitchFamily="65" charset="-120"/>
                <a:ea typeface="標楷體" pitchFamily="65" charset="-120"/>
              </a:rPr>
              <a:t>天不超過</a:t>
            </a:r>
            <a:r>
              <a:rPr lang="en-US" altLang="zh-TW" sz="2000" dirty="0">
                <a:latin typeface="標楷體" pitchFamily="65" charset="-120"/>
                <a:ea typeface="標楷體" pitchFamily="65" charset="-120"/>
              </a:rPr>
              <a:t>1</a:t>
            </a:r>
            <a:r>
              <a:rPr lang="zh-TW" altLang="en-US" sz="2000" dirty="0">
                <a:latin typeface="標楷體" pitchFamily="65" charset="-120"/>
                <a:ea typeface="標楷體" pitchFamily="65" charset="-120"/>
              </a:rPr>
              <a:t>小時</a:t>
            </a:r>
            <a:endParaRPr lang="en-US" altLang="zh-TW" sz="1600" dirty="0">
              <a:latin typeface="標楷體" pitchFamily="65" charset="-120"/>
              <a:ea typeface="標楷體" pitchFamily="65" charset="-120"/>
            </a:endParaRPr>
          </a:p>
          <a:p>
            <a:pPr lvl="1"/>
            <a:r>
              <a:rPr lang="zh-TW" altLang="en-US" sz="2000" dirty="0">
                <a:latin typeface="標楷體" pitchFamily="65" charset="-120"/>
                <a:ea typeface="標楷體" pitchFamily="65" charset="-120"/>
              </a:rPr>
              <a:t>使用</a:t>
            </a:r>
            <a:r>
              <a:rPr lang="en-US" altLang="zh-TW" sz="2000" dirty="0">
                <a:latin typeface="標楷體" pitchFamily="65" charset="-120"/>
                <a:ea typeface="標楷體" pitchFamily="65" charset="-120"/>
              </a:rPr>
              <a:t>30</a:t>
            </a:r>
            <a:r>
              <a:rPr lang="zh-TW" altLang="en-US" sz="2000" dirty="0">
                <a:latin typeface="標楷體" pitchFamily="65" charset="-120"/>
                <a:ea typeface="標楷體" pitchFamily="65" charset="-120"/>
              </a:rPr>
              <a:t>分鐘應休息</a:t>
            </a:r>
            <a:endParaRPr lang="en-US" altLang="zh-TW" sz="2000" dirty="0">
              <a:latin typeface="標楷體" pitchFamily="65" charset="-120"/>
              <a:ea typeface="標楷體" pitchFamily="65" charset="-120"/>
            </a:endParaRPr>
          </a:p>
        </p:txBody>
      </p:sp>
      <p:pic>
        <p:nvPicPr>
          <p:cNvPr id="132098" name="Picture 2" descr="https://i2.kknews.cc/SIG=3l5i8g/1qo90003192s577qnn7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4048" y="3501008"/>
            <a:ext cx="3699138" cy="24448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矩形 5"/>
          <p:cNvSpPr/>
          <p:nvPr/>
        </p:nvSpPr>
        <p:spPr>
          <a:xfrm>
            <a:off x="4932040" y="2780928"/>
            <a:ext cx="4032448" cy="6480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altLang="zh-TW" b="1" dirty="0" err="1">
                <a:latin typeface="標楷體" pitchFamily="65" charset="-120"/>
                <a:ea typeface="標楷體" pitchFamily="65" charset="-120"/>
              </a:rPr>
              <a:t>Ipad</a:t>
            </a:r>
            <a:r>
              <a:rPr lang="zh-TW" altLang="en-US" b="1" dirty="0">
                <a:latin typeface="標楷體" pitchFamily="65" charset="-120"/>
                <a:ea typeface="標楷體" pitchFamily="65" charset="-120"/>
              </a:rPr>
              <a:t>之父賈伯斯，不允許自己的孩子們用</a:t>
            </a:r>
            <a:r>
              <a:rPr lang="en-US" altLang="zh-TW" b="1" dirty="0" err="1">
                <a:latin typeface="標楷體" pitchFamily="65" charset="-120"/>
                <a:ea typeface="標楷體" pitchFamily="65" charset="-120"/>
              </a:rPr>
              <a:t>iPad</a:t>
            </a:r>
            <a:endParaRPr lang="zh-TW" altLang="en-US" b="1" dirty="0">
              <a:latin typeface="標楷體" pitchFamily="65" charset="-120"/>
              <a:ea typeface="標楷體" pitchFamily="65" charset="-120"/>
            </a:endParaRPr>
          </a:p>
        </p:txBody>
      </p:sp>
      <p:cxnSp>
        <p:nvCxnSpPr>
          <p:cNvPr id="8" name="直線接點 7"/>
          <p:cNvCxnSpPr/>
          <p:nvPr/>
        </p:nvCxnSpPr>
        <p:spPr>
          <a:xfrm flipH="1">
            <a:off x="6372200" y="3933056"/>
            <a:ext cx="1944216" cy="2016224"/>
          </a:xfrm>
          <a:prstGeom prst="line">
            <a:avLst/>
          </a:prstGeom>
          <a:ln w="254000"/>
        </p:spPr>
        <p:style>
          <a:lnRef idx="3">
            <a:schemeClr val="accent2"/>
          </a:lnRef>
          <a:fillRef idx="0">
            <a:schemeClr val="accent2"/>
          </a:fillRef>
          <a:effectRef idx="2">
            <a:schemeClr val="accent2"/>
          </a:effectRef>
          <a:fontRef idx="minor">
            <a:schemeClr val="tx1"/>
          </a:fontRef>
        </p:style>
      </p:cxnSp>
      <p:sp>
        <p:nvSpPr>
          <p:cNvPr id="12" name="矩形 11"/>
          <p:cNvSpPr/>
          <p:nvPr/>
        </p:nvSpPr>
        <p:spPr>
          <a:xfrm>
            <a:off x="323528" y="3790781"/>
            <a:ext cx="4572000" cy="646331"/>
          </a:xfrm>
          <a:prstGeom prst="rect">
            <a:avLst/>
          </a:prstGeom>
        </p:spPr>
        <p:style>
          <a:lnRef idx="3">
            <a:schemeClr val="lt1"/>
          </a:lnRef>
          <a:fillRef idx="1">
            <a:schemeClr val="accent6"/>
          </a:fillRef>
          <a:effectRef idx="1">
            <a:schemeClr val="accent6"/>
          </a:effectRef>
          <a:fontRef idx="minor">
            <a:schemeClr val="lt1"/>
          </a:fontRef>
        </p:style>
        <p:txBody>
          <a:bodyPr>
            <a:spAutoFit/>
          </a:bodyPr>
          <a:lstStyle/>
          <a:p>
            <a:r>
              <a:rPr lang="zh-TW" altLang="en-US" b="1" dirty="0">
                <a:effectLst>
                  <a:outerShdw blurRad="38100" dist="38100" dir="2700000" algn="tl">
                    <a:srgbClr val="000000">
                      <a:alpha val="43137"/>
                    </a:srgbClr>
                  </a:outerShdw>
                </a:effectLst>
              </a:rPr>
              <a:t>法國總理馬克宏政見：提出禁止</a:t>
            </a:r>
            <a:r>
              <a:rPr lang="en-US" altLang="zh-TW" b="1" dirty="0">
                <a:effectLst>
                  <a:outerShdw blurRad="38100" dist="38100" dir="2700000" algn="tl">
                    <a:srgbClr val="000000">
                      <a:alpha val="43137"/>
                    </a:srgbClr>
                  </a:outerShdw>
                </a:effectLst>
              </a:rPr>
              <a:t>15</a:t>
            </a:r>
            <a:r>
              <a:rPr lang="zh-TW" altLang="en-US" b="1" dirty="0">
                <a:effectLst>
                  <a:outerShdw blurRad="38100" dist="38100" dir="2700000" algn="tl">
                    <a:srgbClr val="000000">
                      <a:alpha val="43137"/>
                    </a:srgbClr>
                  </a:outerShdw>
                </a:effectLst>
              </a:rPr>
              <a:t>歲以下學童使用手機</a:t>
            </a:r>
            <a:r>
              <a:rPr lang="en-US" altLang="zh-TW" b="1" dirty="0">
                <a:effectLst>
                  <a:outerShdw blurRad="38100" dist="38100" dir="2700000" algn="tl">
                    <a:srgbClr val="000000">
                      <a:alpha val="43137"/>
                    </a:srgbClr>
                  </a:outerShdw>
                </a:effectLst>
              </a:rPr>
              <a:t>&gt;</a:t>
            </a:r>
            <a:r>
              <a:rPr lang="zh-TW" altLang="en-US" b="1" dirty="0">
                <a:effectLst>
                  <a:outerShdw blurRad="38100" dist="38100" dir="2700000" algn="tl">
                    <a:srgbClr val="000000">
                      <a:alpha val="43137"/>
                    </a:srgbClr>
                  </a:outerShdw>
                </a:effectLst>
              </a:rPr>
              <a:t>教育部</a:t>
            </a:r>
            <a:r>
              <a:rPr lang="en-US" altLang="zh-TW" b="1" dirty="0">
                <a:effectLst>
                  <a:outerShdw blurRad="38100" dist="38100" dir="2700000" algn="tl">
                    <a:srgbClr val="000000">
                      <a:alpha val="43137"/>
                    </a:srgbClr>
                  </a:outerShdw>
                </a:effectLst>
              </a:rPr>
              <a:t>2018.9</a:t>
            </a:r>
            <a:r>
              <a:rPr lang="zh-TW" altLang="en-US" b="1" dirty="0">
                <a:effectLst>
                  <a:outerShdw blurRad="38100" dist="38100" dir="2700000" algn="tl">
                    <a:srgbClr val="000000">
                      <a:alpha val="43137"/>
                    </a:srgbClr>
                  </a:outerShdw>
                </a:effectLst>
              </a:rPr>
              <a:t>全國實施</a:t>
            </a:r>
          </a:p>
        </p:txBody>
      </p:sp>
      <p:pic>
        <p:nvPicPr>
          <p:cNvPr id="132100" name="Picture 4" descr="「馬克宏」的圖片搜尋結果"/>
          <p:cNvPicPr>
            <a:picLocks noChangeAspect="1" noChangeArrowheads="1"/>
          </p:cNvPicPr>
          <p:nvPr/>
        </p:nvPicPr>
        <p:blipFill>
          <a:blip r:embed="rId3" cstate="print"/>
          <a:srcRect/>
          <a:stretch>
            <a:fillRect/>
          </a:stretch>
        </p:blipFill>
        <p:spPr bwMode="auto">
          <a:xfrm>
            <a:off x="1187624" y="4437112"/>
            <a:ext cx="3583310" cy="2016695"/>
          </a:xfrm>
          <a:prstGeom prst="rect">
            <a:avLst/>
          </a:prstGeom>
          <a:noFill/>
        </p:spPr>
      </p:pic>
      <p:pic>
        <p:nvPicPr>
          <p:cNvPr id="9" name="Picture 2" descr="「影片」的圖片搜尋結果">
            <a:hlinkClick r:id="rId4" action="ppaction://hlinkfile"/>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32240" y="1628800"/>
            <a:ext cx="502965" cy="502965"/>
          </a:xfrm>
          <a:prstGeom prst="rect">
            <a:avLst/>
          </a:prstGeom>
          <a:noFill/>
        </p:spPr>
      </p:pic>
    </p:spTree>
    <p:extLst>
      <p:ext uri="{BB962C8B-B14F-4D97-AF65-F5344CB8AC3E}">
        <p14:creationId xmlns:p14="http://schemas.microsoft.com/office/powerpoint/2010/main" val="1251436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a:extLst>
              <a:ext uri="{FF2B5EF4-FFF2-40B4-BE49-F238E27FC236}">
                <a16:creationId xmlns:a16="http://schemas.microsoft.com/office/drawing/2014/main" id="{7F35C8EA-E119-4368-867F-BA1C7026814A}"/>
              </a:ext>
            </a:extLst>
          </p:cNvPr>
          <p:cNvSpPr>
            <a:spLocks noGrp="1" noChangeArrowheads="1"/>
          </p:cNvSpPr>
          <p:nvPr>
            <p:ph type="title"/>
          </p:nvPr>
        </p:nvSpPr>
        <p:spPr>
          <a:xfrm>
            <a:off x="1066800" y="1981200"/>
            <a:ext cx="5029200" cy="1143000"/>
          </a:xfrm>
        </p:spPr>
        <p:txBody>
          <a:bodyPr/>
          <a:lstStyle/>
          <a:p>
            <a:r>
              <a:rPr lang="zh-TW" altLang="en-US" sz="2000" dirty="0"/>
              <a:t>台灣光電半導體產業協會</a:t>
            </a:r>
          </a:p>
        </p:txBody>
      </p:sp>
      <p:sp>
        <p:nvSpPr>
          <p:cNvPr id="30723" name="內容版面配置區 2">
            <a:extLst>
              <a:ext uri="{FF2B5EF4-FFF2-40B4-BE49-F238E27FC236}">
                <a16:creationId xmlns:a16="http://schemas.microsoft.com/office/drawing/2014/main" id="{0A019048-02CD-46F2-86BD-5B47CC6F8793}"/>
              </a:ext>
            </a:extLst>
          </p:cNvPr>
          <p:cNvSpPr>
            <a:spLocks noGrp="1" noChangeArrowheads="1"/>
          </p:cNvSpPr>
          <p:nvPr>
            <p:ph idx="1"/>
          </p:nvPr>
        </p:nvSpPr>
        <p:spPr>
          <a:xfrm>
            <a:off x="466725" y="2751138"/>
            <a:ext cx="4343400" cy="2667000"/>
          </a:xfrm>
        </p:spPr>
        <p:txBody>
          <a:bodyPr/>
          <a:lstStyle/>
          <a:p>
            <a:r>
              <a:rPr lang="zh-TW" altLang="en-US" sz="1800"/>
              <a:t> 以圖樣化表達重點，使消費者簡單明確的暸解</a:t>
            </a:r>
            <a:r>
              <a:rPr lang="en-US" altLang="zh-TW" sz="1800"/>
              <a:t>LED</a:t>
            </a:r>
            <a:r>
              <a:rPr lang="zh-TW" altLang="en-US" sz="1800"/>
              <a:t>燈泡的性能。</a:t>
            </a:r>
            <a:endParaRPr lang="en-US" altLang="zh-TW" sz="1800"/>
          </a:p>
          <a:p>
            <a:r>
              <a:rPr lang="zh-TW" altLang="en-US" sz="1800"/>
              <a:t>推動</a:t>
            </a:r>
            <a:r>
              <a:rPr lang="en-US" altLang="zh-TW" sz="1800"/>
              <a:t>LED</a:t>
            </a:r>
            <a:r>
              <a:rPr lang="zh-TW" altLang="en-US" sz="1800"/>
              <a:t>照明產業發展，啟動業界自律，搭配審查及後市場檢測機制，規範市售產品標示不實之問題，強化標示可信度，提升消費者信心。</a:t>
            </a:r>
          </a:p>
          <a:p>
            <a:r>
              <a:rPr lang="zh-TW" altLang="en-US" sz="1800"/>
              <a:t>鼓勵廠商申請標示，並提升品質與品牌形象。</a:t>
            </a:r>
          </a:p>
        </p:txBody>
      </p:sp>
      <p:pic>
        <p:nvPicPr>
          <p:cNvPr id="30724" name="Picture 2" descr="http://www.ledlightmeter.org.tw/images/about1-pic3.gif">
            <a:extLst>
              <a:ext uri="{FF2B5EF4-FFF2-40B4-BE49-F238E27FC236}">
                <a16:creationId xmlns:a16="http://schemas.microsoft.com/office/drawing/2014/main" id="{A65CAF65-AEE9-4C68-A64C-0FACA83D3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2598738"/>
            <a:ext cx="2854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http://www.ledlightmeter.org.tw/images/about1-pic4.gif">
            <a:extLst>
              <a:ext uri="{FF2B5EF4-FFF2-40B4-BE49-F238E27FC236}">
                <a16:creationId xmlns:a16="http://schemas.microsoft.com/office/drawing/2014/main" id="{BF3A3E4E-1869-4A9D-9FAF-19F9E18C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876800"/>
            <a:ext cx="6191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6DF06326-CA6F-4613-B9E8-CE84C4780521}"/>
              </a:ext>
            </a:extLst>
          </p:cNvPr>
          <p:cNvSpPr txBox="1"/>
          <p:nvPr/>
        </p:nvSpPr>
        <p:spPr>
          <a:xfrm>
            <a:off x="466725" y="990600"/>
            <a:ext cx="8143875" cy="646113"/>
          </a:xfrm>
          <a:prstGeom prst="rect">
            <a:avLst/>
          </a:prstGeom>
          <a:noFill/>
        </p:spPr>
        <p:txBody>
          <a:bodyPr>
            <a:spAutoFit/>
          </a:bodyPr>
          <a:lstStyle/>
          <a:p>
            <a:pPr>
              <a:defRPr/>
            </a:pPr>
            <a:r>
              <a:rPr lang="zh-TW" altLang="en-US" sz="3600" dirty="0">
                <a:latin typeface="+mn-ea"/>
                <a:ea typeface="+mn-ea"/>
              </a:rPr>
              <a:t>國健署建議選擇色溫</a:t>
            </a:r>
            <a:r>
              <a:rPr lang="en-US" altLang="zh-TW" sz="3600" dirty="0">
                <a:latin typeface="+mn-ea"/>
                <a:ea typeface="+mn-ea"/>
              </a:rPr>
              <a:t>4000K</a:t>
            </a:r>
            <a:r>
              <a:rPr lang="zh-TW" altLang="en-US" sz="3600" dirty="0">
                <a:latin typeface="+mn-ea"/>
                <a:ea typeface="+mn-ea"/>
              </a:rPr>
              <a:t>以下之</a:t>
            </a:r>
            <a:r>
              <a:rPr lang="en-US" altLang="zh-TW" sz="3600" dirty="0">
                <a:latin typeface="+mn-ea"/>
                <a:ea typeface="+mn-ea"/>
              </a:rPr>
              <a:t>LED</a:t>
            </a:r>
            <a:endParaRPr lang="zh-TW" altLang="en-US" sz="3600" dirty="0">
              <a:latin typeface="+mn-ea"/>
              <a:ea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D020DB-293B-4966-813E-17F0C3331142}"/>
              </a:ext>
            </a:extLst>
          </p:cNvPr>
          <p:cNvSpPr>
            <a:spLocks noGrp="1"/>
          </p:cNvSpPr>
          <p:nvPr>
            <p:ph type="title"/>
          </p:nvPr>
        </p:nvSpPr>
        <p:spPr>
          <a:xfrm>
            <a:off x="669607" y="256857"/>
            <a:ext cx="7804784" cy="492443"/>
          </a:xfrm>
        </p:spPr>
        <p:txBody>
          <a:bodyPr/>
          <a:lstStyle/>
          <a:p>
            <a:r>
              <a:rPr lang="zh-TW" altLang="en-US" sz="3200" dirty="0"/>
              <a:t>國民小學使用電子化設備進行教學注意事項 </a:t>
            </a:r>
          </a:p>
        </p:txBody>
      </p:sp>
      <p:sp>
        <p:nvSpPr>
          <p:cNvPr id="3" name="文字版面配置區 2">
            <a:extLst>
              <a:ext uri="{FF2B5EF4-FFF2-40B4-BE49-F238E27FC236}">
                <a16:creationId xmlns:a16="http://schemas.microsoft.com/office/drawing/2014/main" id="{51129BEE-694D-4990-9D48-95FB935955A7}"/>
              </a:ext>
            </a:extLst>
          </p:cNvPr>
          <p:cNvSpPr>
            <a:spLocks noGrp="1"/>
          </p:cNvSpPr>
          <p:nvPr>
            <p:ph type="body" idx="1"/>
          </p:nvPr>
        </p:nvSpPr>
        <p:spPr>
          <a:xfrm>
            <a:off x="222250" y="914400"/>
            <a:ext cx="8388350" cy="4978735"/>
          </a:xfrm>
        </p:spPr>
        <p:txBody>
          <a:bodyPr/>
          <a:lstStyle/>
          <a:p>
            <a:pPr>
              <a:lnSpc>
                <a:spcPts val="3000"/>
              </a:lnSpc>
            </a:pPr>
            <a:r>
              <a:rPr lang="zh-TW" altLang="en-US" sz="2400" dirty="0">
                <a:latin typeface="標楷體" panose="03000509000000000000" pitchFamily="65" charset="-120"/>
                <a:ea typeface="標楷體" panose="03000509000000000000" pitchFamily="65" charset="-120"/>
              </a:rPr>
              <a:t>（一）低年級不建議使用電子化設備進行教學。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（二）中、高年級使用時間： </a:t>
            </a:r>
            <a:r>
              <a:rPr lang="en-US" altLang="zh-TW" sz="2400" dirty="0">
                <a:latin typeface="標楷體" panose="03000509000000000000" pitchFamily="65" charset="-120"/>
                <a:ea typeface="標楷體" panose="03000509000000000000" pitchFamily="65" charset="-120"/>
              </a:rPr>
              <a:t>1. </a:t>
            </a:r>
            <a:r>
              <a:rPr lang="zh-TW" altLang="en-US" sz="2400" dirty="0">
                <a:latin typeface="標楷體" panose="03000509000000000000" pitchFamily="65" charset="-120"/>
                <a:ea typeface="標楷體" panose="03000509000000000000" pitchFamily="65" charset="-120"/>
              </a:rPr>
              <a:t>中年級：建議上下、午各最多使用 </a:t>
            </a:r>
            <a:r>
              <a:rPr lang="en-US" altLang="zh-TW" sz="2400" dirty="0">
                <a:latin typeface="標楷體" panose="03000509000000000000" pitchFamily="65" charset="-120"/>
                <a:ea typeface="標楷體" panose="03000509000000000000" pitchFamily="65" charset="-120"/>
              </a:rPr>
              <a:t>30 </a:t>
            </a:r>
            <a:r>
              <a:rPr lang="zh-TW" altLang="en-US" sz="2400" dirty="0">
                <a:latin typeface="標楷體" panose="03000509000000000000" pitchFamily="65" charset="-120"/>
                <a:ea typeface="標楷體" panose="03000509000000000000" pitchFamily="65" charset="-120"/>
              </a:rPr>
              <a:t>分鐘。 </a:t>
            </a:r>
            <a:r>
              <a:rPr lang="en-US" altLang="zh-TW"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高年級：建議隔節使用，且需符合 </a:t>
            </a:r>
            <a:r>
              <a:rPr lang="en-US" altLang="zh-TW" sz="2400" dirty="0">
                <a:latin typeface="標楷體" panose="03000509000000000000" pitchFamily="65" charset="-120"/>
                <a:ea typeface="標楷體" panose="03000509000000000000" pitchFamily="65" charset="-120"/>
              </a:rPr>
              <a:t>3010 </a:t>
            </a:r>
            <a:r>
              <a:rPr lang="zh-TW" altLang="en-US" sz="2400" dirty="0">
                <a:latin typeface="標楷體" panose="03000509000000000000" pitchFamily="65" charset="-120"/>
                <a:ea typeface="標楷體" panose="03000509000000000000" pitchFamily="65" charset="-120"/>
              </a:rPr>
              <a:t>原則（螢幕注視每 </a:t>
            </a:r>
            <a:r>
              <a:rPr lang="en-US" altLang="zh-TW" sz="2400" dirty="0">
                <a:latin typeface="標楷體" panose="03000509000000000000" pitchFamily="65" charset="-120"/>
                <a:ea typeface="標楷體" panose="03000509000000000000" pitchFamily="65" charset="-120"/>
              </a:rPr>
              <a:t>30 </a:t>
            </a:r>
            <a:r>
              <a:rPr lang="zh-TW" altLang="en-US" sz="2400" dirty="0">
                <a:latin typeface="標楷體" panose="03000509000000000000" pitchFamily="65" charset="-120"/>
                <a:ea typeface="標楷體" panose="03000509000000000000" pitchFamily="65" charset="-120"/>
              </a:rPr>
              <a:t>分鐘休息 </a:t>
            </a:r>
            <a:r>
              <a:rPr lang="en-US" altLang="zh-TW" sz="2400" dirty="0">
                <a:latin typeface="標楷體" panose="03000509000000000000" pitchFamily="65" charset="-120"/>
                <a:ea typeface="標楷體" panose="03000509000000000000" pitchFamily="65" charset="-120"/>
              </a:rPr>
              <a:t>10 </a:t>
            </a:r>
            <a:r>
              <a:rPr lang="zh-TW" altLang="en-US" sz="2400" dirty="0">
                <a:latin typeface="標楷體" panose="03000509000000000000" pitchFamily="65" charset="-120"/>
                <a:ea typeface="標楷體" panose="03000509000000000000" pitchFamily="65" charset="-120"/>
              </a:rPr>
              <a:t>分鐘）。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（三）字體大小：停止畫面教學時，螢幕字體大小至少 </a:t>
            </a:r>
            <a:r>
              <a:rPr lang="en-US" altLang="zh-TW" sz="2400" dirty="0">
                <a:latin typeface="標楷體" panose="03000509000000000000" pitchFamily="65" charset="-120"/>
                <a:ea typeface="標楷體" panose="03000509000000000000" pitchFamily="65" charset="-120"/>
              </a:rPr>
              <a:t>5 </a:t>
            </a:r>
            <a:r>
              <a:rPr lang="zh-TW" altLang="en-US" sz="2400" dirty="0">
                <a:latin typeface="標楷體" panose="03000509000000000000" pitchFamily="65" charset="-120"/>
                <a:ea typeface="標楷體" panose="03000509000000000000" pitchFamily="65" charset="-120"/>
              </a:rPr>
              <a:t>公分正方。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（四）照明：除螢幕上方的燈可關外，其餘桌面照度至少 </a:t>
            </a:r>
            <a:r>
              <a:rPr lang="en-US" altLang="zh-TW" sz="2400" dirty="0">
                <a:latin typeface="標楷體" panose="03000509000000000000" pitchFamily="65" charset="-120"/>
                <a:ea typeface="標楷體" panose="03000509000000000000" pitchFamily="65" charset="-120"/>
              </a:rPr>
              <a:t>350 </a:t>
            </a:r>
            <a:r>
              <a:rPr lang="zh-TW" altLang="en-US" sz="2400" dirty="0">
                <a:latin typeface="標楷體" panose="03000509000000000000" pitchFamily="65" charset="-120"/>
                <a:ea typeface="標楷體" panose="03000509000000000000" pitchFamily="65" charset="-120"/>
              </a:rPr>
              <a:t>米燭光（</a:t>
            </a:r>
            <a:r>
              <a:rPr lang="en-US" altLang="zh-TW" sz="2400" dirty="0">
                <a:latin typeface="標楷體" panose="03000509000000000000" pitchFamily="65" charset="-120"/>
                <a:ea typeface="標楷體" panose="03000509000000000000" pitchFamily="65" charset="-120"/>
              </a:rPr>
              <a:t>LUX</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 （五）距離：使用大型電子設備教學時，第一排距離螢幕至少 </a:t>
            </a:r>
            <a:r>
              <a:rPr lang="en-US" altLang="zh-TW" sz="2400" dirty="0">
                <a:latin typeface="標楷體" panose="03000509000000000000" pitchFamily="65" charset="-120"/>
                <a:ea typeface="標楷體" panose="03000509000000000000" pitchFamily="65" charset="-120"/>
              </a:rPr>
              <a:t>2 </a:t>
            </a:r>
            <a:r>
              <a:rPr lang="zh-TW" altLang="en-US" sz="2400" dirty="0">
                <a:latin typeface="標楷體" panose="03000509000000000000" pitchFamily="65" charset="-120"/>
                <a:ea typeface="標楷體" panose="03000509000000000000" pitchFamily="65" charset="-120"/>
              </a:rPr>
              <a:t>公尺 ，並應 定期調整學童座位。 </a:t>
            </a:r>
            <a:endParaRPr lang="en-US" altLang="zh-TW" sz="2400" dirty="0">
              <a:latin typeface="標楷體" panose="03000509000000000000" pitchFamily="65" charset="-120"/>
              <a:ea typeface="標楷體" panose="03000509000000000000" pitchFamily="65" charset="-120"/>
            </a:endParaRPr>
          </a:p>
          <a:p>
            <a:pPr>
              <a:lnSpc>
                <a:spcPts val="3000"/>
              </a:lnSpc>
            </a:pPr>
            <a:r>
              <a:rPr lang="zh-TW" altLang="en-US" sz="2400" u="sng" dirty="0">
                <a:latin typeface="標楷體" panose="03000509000000000000" pitchFamily="65" charset="-120"/>
                <a:ea typeface="標楷體" panose="03000509000000000000" pitchFamily="65" charset="-120"/>
              </a:rPr>
              <a:t>（</a:t>
            </a:r>
            <a:r>
              <a:rPr lang="zh-TW" altLang="en-US" sz="2400" b="1" u="sng" dirty="0">
                <a:solidFill>
                  <a:srgbClr val="FF0000"/>
                </a:solidFill>
                <a:latin typeface="標楷體" panose="03000509000000000000" pitchFamily="65" charset="-120"/>
                <a:ea typeface="標楷體" panose="03000509000000000000" pitchFamily="65" charset="-120"/>
              </a:rPr>
              <a:t>六）下課時間，學生應至戶外活動，避免繼續使用電子化教學設備。 </a:t>
            </a:r>
            <a:endParaRPr lang="en-US" altLang="zh-TW" sz="2400" b="1" u="sng" dirty="0">
              <a:solidFill>
                <a:srgbClr val="FF0000"/>
              </a:solidFill>
              <a:latin typeface="標楷體" panose="03000509000000000000" pitchFamily="65" charset="-120"/>
              <a:ea typeface="標楷體" panose="03000509000000000000" pitchFamily="65" charset="-120"/>
            </a:endParaRPr>
          </a:p>
          <a:p>
            <a:pPr>
              <a:lnSpc>
                <a:spcPts val="3000"/>
              </a:lnSpc>
            </a:pPr>
            <a:r>
              <a:rPr lang="zh-TW" altLang="en-US" sz="2400" dirty="0">
                <a:latin typeface="標楷體" panose="03000509000000000000" pitchFamily="65" charset="-120"/>
                <a:ea typeface="標楷體" panose="03000509000000000000" pitchFamily="65" charset="-120"/>
              </a:rPr>
              <a:t>（七）使用電子化教學設備時，應注意避免直視投影機光束。 </a:t>
            </a:r>
          </a:p>
        </p:txBody>
      </p:sp>
    </p:spTree>
    <p:extLst>
      <p:ext uri="{BB962C8B-B14F-4D97-AF65-F5344CB8AC3E}">
        <p14:creationId xmlns:p14="http://schemas.microsoft.com/office/powerpoint/2010/main" val="3889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ABC4C5-BA02-4AA9-883B-DD8B5991514B}"/>
              </a:ext>
            </a:extLst>
          </p:cNvPr>
          <p:cNvSpPr>
            <a:spLocks noGrp="1"/>
          </p:cNvSpPr>
          <p:nvPr>
            <p:ph type="title"/>
          </p:nvPr>
        </p:nvSpPr>
        <p:spPr>
          <a:xfrm>
            <a:off x="725343" y="180855"/>
            <a:ext cx="8130625" cy="1661993"/>
          </a:xfrm>
        </p:spPr>
        <p:txBody>
          <a:bodyPr/>
          <a:lstStyle/>
          <a:p>
            <a:pPr algn="ctr"/>
            <a:r>
              <a:rPr lang="en-US" altLang="zh-TW" dirty="0"/>
              <a:t>WHO</a:t>
            </a:r>
            <a:r>
              <a:rPr lang="zh-TW" altLang="en-US" dirty="0"/>
              <a:t>世界衛生組織與國際防盲組織會議</a:t>
            </a:r>
            <a:r>
              <a:rPr lang="en-US" altLang="zh-TW" dirty="0"/>
              <a:t/>
            </a:r>
            <a:br>
              <a:rPr lang="en-US" altLang="zh-TW" dirty="0"/>
            </a:br>
            <a:r>
              <a:rPr lang="zh-TW" altLang="en-US" dirty="0"/>
              <a:t>很多國家對於近視病缺乏認知</a:t>
            </a:r>
            <a:r>
              <a:rPr lang="en-US" altLang="zh-TW" dirty="0"/>
              <a:t/>
            </a:r>
            <a:br>
              <a:rPr lang="en-US" altLang="zh-TW" dirty="0"/>
            </a:br>
            <a:endParaRPr lang="zh-TW" altLang="en-US" dirty="0"/>
          </a:p>
        </p:txBody>
      </p:sp>
      <p:sp>
        <p:nvSpPr>
          <p:cNvPr id="4" name="投影片編號版面配置區 3">
            <a:extLst>
              <a:ext uri="{FF2B5EF4-FFF2-40B4-BE49-F238E27FC236}">
                <a16:creationId xmlns:a16="http://schemas.microsoft.com/office/drawing/2014/main" id="{D7394842-12E0-43D9-AA46-1BAEC756D9E4}"/>
              </a:ext>
            </a:extLst>
          </p:cNvPr>
          <p:cNvSpPr>
            <a:spLocks noGrp="1"/>
          </p:cNvSpPr>
          <p:nvPr>
            <p:ph type="sldNum" sz="quarter" idx="12"/>
          </p:nvPr>
        </p:nvSpPr>
        <p:spPr>
          <a:xfrm>
            <a:off x="7885509" y="5883276"/>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4</a:t>
            </a:fld>
            <a:endParaRPr lang="en-US" altLang="zh-TW"/>
          </a:p>
        </p:txBody>
      </p:sp>
      <p:pic>
        <p:nvPicPr>
          <p:cNvPr id="6" name="圖片 5">
            <a:extLst>
              <a:ext uri="{FF2B5EF4-FFF2-40B4-BE49-F238E27FC236}">
                <a16:creationId xmlns:a16="http://schemas.microsoft.com/office/drawing/2014/main" id="{146C2DF1-5A92-45D7-8F51-A1C9E2BC7CD5}"/>
              </a:ext>
            </a:extLst>
          </p:cNvPr>
          <p:cNvPicPr>
            <a:picLocks noChangeAspect="1"/>
          </p:cNvPicPr>
          <p:nvPr/>
        </p:nvPicPr>
        <p:blipFill>
          <a:blip r:embed="rId2"/>
          <a:stretch>
            <a:fillRect/>
          </a:stretch>
        </p:blipFill>
        <p:spPr>
          <a:xfrm>
            <a:off x="0" y="1560040"/>
            <a:ext cx="9144000" cy="3737919"/>
          </a:xfrm>
          <a:prstGeom prst="rect">
            <a:avLst/>
          </a:prstGeom>
        </p:spPr>
      </p:pic>
      <p:sp>
        <p:nvSpPr>
          <p:cNvPr id="7" name="橢圓 6">
            <a:extLst>
              <a:ext uri="{FF2B5EF4-FFF2-40B4-BE49-F238E27FC236}">
                <a16:creationId xmlns:a16="http://schemas.microsoft.com/office/drawing/2014/main" id="{769D138A-A29C-4544-9692-14E2465554F0}"/>
              </a:ext>
            </a:extLst>
          </p:cNvPr>
          <p:cNvSpPr/>
          <p:nvPr/>
        </p:nvSpPr>
        <p:spPr>
          <a:xfrm>
            <a:off x="3851920" y="2276872"/>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7908172C-17AB-49BA-81A3-4E3D73C19661}"/>
              </a:ext>
            </a:extLst>
          </p:cNvPr>
          <p:cNvSpPr/>
          <p:nvPr/>
        </p:nvSpPr>
        <p:spPr>
          <a:xfrm>
            <a:off x="3779912" y="3790654"/>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E8575E06-5C23-4496-B571-D6266AB9648B}"/>
              </a:ext>
            </a:extLst>
          </p:cNvPr>
          <p:cNvSpPr/>
          <p:nvPr/>
        </p:nvSpPr>
        <p:spPr>
          <a:xfrm>
            <a:off x="3923928" y="4149887"/>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1308429A-53B8-4EF5-92D9-D5F8E8F514CF}"/>
              </a:ext>
            </a:extLst>
          </p:cNvPr>
          <p:cNvSpPr/>
          <p:nvPr/>
        </p:nvSpPr>
        <p:spPr>
          <a:xfrm>
            <a:off x="3851920" y="4509120"/>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A786D247-ABB6-4BD8-B1CB-2B08403D31CC}"/>
              </a:ext>
            </a:extLst>
          </p:cNvPr>
          <p:cNvSpPr/>
          <p:nvPr/>
        </p:nvSpPr>
        <p:spPr>
          <a:xfrm>
            <a:off x="3851920" y="2786598"/>
            <a:ext cx="136815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1D37BEE7-ADED-4443-ABE7-65FC7CB4B6F2}"/>
              </a:ext>
            </a:extLst>
          </p:cNvPr>
          <p:cNvSpPr txBox="1"/>
          <p:nvPr/>
        </p:nvSpPr>
        <p:spPr>
          <a:xfrm>
            <a:off x="5436096" y="5413837"/>
            <a:ext cx="3419872" cy="584775"/>
          </a:xfrm>
          <a:prstGeom prst="rect">
            <a:avLst/>
          </a:prstGeom>
          <a:noFill/>
        </p:spPr>
        <p:txBody>
          <a:bodyPr wrap="square">
            <a:spAutoFit/>
          </a:bodyPr>
          <a:lstStyle/>
          <a:p>
            <a:r>
              <a:rPr lang="zh-TW" altLang="en-US" sz="1600" i="1" dirty="0"/>
              <a:t>Marcus Ang et al. Br J Ophthalmol 2020 Nov;104(11):1482-87.</a:t>
            </a:r>
          </a:p>
        </p:txBody>
      </p:sp>
    </p:spTree>
    <p:extLst>
      <p:ext uri="{BB962C8B-B14F-4D97-AF65-F5344CB8AC3E}">
        <p14:creationId xmlns:p14="http://schemas.microsoft.com/office/powerpoint/2010/main" val="33960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7F74F086-516E-4035-94A6-2EB5E422BDA5}"/>
              </a:ext>
            </a:extLst>
          </p:cNvPr>
          <p:cNvSpPr/>
          <p:nvPr/>
        </p:nvSpPr>
        <p:spPr>
          <a:xfrm>
            <a:off x="1363431" y="453822"/>
            <a:ext cx="6417141"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5400" b="1" dirty="0">
                <a:ln/>
                <a:solidFill>
                  <a:schemeClr val="accent4"/>
                </a:solidFill>
                <a:latin typeface="Yu Gothic UI" panose="020B0500000000000000" pitchFamily="34" charset="-128"/>
                <a:ea typeface="Yu Gothic UI" panose="020B0500000000000000" pitchFamily="34" charset="-128"/>
              </a:rPr>
              <a:t>遠視儲備</a:t>
            </a:r>
            <a:r>
              <a:rPr lang="en-US" altLang="zh-TW" sz="5400" b="1" dirty="0">
                <a:ln/>
                <a:solidFill>
                  <a:schemeClr val="accent4"/>
                </a:solidFill>
                <a:latin typeface="Yu Gothic UI" panose="020B0500000000000000" pitchFamily="34" charset="-128"/>
                <a:ea typeface="Yu Gothic UI" panose="020B0500000000000000" pitchFamily="34" charset="-128"/>
                <a:sym typeface="Wingdings" panose="05000000000000000000" pitchFamily="2" charset="2"/>
              </a:rPr>
              <a:t></a:t>
            </a:r>
            <a:r>
              <a:rPr lang="zh-TW" altLang="en-US" sz="5400" b="1" dirty="0">
                <a:ln/>
                <a:solidFill>
                  <a:schemeClr val="accent4"/>
                </a:solidFill>
                <a:latin typeface="Yu Gothic UI" panose="020B0500000000000000" pitchFamily="34" charset="-128"/>
                <a:ea typeface="Yu Gothic UI" panose="020B0500000000000000" pitchFamily="34" charset="-128"/>
              </a:rPr>
              <a:t>遠離近視</a:t>
            </a:r>
          </a:p>
        </p:txBody>
      </p:sp>
      <p:sp>
        <p:nvSpPr>
          <p:cNvPr id="20" name="文字方塊 19">
            <a:extLst>
              <a:ext uri="{FF2B5EF4-FFF2-40B4-BE49-F238E27FC236}">
                <a16:creationId xmlns:a16="http://schemas.microsoft.com/office/drawing/2014/main" id="{431B185E-A87C-40EC-9269-7C12E38349A3}"/>
              </a:ext>
            </a:extLst>
          </p:cNvPr>
          <p:cNvSpPr txBox="1"/>
          <p:nvPr/>
        </p:nvSpPr>
        <p:spPr>
          <a:xfrm>
            <a:off x="196851" y="1458677"/>
            <a:ext cx="9516290" cy="4028860"/>
          </a:xfrm>
          <a:prstGeom prst="rect">
            <a:avLst/>
          </a:prstGeom>
          <a:noFill/>
        </p:spPr>
        <p:txBody>
          <a:bodyPr wrap="square">
            <a:spAutoFit/>
          </a:bodyPr>
          <a:lstStyle/>
          <a:p>
            <a:pPr marL="571500" indent="-571500">
              <a:lnSpc>
                <a:spcPct val="150000"/>
              </a:lnSpc>
              <a:buFont typeface="Arial" panose="020B0604020202020204" pitchFamily="34" charset="0"/>
              <a:buChar char="•"/>
            </a:pPr>
            <a:r>
              <a:rPr lang="zh-TW" altLang="en-US" sz="4400" b="1" dirty="0">
                <a:latin typeface="Yu Gothic UI" panose="020B0500000000000000" pitchFamily="34" charset="-128"/>
                <a:ea typeface="Yu Gothic UI" panose="020B0500000000000000" pitchFamily="34" charset="-128"/>
              </a:rPr>
              <a:t>小學低年級及幼兒園</a:t>
            </a:r>
            <a:endParaRPr lang="en-US" altLang="zh-TW" sz="4400" b="1" dirty="0">
              <a:latin typeface="Yu Gothic UI" panose="020B0500000000000000" pitchFamily="34" charset="-128"/>
              <a:ea typeface="Yu Gothic UI" panose="020B0500000000000000" pitchFamily="34" charset="-128"/>
            </a:endParaRPr>
          </a:p>
          <a:p>
            <a:pPr>
              <a:lnSpc>
                <a:spcPct val="150000"/>
              </a:lnSpc>
            </a:pPr>
            <a:r>
              <a:rPr lang="en-US" altLang="zh-TW" sz="4400" b="1" dirty="0">
                <a:latin typeface="Yu Gothic UI" panose="020B0500000000000000" pitchFamily="34" charset="-128"/>
                <a:ea typeface="Yu Gothic UI" panose="020B0500000000000000" pitchFamily="34" charset="-128"/>
              </a:rPr>
              <a:t>	</a:t>
            </a:r>
            <a:r>
              <a:rPr lang="zh-TW" altLang="en-US" sz="4400" b="1" dirty="0">
                <a:latin typeface="Yu Gothic UI" panose="020B0500000000000000" pitchFamily="34" charset="-128"/>
                <a:ea typeface="Yu Gothic UI" panose="020B0500000000000000" pitchFamily="34" charset="-128"/>
              </a:rPr>
              <a:t>遠視至少</a:t>
            </a:r>
            <a:r>
              <a:rPr lang="en-US" altLang="zh-TW" sz="4400" b="1" dirty="0">
                <a:latin typeface="Yu Gothic UI" panose="020B0500000000000000" pitchFamily="34" charset="-128"/>
                <a:ea typeface="Yu Gothic UI" panose="020B0500000000000000" pitchFamily="34" charset="-128"/>
              </a:rPr>
              <a:t>100</a:t>
            </a:r>
            <a:r>
              <a:rPr lang="zh-TW" altLang="en-US" sz="4400" b="1" dirty="0">
                <a:latin typeface="Yu Gothic UI" panose="020B0500000000000000" pitchFamily="34" charset="-128"/>
                <a:ea typeface="Yu Gothic UI" panose="020B0500000000000000" pitchFamily="34" charset="-128"/>
              </a:rPr>
              <a:t>度以上</a:t>
            </a:r>
            <a:endParaRPr lang="en-US" altLang="zh-TW" sz="4400" b="1" dirty="0">
              <a:latin typeface="Yu Gothic UI" panose="020B0500000000000000" pitchFamily="34" charset="-128"/>
              <a:ea typeface="Yu Gothic UI" panose="020B0500000000000000" pitchFamily="34" charset="-128"/>
            </a:endParaRPr>
          </a:p>
          <a:p>
            <a:pPr marL="571500" indent="-571500">
              <a:lnSpc>
                <a:spcPct val="150000"/>
              </a:lnSpc>
              <a:buFont typeface="Arial" panose="020B0604020202020204" pitchFamily="34" charset="0"/>
              <a:buChar char="•"/>
            </a:pPr>
            <a:r>
              <a:rPr lang="zh-TW" altLang="en-US" sz="4400" b="1" dirty="0">
                <a:latin typeface="Yu Gothic UI" panose="020B0500000000000000" pitchFamily="34" charset="-128"/>
                <a:ea typeface="Yu Gothic UI" panose="020B0500000000000000" pitchFamily="34" charset="-128"/>
              </a:rPr>
              <a:t>中高年級</a:t>
            </a:r>
            <a:endParaRPr lang="en-US" altLang="zh-TW" sz="4400" b="1" dirty="0">
              <a:latin typeface="Yu Gothic UI" panose="020B0500000000000000" pitchFamily="34" charset="-128"/>
              <a:ea typeface="Yu Gothic UI" panose="020B0500000000000000" pitchFamily="34" charset="-128"/>
            </a:endParaRPr>
          </a:p>
          <a:p>
            <a:pPr>
              <a:lnSpc>
                <a:spcPct val="150000"/>
              </a:lnSpc>
            </a:pPr>
            <a:r>
              <a:rPr lang="en-US" altLang="zh-TW" sz="4400" b="1" dirty="0">
                <a:latin typeface="Yu Gothic UI" panose="020B0500000000000000" pitchFamily="34" charset="-128"/>
                <a:ea typeface="Yu Gothic UI" panose="020B0500000000000000" pitchFamily="34" charset="-128"/>
              </a:rPr>
              <a:t>	</a:t>
            </a:r>
            <a:r>
              <a:rPr lang="zh-TW" altLang="en-US" sz="4400" b="1" dirty="0">
                <a:latin typeface="Yu Gothic UI" panose="020B0500000000000000" pitchFamily="34" charset="-128"/>
                <a:ea typeface="Yu Gothic UI" panose="020B0500000000000000" pitchFamily="34" charset="-128"/>
              </a:rPr>
              <a:t>遠視儲備至少</a:t>
            </a:r>
            <a:r>
              <a:rPr lang="en-US" altLang="zh-TW" sz="4400" b="1" dirty="0">
                <a:latin typeface="Yu Gothic UI" panose="020B0500000000000000" pitchFamily="34" charset="-128"/>
                <a:ea typeface="Yu Gothic UI" panose="020B0500000000000000" pitchFamily="34" charset="-128"/>
              </a:rPr>
              <a:t>50</a:t>
            </a:r>
            <a:r>
              <a:rPr lang="zh-TW" altLang="en-US" sz="4400" b="1" dirty="0">
                <a:latin typeface="Yu Gothic UI" panose="020B0500000000000000" pitchFamily="34" charset="-128"/>
                <a:ea typeface="Yu Gothic UI" panose="020B0500000000000000" pitchFamily="34" charset="-128"/>
              </a:rPr>
              <a:t>度以上，</a:t>
            </a:r>
            <a:endParaRPr lang="en-US" altLang="zh-TW" sz="4400" b="1" dirty="0">
              <a:latin typeface="Yu Gothic UI" panose="020B0500000000000000" pitchFamily="34" charset="-128"/>
              <a:ea typeface="Yu Gothic UI" panose="020B0500000000000000" pitchFamily="34" charset="-128"/>
            </a:endParaRPr>
          </a:p>
        </p:txBody>
      </p:sp>
      <p:sp>
        <p:nvSpPr>
          <p:cNvPr id="2" name="文字方塊 1">
            <a:extLst>
              <a:ext uri="{FF2B5EF4-FFF2-40B4-BE49-F238E27FC236}">
                <a16:creationId xmlns:a16="http://schemas.microsoft.com/office/drawing/2014/main" id="{AE874067-5815-0084-AE02-CA03B13586BB}"/>
              </a:ext>
            </a:extLst>
          </p:cNvPr>
          <p:cNvSpPr txBox="1"/>
          <p:nvPr/>
        </p:nvSpPr>
        <p:spPr>
          <a:xfrm>
            <a:off x="6400800" y="1752599"/>
            <a:ext cx="2743200" cy="7694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4400" b="1" dirty="0"/>
              <a:t>正向度數</a:t>
            </a:r>
          </a:p>
        </p:txBody>
      </p:sp>
    </p:spTree>
    <p:extLst>
      <p:ext uri="{BB962C8B-B14F-4D97-AF65-F5344CB8AC3E}">
        <p14:creationId xmlns:p14="http://schemas.microsoft.com/office/powerpoint/2010/main" val="3820170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32BF76C-863F-4379-B9CD-123D927EB808}"/>
              </a:ext>
            </a:extLst>
          </p:cNvPr>
          <p:cNvSpPr>
            <a:spLocks noGrp="1"/>
          </p:cNvSpPr>
          <p:nvPr>
            <p:ph type="sldNum" sz="quarter" idx="12"/>
          </p:nvPr>
        </p:nvSpPr>
        <p:spPr/>
        <p:txBody>
          <a:bodyPr/>
          <a:lstStyle/>
          <a:p>
            <a:fld id="{CBC113F2-B1E1-4831-991D-DC5ABC03233C}" type="slidenum">
              <a:rPr lang="en-US" altLang="zh-TW" smtClean="0"/>
              <a:pPr/>
              <a:t>41</a:t>
            </a:fld>
            <a:endParaRPr lang="en-US" altLang="zh-TW"/>
          </a:p>
        </p:txBody>
      </p:sp>
      <p:sp>
        <p:nvSpPr>
          <p:cNvPr id="3" name="矩形 2">
            <a:extLst>
              <a:ext uri="{FF2B5EF4-FFF2-40B4-BE49-F238E27FC236}">
                <a16:creationId xmlns:a16="http://schemas.microsoft.com/office/drawing/2014/main" id="{AA847E7F-A2DD-4729-B240-D7B81E775C8B}"/>
              </a:ext>
            </a:extLst>
          </p:cNvPr>
          <p:cNvSpPr/>
          <p:nvPr/>
        </p:nvSpPr>
        <p:spPr>
          <a:xfrm>
            <a:off x="1183074" y="4261"/>
            <a:ext cx="5724644"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4800" b="1" dirty="0">
                <a:ln/>
                <a:solidFill>
                  <a:schemeClr val="accent4"/>
                </a:solidFill>
                <a:latin typeface="Yu Gothic UI" panose="020B0500000000000000" pitchFamily="34" charset="-128"/>
                <a:ea typeface="Yu Gothic UI" panose="020B0500000000000000" pitchFamily="34" charset="-128"/>
              </a:rPr>
              <a:t>加強下課時戶外活動</a:t>
            </a:r>
          </a:p>
        </p:txBody>
      </p:sp>
      <p:pic>
        <p:nvPicPr>
          <p:cNvPr id="15" name="圖片 14">
            <a:extLst>
              <a:ext uri="{FF2B5EF4-FFF2-40B4-BE49-F238E27FC236}">
                <a16:creationId xmlns:a16="http://schemas.microsoft.com/office/drawing/2014/main" id="{9EDECB6F-FBC2-4FC6-8C72-912DFF1666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92" y="1459787"/>
            <a:ext cx="4112211" cy="5330157"/>
          </a:xfrm>
          <a:prstGeom prst="rect">
            <a:avLst/>
          </a:prstGeom>
        </p:spPr>
      </p:pic>
      <p:pic>
        <p:nvPicPr>
          <p:cNvPr id="16" name="圖片 15">
            <a:extLst>
              <a:ext uri="{FF2B5EF4-FFF2-40B4-BE49-F238E27FC236}">
                <a16:creationId xmlns:a16="http://schemas.microsoft.com/office/drawing/2014/main" id="{23CD26B8-42E4-4A1F-A921-32AE349D12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9700" y="2206977"/>
            <a:ext cx="4467085" cy="4567760"/>
          </a:xfrm>
          <a:prstGeom prst="rect">
            <a:avLst/>
          </a:prstGeom>
        </p:spPr>
      </p:pic>
      <p:sp>
        <p:nvSpPr>
          <p:cNvPr id="9" name="矩形 8">
            <a:extLst>
              <a:ext uri="{FF2B5EF4-FFF2-40B4-BE49-F238E27FC236}">
                <a16:creationId xmlns:a16="http://schemas.microsoft.com/office/drawing/2014/main" id="{06B686CA-8B44-4424-87EA-7F502B63C832}"/>
              </a:ext>
            </a:extLst>
          </p:cNvPr>
          <p:cNvSpPr/>
          <p:nvPr/>
        </p:nvSpPr>
        <p:spPr>
          <a:xfrm>
            <a:off x="1364224" y="560494"/>
            <a:ext cx="5695790" cy="126188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4000" b="1" dirty="0">
                <a:ln/>
                <a:solidFill>
                  <a:schemeClr val="accent4"/>
                </a:solidFill>
                <a:latin typeface="Yu Gothic UI" panose="020B0500000000000000" pitchFamily="34" charset="-128"/>
                <a:ea typeface="Yu Gothic UI" panose="020B0500000000000000" pitchFamily="34" charset="-128"/>
              </a:rPr>
              <a:t>四格球 </a:t>
            </a:r>
            <a:endParaRPr lang="en-US" altLang="zh-TW" sz="4000" b="1" dirty="0">
              <a:ln/>
              <a:solidFill>
                <a:schemeClr val="accent4"/>
              </a:solidFill>
              <a:latin typeface="Yu Gothic UI" panose="020B0500000000000000" pitchFamily="34" charset="-128"/>
              <a:ea typeface="Yu Gothic UI" panose="020B0500000000000000" pitchFamily="34" charset="-128"/>
            </a:endParaRPr>
          </a:p>
          <a:p>
            <a:pPr algn="ctr"/>
            <a:r>
              <a:rPr lang="en-US" altLang="zh-TW" sz="3600" b="1" dirty="0" err="1">
                <a:ln/>
                <a:solidFill>
                  <a:schemeClr val="accent4"/>
                </a:solidFill>
                <a:latin typeface="Yu Gothic UI" panose="020B0500000000000000" pitchFamily="34" charset="-128"/>
                <a:ea typeface="Yu Gothic UI" panose="020B0500000000000000" pitchFamily="34" charset="-128"/>
              </a:rPr>
              <a:t>Youtube</a:t>
            </a:r>
            <a:r>
              <a:rPr lang="zh-TW" altLang="en-US" sz="3600" b="1" dirty="0">
                <a:ln/>
                <a:solidFill>
                  <a:schemeClr val="accent4"/>
                </a:solidFill>
                <a:latin typeface="Yu Gothic UI" panose="020B0500000000000000" pitchFamily="34" charset="-128"/>
                <a:ea typeface="Yu Gothic UI" panose="020B0500000000000000" pitchFamily="34" charset="-128"/>
              </a:rPr>
              <a:t>搜尋</a:t>
            </a:r>
            <a:r>
              <a:rPr lang="en-US" altLang="zh-TW" sz="3600" b="1" dirty="0">
                <a:ln/>
                <a:solidFill>
                  <a:schemeClr val="accent4"/>
                </a:solidFill>
                <a:latin typeface="Yu Gothic UI" panose="020B0500000000000000" pitchFamily="34" charset="-128"/>
                <a:ea typeface="Yu Gothic UI" panose="020B0500000000000000" pitchFamily="34" charset="-128"/>
              </a:rPr>
              <a:t>:”</a:t>
            </a:r>
            <a:r>
              <a:rPr lang="zh-TW" altLang="en-US" sz="3600" b="1" dirty="0">
                <a:ln/>
                <a:solidFill>
                  <a:schemeClr val="accent4"/>
                </a:solidFill>
                <a:latin typeface="Yu Gothic UI" panose="020B0500000000000000" pitchFamily="34" charset="-128"/>
                <a:ea typeface="Yu Gothic UI" panose="020B0500000000000000" pitchFamily="34" charset="-128"/>
              </a:rPr>
              <a:t>四格球說明</a:t>
            </a:r>
            <a:r>
              <a:rPr lang="en-US" altLang="zh-TW" sz="3600" b="1" dirty="0">
                <a:ln/>
                <a:solidFill>
                  <a:schemeClr val="accent4"/>
                </a:solidFill>
                <a:latin typeface="Yu Gothic UI" panose="020B0500000000000000" pitchFamily="34" charset="-128"/>
                <a:ea typeface="Yu Gothic UI" panose="020B0500000000000000" pitchFamily="34" charset="-128"/>
              </a:rPr>
              <a:t>”</a:t>
            </a:r>
            <a:endParaRPr lang="zh-TW" altLang="en-US" sz="3600" b="1" dirty="0">
              <a:ln/>
              <a:solidFill>
                <a:schemeClr val="accent4"/>
              </a:solidFill>
              <a:latin typeface="Yu Gothic UI" panose="020B0500000000000000" pitchFamily="34" charset="-128"/>
              <a:ea typeface="Yu Gothic UI" panose="020B0500000000000000" pitchFamily="34" charset="-128"/>
            </a:endParaRPr>
          </a:p>
        </p:txBody>
      </p:sp>
      <p:pic>
        <p:nvPicPr>
          <p:cNvPr id="18" name="圖片 17">
            <a:extLst>
              <a:ext uri="{FF2B5EF4-FFF2-40B4-BE49-F238E27FC236}">
                <a16:creationId xmlns:a16="http://schemas.microsoft.com/office/drawing/2014/main" id="{5CFEF696-F830-47ED-A72E-F04651E1A62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11086">
            <a:off x="6918644" y="323849"/>
            <a:ext cx="2369378" cy="1999163"/>
          </a:xfrm>
          <a:prstGeom prst="rect">
            <a:avLst/>
          </a:prstGeom>
        </p:spPr>
      </p:pic>
      <p:pic>
        <p:nvPicPr>
          <p:cNvPr id="19" name="圖片 18">
            <a:extLst>
              <a:ext uri="{FF2B5EF4-FFF2-40B4-BE49-F238E27FC236}">
                <a16:creationId xmlns:a16="http://schemas.microsoft.com/office/drawing/2014/main" id="{30D3A3CC-1A1D-4531-9EBF-16963AE0837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0000" l="10000" r="90000">
                        <a14:foregroundMark x1="78954" y1="54914" x2="64000" y2="61750"/>
                        <a14:foregroundMark x1="17046" y1="59414" x2="31250" y2="63500"/>
                        <a14:foregroundMark x1="33500" y1="75500" x2="26312" y2="77711"/>
                        <a14:foregroundMark x1="17020" y1="59472" x2="22750" y2="61000"/>
                        <a14:foregroundMark x1="17419" y1="58584" x2="22000" y2="60250"/>
                        <a14:foregroundMark x1="66250" y1="74500" x2="69678" y2="75684"/>
                        <a14:foregroundMark x1="79750" y1="55750" x2="82250" y2="55000"/>
                        <a14:foregroundMark x1="79750" y1="54500" x2="81250" y2="54500"/>
                        <a14:foregroundMark x1="16250" y1="59500" x2="14000" y2="58000"/>
                        <a14:backgroundMark x1="19750" y1="33500" x2="80250" y2="40000"/>
                        <a14:backgroundMark x1="80250" y1="40000" x2="33000" y2="48250"/>
                        <a14:backgroundMark x1="33000" y1="48250" x2="27250" y2="51500"/>
                        <a14:backgroundMark x1="8750" y1="69500" x2="22750" y2="70750"/>
                        <a14:backgroundMark x1="72500" y1="67250" x2="87500" y2="64750"/>
                        <a14:backgroundMark x1="23750" y1="50000" x2="82250" y2="50000"/>
                        <a14:backgroundMark x1="20500" y1="38750" x2="34750" y2="40750"/>
                        <a14:backgroundMark x1="18500" y1="48500" x2="35750" y2="53750"/>
                        <a14:backgroundMark x1="28538" y1="67000" x2="31250" y2="67000"/>
                        <a14:backgroundMark x1="15250" y1="67000" x2="27046" y2="67000"/>
                        <a14:backgroundMark x1="28250" y1="85250" x2="37750" y2="83500"/>
                        <a14:backgroundMark x1="69500" y1="82750" x2="41000" y2="91250"/>
                        <a14:backgroundMark x1="41000" y1="91250" x2="41000" y2="91250"/>
                        <a14:backgroundMark x1="29500" y1="84500" x2="21250" y2="84250"/>
                        <a14:backgroundMark x1="71750" y1="65000" x2="83750" y2="62500"/>
                        <a14:backgroundMark x1="68500" y1="67000" x2="70000" y2="67000"/>
                        <a14:backgroundMark x1="71000" y1="70750" x2="81500" y2="72250"/>
                        <a14:backgroundMark x1="13158" y1="56182" x2="8750" y2="66000"/>
                        <a14:backgroundMark x1="19750" y1="41500" x2="13780" y2="54797"/>
                        <a14:backgroundMark x1="8750" y1="66000" x2="8750" y2="71000"/>
                        <a14:backgroundMark x1="9500" y1="71000" x2="16750" y2="83000"/>
                        <a14:backgroundMark x1="16750" y1="83000" x2="23750" y2="87250"/>
                        <a14:backgroundMark x1="83052" y1="51669" x2="87000" y2="64500"/>
                        <a14:backgroundMark x1="87000" y1="64500" x2="87500" y2="77750"/>
                        <a14:backgroundMark x1="80402" y1="83017" x2="79750" y2="83500"/>
                        <a14:backgroundMark x1="81696" y1="82057" x2="80919" y2="82633"/>
                        <a14:backgroundMark x1="87500" y1="77750" x2="82714" y2="81301"/>
                        <a14:backgroundMark x1="79373" y1="82046" x2="78250" y2="83500"/>
                        <a14:backgroundMark x1="80643" y1="80403" x2="80107" y2="81096"/>
                        <a14:backgroundMark x1="86750" y1="72500" x2="81465" y2="79338"/>
                        <a14:backgroundMark x1="78250" y1="83500" x2="76000" y2="84500"/>
                        <a14:backgroundMark x1="15750" y1="78000" x2="19750" y2="81000"/>
                        <a14:backgroundMark x1="80250" y1="78500" x2="77750" y2="82000"/>
                        <a14:backgroundMark x1="18750" y1="77500" x2="22750" y2="81000"/>
                        <a14:backgroundMark x1="79250" y1="77500" x2="74000" y2="84000"/>
                        <a14:backgroundMark x1="76750" y1="77500" x2="71500" y2="80000"/>
                        <a14:backgroundMark x1="77750" y1="72250" x2="77250" y2="77000"/>
                        <a14:backgroundMark x1="76250" y1="73250" x2="75250" y2="78750"/>
                        <a14:backgroundMark x1="75000" y1="72000" x2="74000" y2="76000"/>
                      </a14:backgroundRemoval>
                    </a14:imgEffect>
                  </a14:imgLayer>
                </a14:imgProps>
              </a:ext>
              <a:ext uri="{28A0092B-C50C-407E-A947-70E740481C1C}">
                <a14:useLocalDpi xmlns:a14="http://schemas.microsoft.com/office/drawing/2010/main"/>
              </a:ext>
            </a:extLst>
          </a:blip>
          <a:srcRect t="48009"/>
          <a:stretch/>
        </p:blipFill>
        <p:spPr>
          <a:xfrm rot="20983251">
            <a:off x="7213979" y="1558467"/>
            <a:ext cx="2057108" cy="649758"/>
          </a:xfrm>
          <a:prstGeom prst="rect">
            <a:avLst/>
          </a:prstGeom>
        </p:spPr>
      </p:pic>
    </p:spTree>
    <p:extLst>
      <p:ext uri="{BB962C8B-B14F-4D97-AF65-F5344CB8AC3E}">
        <p14:creationId xmlns:p14="http://schemas.microsoft.com/office/powerpoint/2010/main" val="4202321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EE179F0-00DE-4ABE-B908-7347216DF694}"/>
              </a:ext>
            </a:extLst>
          </p:cNvPr>
          <p:cNvPicPr>
            <a:picLocks noChangeAspect="1"/>
          </p:cNvPicPr>
          <p:nvPr/>
        </p:nvPicPr>
        <p:blipFill rotWithShape="1">
          <a:blip r:embed="rId3"/>
          <a:srcRect t="20180" b="6786"/>
          <a:stretch/>
        </p:blipFill>
        <p:spPr>
          <a:xfrm>
            <a:off x="258484" y="2557399"/>
            <a:ext cx="3816424" cy="3687826"/>
          </a:xfrm>
          <a:prstGeom prst="rect">
            <a:avLst/>
          </a:prstGeom>
        </p:spPr>
      </p:pic>
      <p:sp>
        <p:nvSpPr>
          <p:cNvPr id="5" name="文字方塊 4">
            <a:extLst>
              <a:ext uri="{FF2B5EF4-FFF2-40B4-BE49-F238E27FC236}">
                <a16:creationId xmlns:a16="http://schemas.microsoft.com/office/drawing/2014/main" id="{02A113F1-3D83-45B2-B722-33A8A72A0500}"/>
              </a:ext>
            </a:extLst>
          </p:cNvPr>
          <p:cNvSpPr txBox="1"/>
          <p:nvPr/>
        </p:nvSpPr>
        <p:spPr>
          <a:xfrm>
            <a:off x="2203885" y="222177"/>
            <a:ext cx="6102424" cy="584775"/>
          </a:xfrm>
          <a:prstGeom prst="rect">
            <a:avLst/>
          </a:prstGeom>
          <a:noFill/>
        </p:spPr>
        <p:txBody>
          <a:bodyPr wrap="square">
            <a:spAutoFit/>
          </a:bodyPr>
          <a:lstStyle/>
          <a:p>
            <a:r>
              <a:rPr lang="zh-TW" altLang="en-US" sz="3200" b="1" dirty="0">
                <a:latin typeface="Yu Gothic UI" panose="020B0500000000000000" pitchFamily="34" charset="-128"/>
                <a:ea typeface="Yu Gothic UI" panose="020B0500000000000000" pitchFamily="34" charset="-128"/>
              </a:rPr>
              <a:t>桌遊</a:t>
            </a:r>
            <a:r>
              <a:rPr lang="en-US" altLang="zh-TW" sz="3200" b="1" dirty="0">
                <a:latin typeface="Yu Gothic UI" panose="020B0500000000000000" pitchFamily="34" charset="-128"/>
                <a:ea typeface="Yu Gothic UI" panose="020B0500000000000000" pitchFamily="34" charset="-128"/>
              </a:rPr>
              <a:t>-</a:t>
            </a:r>
            <a:r>
              <a:rPr lang="zh-TW" altLang="en-US" sz="3200" b="1" dirty="0">
                <a:latin typeface="Yu Gothic UI" panose="020B0500000000000000" pitchFamily="34" charset="-128"/>
                <a:ea typeface="Yu Gothic UI" panose="020B0500000000000000" pitchFamily="34" charset="-128"/>
              </a:rPr>
              <a:t>魔眼森林 </a:t>
            </a:r>
            <a:r>
              <a:rPr lang="en-US" altLang="zh-TW" sz="3200" b="1" dirty="0">
                <a:latin typeface="Yu Gothic UI" panose="020B0500000000000000" pitchFamily="34" charset="-128"/>
                <a:ea typeface="Yu Gothic UI" panose="020B0500000000000000" pitchFamily="34" charset="-128"/>
              </a:rPr>
              <a:t>Magic Forest</a:t>
            </a:r>
            <a:endParaRPr lang="zh-TW" altLang="en-US" sz="3200" b="1" dirty="0">
              <a:latin typeface="Yu Gothic UI" panose="020B0500000000000000" pitchFamily="34" charset="-128"/>
              <a:ea typeface="Yu Gothic UI" panose="020B0500000000000000" pitchFamily="34" charset="-128"/>
            </a:endParaRPr>
          </a:p>
        </p:txBody>
      </p:sp>
      <p:sp>
        <p:nvSpPr>
          <p:cNvPr id="7" name="文字方塊 6">
            <a:extLst>
              <a:ext uri="{FF2B5EF4-FFF2-40B4-BE49-F238E27FC236}">
                <a16:creationId xmlns:a16="http://schemas.microsoft.com/office/drawing/2014/main" id="{3DC8F0D9-7B1E-4ABC-884C-13F2979DB482}"/>
              </a:ext>
            </a:extLst>
          </p:cNvPr>
          <p:cNvSpPr txBox="1"/>
          <p:nvPr/>
        </p:nvSpPr>
        <p:spPr>
          <a:xfrm>
            <a:off x="2203885" y="882698"/>
            <a:ext cx="8406680" cy="369332"/>
          </a:xfrm>
          <a:prstGeom prst="rect">
            <a:avLst/>
          </a:prstGeom>
          <a:noFill/>
        </p:spPr>
        <p:txBody>
          <a:bodyPr wrap="square">
            <a:spAutoFit/>
          </a:bodyPr>
          <a:lstStyle/>
          <a:p>
            <a:r>
              <a:rPr lang="zh-TW" altLang="en-US" sz="1800" b="1" dirty="0">
                <a:latin typeface="Yu Gothic UI" panose="020B0500000000000000" pitchFamily="34" charset="-128"/>
                <a:ea typeface="Yu Gothic UI" panose="020B0500000000000000" pitchFamily="34" charset="-128"/>
              </a:rPr>
              <a:t>臺灣防盲基金會 </a:t>
            </a:r>
            <a:r>
              <a:rPr lang="en-US" altLang="zh-TW" sz="1800" b="1" dirty="0">
                <a:latin typeface="Yu Gothic UI" panose="020B0500000000000000" pitchFamily="34" charset="-128"/>
                <a:ea typeface="Yu Gothic UI" panose="020B0500000000000000" pitchFamily="34" charset="-128"/>
              </a:rPr>
              <a:t>X </a:t>
            </a:r>
            <a:r>
              <a:rPr lang="zh-TW" altLang="en-US" sz="1800" b="1" dirty="0">
                <a:latin typeface="Yu Gothic UI" panose="020B0500000000000000" pitchFamily="34" charset="-128"/>
                <a:ea typeface="Yu Gothic UI" panose="020B0500000000000000" pitchFamily="34" charset="-128"/>
              </a:rPr>
              <a:t>全球首創眼科衛生教育原創桌遊 </a:t>
            </a:r>
            <a:endParaRPr lang="en-US" altLang="zh-TW" sz="1800" b="1" dirty="0">
              <a:latin typeface="Yu Gothic UI" panose="020B0500000000000000" pitchFamily="34" charset="-128"/>
              <a:ea typeface="Yu Gothic UI" panose="020B0500000000000000" pitchFamily="34" charset="-128"/>
            </a:endParaRPr>
          </a:p>
        </p:txBody>
      </p:sp>
      <p:sp>
        <p:nvSpPr>
          <p:cNvPr id="10" name="文字方塊 9">
            <a:extLst>
              <a:ext uri="{FF2B5EF4-FFF2-40B4-BE49-F238E27FC236}">
                <a16:creationId xmlns:a16="http://schemas.microsoft.com/office/drawing/2014/main" id="{12B0416D-9F3A-455C-AAA0-690B5DAB24C4}"/>
              </a:ext>
            </a:extLst>
          </p:cNvPr>
          <p:cNvSpPr txBox="1"/>
          <p:nvPr/>
        </p:nvSpPr>
        <p:spPr>
          <a:xfrm>
            <a:off x="295673" y="6352143"/>
            <a:ext cx="5306784" cy="369332"/>
          </a:xfrm>
          <a:prstGeom prst="rect">
            <a:avLst/>
          </a:prstGeom>
          <a:noFill/>
        </p:spPr>
        <p:txBody>
          <a:bodyPr wrap="square">
            <a:spAutoFit/>
          </a:bodyPr>
          <a:lstStyle/>
          <a:p>
            <a:r>
              <a:rPr lang="zh-TW" altLang="en-US" dirty="0"/>
              <a:t>引用：財團法人臺灣防盲基金會</a:t>
            </a:r>
          </a:p>
        </p:txBody>
      </p:sp>
      <p:sp>
        <p:nvSpPr>
          <p:cNvPr id="9" name="文字方塊 8">
            <a:extLst>
              <a:ext uri="{FF2B5EF4-FFF2-40B4-BE49-F238E27FC236}">
                <a16:creationId xmlns:a16="http://schemas.microsoft.com/office/drawing/2014/main" id="{01963BE6-264B-4DB0-AF77-978003FA7AB4}"/>
              </a:ext>
            </a:extLst>
          </p:cNvPr>
          <p:cNvSpPr txBox="1"/>
          <p:nvPr/>
        </p:nvSpPr>
        <p:spPr>
          <a:xfrm>
            <a:off x="1280084" y="1558901"/>
            <a:ext cx="7406716" cy="707886"/>
          </a:xfrm>
          <a:prstGeom prst="rect">
            <a:avLst/>
          </a:prstGeom>
          <a:noFill/>
        </p:spPr>
        <p:txBody>
          <a:bodyPr wrap="square">
            <a:spAutoFit/>
          </a:bodyPr>
          <a:lstStyle/>
          <a:p>
            <a:r>
              <a:rPr lang="zh-TW" altLang="en-US" sz="2400" b="1" dirty="0">
                <a:latin typeface="Yu Gothic UI" panose="020B0500000000000000" pitchFamily="34" charset="-128"/>
                <a:ea typeface="Yu Gothic UI" panose="020B0500000000000000" pitchFamily="34" charset="-128"/>
              </a:rPr>
              <a:t>眼鏡道具，模擬視網膜剝離症狀並體驗戴眼鏡的不適</a:t>
            </a:r>
            <a:r>
              <a:rPr lang="en-US" altLang="zh-TW" sz="2400" b="1" dirty="0">
                <a:latin typeface="Yu Gothic UI" panose="020B0500000000000000" pitchFamily="34" charset="-128"/>
                <a:ea typeface="Yu Gothic UI" panose="020B0500000000000000" pitchFamily="34" charset="-128"/>
              </a:rPr>
              <a:t/>
            </a:r>
            <a:br>
              <a:rPr lang="en-US" altLang="zh-TW" sz="2400" b="1" dirty="0">
                <a:latin typeface="Yu Gothic UI" panose="020B0500000000000000" pitchFamily="34" charset="-128"/>
                <a:ea typeface="Yu Gothic UI" panose="020B0500000000000000" pitchFamily="34" charset="-128"/>
              </a:rPr>
            </a:br>
            <a:r>
              <a:rPr lang="zh-TW" altLang="en-US" sz="2400" b="1" dirty="0">
                <a:latin typeface="Yu Gothic UI" panose="020B0500000000000000" pitchFamily="34" charset="-128"/>
                <a:ea typeface="Yu Gothic UI" panose="020B0500000000000000" pitchFamily="34" charset="-128"/>
              </a:rPr>
              <a:t>藉由桌遊的活動增進親子關係、共同維護明亮的雙眼</a:t>
            </a:r>
          </a:p>
        </p:txBody>
      </p:sp>
      <p:pic>
        <p:nvPicPr>
          <p:cNvPr id="6" name="圖片 5">
            <a:extLst>
              <a:ext uri="{FF2B5EF4-FFF2-40B4-BE49-F238E27FC236}">
                <a16:creationId xmlns:a16="http://schemas.microsoft.com/office/drawing/2014/main" id="{71F2E5AD-3E8F-49E9-9BA4-93C297BEF2E0}"/>
              </a:ext>
            </a:extLst>
          </p:cNvPr>
          <p:cNvPicPr>
            <a:picLocks noChangeAspect="1"/>
          </p:cNvPicPr>
          <p:nvPr/>
        </p:nvPicPr>
        <p:blipFill rotWithShape="1">
          <a:blip r:embed="rId4"/>
          <a:srcRect l="42853" t="33585" r="-725" b="35300"/>
          <a:stretch/>
        </p:blipFill>
        <p:spPr>
          <a:xfrm>
            <a:off x="4330250" y="2557399"/>
            <a:ext cx="4664632" cy="2133854"/>
          </a:xfrm>
          <a:prstGeom prst="rect">
            <a:avLst/>
          </a:prstGeom>
        </p:spPr>
      </p:pic>
      <p:pic>
        <p:nvPicPr>
          <p:cNvPr id="14" name="圖片 13">
            <a:extLst>
              <a:ext uri="{FF2B5EF4-FFF2-40B4-BE49-F238E27FC236}">
                <a16:creationId xmlns:a16="http://schemas.microsoft.com/office/drawing/2014/main" id="{DBFD5D5E-3E43-44DD-837B-92A1C78C19CB}"/>
              </a:ext>
            </a:extLst>
          </p:cNvPr>
          <p:cNvPicPr>
            <a:picLocks noChangeAspect="1"/>
          </p:cNvPicPr>
          <p:nvPr/>
        </p:nvPicPr>
        <p:blipFill rotWithShape="1">
          <a:blip r:embed="rId5"/>
          <a:srcRect l="43879" t="57100" r="5287" b="7980"/>
          <a:stretch/>
        </p:blipFill>
        <p:spPr>
          <a:xfrm>
            <a:off x="4330250" y="4785390"/>
            <a:ext cx="4439684" cy="1714681"/>
          </a:xfrm>
          <a:prstGeom prst="rect">
            <a:avLst/>
          </a:prstGeom>
        </p:spPr>
      </p:pic>
    </p:spTree>
    <p:extLst>
      <p:ext uri="{BB962C8B-B14F-4D97-AF65-F5344CB8AC3E}">
        <p14:creationId xmlns:p14="http://schemas.microsoft.com/office/powerpoint/2010/main" val="771625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A686C0E-D5FE-4A4C-859F-07AC43B55D26}"/>
              </a:ext>
            </a:extLst>
          </p:cNvPr>
          <p:cNvSpPr>
            <a:spLocks noGrp="1"/>
          </p:cNvSpPr>
          <p:nvPr>
            <p:ph type="sldNum" sz="quarter" idx="12"/>
          </p:nvPr>
        </p:nvSpPr>
        <p:spPr/>
        <p:txBody>
          <a:bodyPr/>
          <a:lstStyle/>
          <a:p>
            <a:fld id="{CBC113F2-B1E1-4831-991D-DC5ABC03233C}" type="slidenum">
              <a:rPr lang="en-US" altLang="zh-TW" smtClean="0"/>
              <a:pPr/>
              <a:t>43</a:t>
            </a:fld>
            <a:endParaRPr lang="en-US" altLang="zh-TW"/>
          </a:p>
        </p:txBody>
      </p:sp>
      <p:sp>
        <p:nvSpPr>
          <p:cNvPr id="5" name="文字方塊 4">
            <a:extLst>
              <a:ext uri="{FF2B5EF4-FFF2-40B4-BE49-F238E27FC236}">
                <a16:creationId xmlns:a16="http://schemas.microsoft.com/office/drawing/2014/main" id="{02A113F1-3D83-45B2-B722-33A8A72A0500}"/>
              </a:ext>
            </a:extLst>
          </p:cNvPr>
          <p:cNvSpPr txBox="1"/>
          <p:nvPr/>
        </p:nvSpPr>
        <p:spPr>
          <a:xfrm>
            <a:off x="1295400" y="297923"/>
            <a:ext cx="6858744" cy="584775"/>
          </a:xfrm>
          <a:prstGeom prst="rect">
            <a:avLst/>
          </a:prstGeom>
          <a:noFill/>
        </p:spPr>
        <p:txBody>
          <a:bodyPr wrap="square">
            <a:spAutoFit/>
          </a:bodyPr>
          <a:lstStyle/>
          <a:p>
            <a:r>
              <a:rPr lang="zh-TW" altLang="en-US" sz="3200" b="1" dirty="0">
                <a:latin typeface="Yu Gothic UI" panose="020B0500000000000000" pitchFamily="34" charset="-128"/>
                <a:ea typeface="Yu Gothic UI" panose="020B0500000000000000" pitchFamily="34" charset="-128"/>
              </a:rPr>
              <a:t>桌遊</a:t>
            </a:r>
            <a:r>
              <a:rPr lang="en-US" altLang="zh-TW" sz="3200" b="1" dirty="0">
                <a:latin typeface="Yu Gothic UI" panose="020B0500000000000000" pitchFamily="34" charset="-128"/>
                <a:ea typeface="Yu Gothic UI" panose="020B0500000000000000" pitchFamily="34" charset="-128"/>
              </a:rPr>
              <a:t>-</a:t>
            </a:r>
            <a:r>
              <a:rPr lang="zh-TW" altLang="en-US" sz="3200" b="1" dirty="0">
                <a:latin typeface="Yu Gothic UI" panose="020B0500000000000000" pitchFamily="34" charset="-128"/>
                <a:ea typeface="Yu Gothic UI" panose="020B0500000000000000" pitchFamily="34" charset="-128"/>
              </a:rPr>
              <a:t>搶救迷糊眼鏡猴</a:t>
            </a:r>
            <a:r>
              <a:rPr lang="en-US" altLang="zh-TW" sz="3200" b="1" dirty="0">
                <a:latin typeface="Yu Gothic UI" panose="020B0500000000000000" pitchFamily="34" charset="-128"/>
                <a:ea typeface="Yu Gothic UI" panose="020B0500000000000000" pitchFamily="34" charset="-128"/>
              </a:rPr>
              <a:t>Tarsier Rescue</a:t>
            </a:r>
            <a:endParaRPr lang="zh-TW" altLang="en-US" sz="3200" b="1" dirty="0">
              <a:latin typeface="Yu Gothic UI" panose="020B0500000000000000" pitchFamily="34" charset="-128"/>
              <a:ea typeface="Yu Gothic UI" panose="020B0500000000000000" pitchFamily="34" charset="-128"/>
            </a:endParaRPr>
          </a:p>
        </p:txBody>
      </p:sp>
      <p:sp>
        <p:nvSpPr>
          <p:cNvPr id="7" name="文字方塊 6">
            <a:extLst>
              <a:ext uri="{FF2B5EF4-FFF2-40B4-BE49-F238E27FC236}">
                <a16:creationId xmlns:a16="http://schemas.microsoft.com/office/drawing/2014/main" id="{3DC8F0D9-7B1E-4ABC-884C-13F2979DB482}"/>
              </a:ext>
            </a:extLst>
          </p:cNvPr>
          <p:cNvSpPr txBox="1"/>
          <p:nvPr/>
        </p:nvSpPr>
        <p:spPr>
          <a:xfrm>
            <a:off x="1752600" y="950476"/>
            <a:ext cx="8406680" cy="369332"/>
          </a:xfrm>
          <a:prstGeom prst="rect">
            <a:avLst/>
          </a:prstGeom>
          <a:noFill/>
        </p:spPr>
        <p:txBody>
          <a:bodyPr wrap="square">
            <a:spAutoFit/>
          </a:bodyPr>
          <a:lstStyle/>
          <a:p>
            <a:r>
              <a:rPr lang="zh-TW" altLang="en-US" sz="1800" b="1" dirty="0">
                <a:latin typeface="Yu Gothic UI" panose="020B0500000000000000" pitchFamily="34" charset="-128"/>
                <a:ea typeface="Yu Gothic UI" panose="020B0500000000000000" pitchFamily="34" charset="-128"/>
              </a:rPr>
              <a:t>臺灣防盲基金會 </a:t>
            </a:r>
            <a:r>
              <a:rPr lang="en-US" altLang="zh-TW" sz="1800" b="1" dirty="0">
                <a:latin typeface="Yu Gothic UI" panose="020B0500000000000000" pitchFamily="34" charset="-128"/>
                <a:ea typeface="Yu Gothic UI" panose="020B0500000000000000" pitchFamily="34" charset="-128"/>
              </a:rPr>
              <a:t>X </a:t>
            </a:r>
            <a:r>
              <a:rPr lang="zh-TW" altLang="en-US" sz="1800" b="1" dirty="0">
                <a:latin typeface="Yu Gothic UI" panose="020B0500000000000000" pitchFamily="34" charset="-128"/>
                <a:ea typeface="Yu Gothic UI" panose="020B0500000000000000" pitchFamily="34" charset="-128"/>
              </a:rPr>
              <a:t>全球首創眼科衛生教育原創桌遊 </a:t>
            </a:r>
            <a:endParaRPr lang="en-US" altLang="zh-TW" sz="1800" b="1" dirty="0">
              <a:latin typeface="Yu Gothic UI" panose="020B0500000000000000" pitchFamily="34" charset="-128"/>
              <a:ea typeface="Yu Gothic UI" panose="020B0500000000000000" pitchFamily="34" charset="-128"/>
            </a:endParaRPr>
          </a:p>
        </p:txBody>
      </p:sp>
      <p:sp>
        <p:nvSpPr>
          <p:cNvPr id="10" name="文字方塊 9">
            <a:extLst>
              <a:ext uri="{FF2B5EF4-FFF2-40B4-BE49-F238E27FC236}">
                <a16:creationId xmlns:a16="http://schemas.microsoft.com/office/drawing/2014/main" id="{12B0416D-9F3A-455C-AAA0-690B5DAB24C4}"/>
              </a:ext>
            </a:extLst>
          </p:cNvPr>
          <p:cNvSpPr txBox="1"/>
          <p:nvPr/>
        </p:nvSpPr>
        <p:spPr>
          <a:xfrm>
            <a:off x="294355" y="6129391"/>
            <a:ext cx="5306784" cy="369332"/>
          </a:xfrm>
          <a:prstGeom prst="rect">
            <a:avLst/>
          </a:prstGeom>
          <a:noFill/>
        </p:spPr>
        <p:txBody>
          <a:bodyPr wrap="square">
            <a:spAutoFit/>
          </a:bodyPr>
          <a:lstStyle/>
          <a:p>
            <a:r>
              <a:rPr lang="zh-TW" altLang="en-US" dirty="0"/>
              <a:t>引用：財團法人臺灣防盲基金會</a:t>
            </a:r>
          </a:p>
        </p:txBody>
      </p:sp>
      <p:pic>
        <p:nvPicPr>
          <p:cNvPr id="2050" name="Picture 2">
            <a:extLst>
              <a:ext uri="{FF2B5EF4-FFF2-40B4-BE49-F238E27FC236}">
                <a16:creationId xmlns:a16="http://schemas.microsoft.com/office/drawing/2014/main" id="{02E5EE78-F861-42E3-BC89-C0C25C63F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55244"/>
            <a:ext cx="4357680" cy="48588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FFAC087-7407-4CE2-B12D-AB5FA53D53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01866" y="2451470"/>
            <a:ext cx="4685302" cy="31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3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180E115-E0EE-4A46-B267-02EA6F9A13F0}"/>
              </a:ext>
            </a:extLst>
          </p:cNvPr>
          <p:cNvSpPr>
            <a:spLocks noGrp="1"/>
          </p:cNvSpPr>
          <p:nvPr>
            <p:ph type="sldNum" sz="quarter" idx="12"/>
          </p:nvPr>
        </p:nvSpPr>
        <p:spPr/>
        <p:txBody>
          <a:bodyPr/>
          <a:lstStyle/>
          <a:p>
            <a:fld id="{CBC113F2-B1E1-4831-991D-DC5ABC03233C}" type="slidenum">
              <a:rPr lang="en-US" altLang="zh-TW" smtClean="0"/>
              <a:pPr/>
              <a:t>44</a:t>
            </a:fld>
            <a:endParaRPr lang="en-US" altLang="zh-TW"/>
          </a:p>
        </p:txBody>
      </p:sp>
      <p:pic>
        <p:nvPicPr>
          <p:cNvPr id="3" name="圖片 2">
            <a:extLst>
              <a:ext uri="{FF2B5EF4-FFF2-40B4-BE49-F238E27FC236}">
                <a16:creationId xmlns:a16="http://schemas.microsoft.com/office/drawing/2014/main" id="{7E1A8164-A323-44A0-9BE0-101301CC10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64" y="260648"/>
            <a:ext cx="9076281" cy="4248472"/>
          </a:xfrm>
          <a:prstGeom prst="rect">
            <a:avLst/>
          </a:prstGeom>
        </p:spPr>
      </p:pic>
      <p:pic>
        <p:nvPicPr>
          <p:cNvPr id="4" name="圖片 3">
            <a:extLst>
              <a:ext uri="{FF2B5EF4-FFF2-40B4-BE49-F238E27FC236}">
                <a16:creationId xmlns:a16="http://schemas.microsoft.com/office/drawing/2014/main" id="{10102F37-C76D-4954-9FA8-F90D1F0938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19" y="692696"/>
            <a:ext cx="4269981" cy="6028779"/>
          </a:xfrm>
          <a:prstGeom prst="rect">
            <a:avLst/>
          </a:prstGeom>
        </p:spPr>
      </p:pic>
    </p:spTree>
    <p:extLst>
      <p:ext uri="{BB962C8B-B14F-4D97-AF65-F5344CB8AC3E}">
        <p14:creationId xmlns:p14="http://schemas.microsoft.com/office/powerpoint/2010/main" val="317941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500+度即達WHO失明視力.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是個疾病.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病問題不容輕忽.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戶外運動預防近視加深與發生Recess+outside+classroom%28ROC%2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9近視診斷由眼科醫師散瞳檢查才準確.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0"/>
            <a:ext cx="6858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C5692-8A31-BFF6-935E-AF1776700AB2}"/>
              </a:ext>
            </a:extLst>
          </p:cNvPr>
          <p:cNvSpPr>
            <a:spLocks noGrp="1"/>
          </p:cNvSpPr>
          <p:nvPr>
            <p:ph type="title"/>
          </p:nvPr>
        </p:nvSpPr>
        <p:spPr>
          <a:xfrm>
            <a:off x="609600" y="129048"/>
            <a:ext cx="7620000" cy="1107996"/>
          </a:xfrm>
        </p:spPr>
        <p:txBody>
          <a:bodyPr/>
          <a:lstStyle/>
          <a:p>
            <a:pPr algn="ctr"/>
            <a:r>
              <a:rPr lang="zh-TW" altLang="en-US" b="1" dirty="0">
                <a:latin typeface="標楷體" panose="03000509000000000000" pitchFamily="65" charset="-120"/>
                <a:ea typeface="標楷體" panose="03000509000000000000" pitchFamily="65" charset="-120"/>
              </a:rPr>
              <a:t>雷射近視手術後病患發生視網膜剝離</a:t>
            </a:r>
            <a:r>
              <a:rPr lang="en-US" altLang="zh-TW" b="1" dirty="0">
                <a:latin typeface="標楷體" panose="03000509000000000000" pitchFamily="65" charset="-120"/>
                <a:ea typeface="標楷體" panose="03000509000000000000" pitchFamily="65" charset="-120"/>
              </a:rPr>
              <a:t/>
            </a:r>
            <a:br>
              <a:rPr lang="en-US" altLang="zh-TW" b="1" dirty="0">
                <a:latin typeface="標楷體" panose="03000509000000000000" pitchFamily="65" charset="-120"/>
                <a:ea typeface="標楷體" panose="03000509000000000000" pitchFamily="65" charset="-120"/>
              </a:rPr>
            </a:br>
            <a:r>
              <a:rPr lang="zh-TW" altLang="en-US" b="1" dirty="0">
                <a:latin typeface="標楷體" panose="03000509000000000000" pitchFamily="65" charset="-120"/>
                <a:ea typeface="標楷體" panose="03000509000000000000" pitchFamily="65" charset="-120"/>
              </a:rPr>
              <a:t>及其近視知識</a:t>
            </a:r>
          </a:p>
        </p:txBody>
      </p:sp>
      <p:sp>
        <p:nvSpPr>
          <p:cNvPr id="3" name="內容版面配置區 2">
            <a:extLst>
              <a:ext uri="{FF2B5EF4-FFF2-40B4-BE49-F238E27FC236}">
                <a16:creationId xmlns:a16="http://schemas.microsoft.com/office/drawing/2014/main" id="{EAF0FD6B-8FB5-8E53-B640-8EC4D2031D4B}"/>
              </a:ext>
            </a:extLst>
          </p:cNvPr>
          <p:cNvSpPr>
            <a:spLocks noGrp="1"/>
          </p:cNvSpPr>
          <p:nvPr>
            <p:ph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818CDE71-6572-48EF-EEFF-AE6487602D68}"/>
              </a:ext>
            </a:extLst>
          </p:cNvPr>
          <p:cNvSpPr>
            <a:spLocks noGrp="1"/>
          </p:cNvSpPr>
          <p:nvPr>
            <p:ph type="sldNum" sz="quarter" idx="12"/>
          </p:nvPr>
        </p:nvSpPr>
        <p:spPr>
          <a:xfrm>
            <a:off x="7885509" y="5883276"/>
            <a:ext cx="565159"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B9EE302-07A5-4A21-8DE0-38E63C41AE45}" type="slidenum">
              <a:rPr lang="en-US" altLang="zh-TW" smtClean="0"/>
              <a:pPr/>
              <a:t>5</a:t>
            </a:fld>
            <a:endParaRPr lang="en-US" altLang="zh-TW"/>
          </a:p>
        </p:txBody>
      </p:sp>
      <p:pic>
        <p:nvPicPr>
          <p:cNvPr id="6" name="圖片 5">
            <a:extLst>
              <a:ext uri="{FF2B5EF4-FFF2-40B4-BE49-F238E27FC236}">
                <a16:creationId xmlns:a16="http://schemas.microsoft.com/office/drawing/2014/main" id="{A2D439AF-F5EA-7050-8C85-F3EFBCDAB1E7}"/>
              </a:ext>
            </a:extLst>
          </p:cNvPr>
          <p:cNvPicPr>
            <a:picLocks noChangeAspect="1"/>
          </p:cNvPicPr>
          <p:nvPr/>
        </p:nvPicPr>
        <p:blipFill>
          <a:blip r:embed="rId2"/>
          <a:stretch>
            <a:fillRect/>
          </a:stretch>
        </p:blipFill>
        <p:spPr>
          <a:xfrm>
            <a:off x="0" y="1237044"/>
            <a:ext cx="9144000" cy="4383912"/>
          </a:xfrm>
          <a:prstGeom prst="rect">
            <a:avLst/>
          </a:prstGeom>
        </p:spPr>
      </p:pic>
    </p:spTree>
    <p:extLst>
      <p:ext uri="{BB962C8B-B14F-4D97-AF65-F5344CB8AC3E}">
        <p14:creationId xmlns:p14="http://schemas.microsoft.com/office/powerpoint/2010/main" val="28873691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要控制不任由其發展.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會危害眼睛健康.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近視與先天遺傳及後天環境都有關係.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6453"/>
            <a:ext cx="9144000" cy="646509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建立幼兒視力存摺以維護眼睛健康的根本.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4352"/>
            <a:ext cx="9144000" cy="646929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94970" y="0"/>
            <a:ext cx="8354059" cy="1153160"/>
            <a:chOff x="406400" y="5080"/>
            <a:chExt cx="8354059" cy="1153160"/>
          </a:xfrm>
        </p:grpSpPr>
        <p:sp>
          <p:nvSpPr>
            <p:cNvPr id="3" name="object 3"/>
            <p:cNvSpPr/>
            <p:nvPr/>
          </p:nvSpPr>
          <p:spPr>
            <a:xfrm>
              <a:off x="406400" y="218439"/>
              <a:ext cx="8354059" cy="70104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object 4"/>
            <p:cNvSpPr/>
            <p:nvPr/>
          </p:nvSpPr>
          <p:spPr>
            <a:xfrm>
              <a:off x="2202179" y="5080"/>
              <a:ext cx="5013960" cy="115316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sp>
        <p:nvSpPr>
          <p:cNvPr id="6" name="object 6"/>
          <p:cNvSpPr txBox="1"/>
          <p:nvPr/>
        </p:nvSpPr>
        <p:spPr>
          <a:xfrm>
            <a:off x="362313" y="1110026"/>
            <a:ext cx="5526405" cy="5085080"/>
          </a:xfrm>
          <a:prstGeom prst="rect">
            <a:avLst/>
          </a:prstGeom>
        </p:spPr>
        <p:txBody>
          <a:bodyPr vert="horz" wrap="square" lIns="0" tIns="12700" rIns="0" bIns="0" rtlCol="0">
            <a:spAutoFit/>
          </a:bodyPr>
          <a:lstStyle/>
          <a:p>
            <a:pPr marL="355600" indent="-343535">
              <a:lnSpc>
                <a:spcPct val="100000"/>
              </a:lnSpc>
              <a:spcBef>
                <a:spcPts val="100"/>
              </a:spcBef>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近視病</a:t>
            </a:r>
            <a:r>
              <a:rPr sz="3600" b="0" spc="-5" dirty="0">
                <a:latin typeface="DFKai-SB" panose="03000509000000000000" pitchFamily="65" charset="-120"/>
                <a:ea typeface="DFKai-SB" panose="03000509000000000000" pitchFamily="65" charset="-120"/>
                <a:cs typeface="WenQuanYi Zen Hei Mono"/>
              </a:rPr>
              <a:t>的</a:t>
            </a:r>
            <a:r>
              <a:rPr sz="3600" b="0" dirty="0">
                <a:latin typeface="DFKai-SB" panose="03000509000000000000" pitchFamily="65" charset="-120"/>
                <a:ea typeface="DFKai-SB" panose="03000509000000000000" pitchFamily="65" charset="-120"/>
                <a:cs typeface="WenQuanYi Zen Hei Mono"/>
              </a:rPr>
              <a:t>觀念</a:t>
            </a:r>
            <a:endParaRPr sz="3600" dirty="0">
              <a:latin typeface="DFKai-SB" panose="03000509000000000000" pitchFamily="65" charset="-120"/>
              <a:ea typeface="DFKai-SB" panose="03000509000000000000" pitchFamily="65" charset="-120"/>
              <a:cs typeface="WenQuanYi Zen Hei Mono"/>
            </a:endParaRPr>
          </a:p>
          <a:p>
            <a:pPr marL="355600" indent="-343535">
              <a:lnSpc>
                <a:spcPct val="100000"/>
              </a:lnSpc>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戶外活動防近視</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540"/>
              </a:spcBef>
              <a:buFont typeface="Arial"/>
              <a:buChar char="–"/>
              <a:tabLst>
                <a:tab pos="756920" algn="l"/>
                <a:tab pos="757555" algn="l"/>
              </a:tabLst>
            </a:pPr>
            <a:r>
              <a:rPr sz="2000" b="0" dirty="0">
                <a:latin typeface="DFKai-SB" panose="03000509000000000000" pitchFamily="65" charset="-120"/>
                <a:ea typeface="DFKai-SB" panose="03000509000000000000" pitchFamily="65" charset="-120"/>
                <a:cs typeface="WenQuanYi Zen Hei Mono"/>
              </a:rPr>
              <a:t>課間下</a:t>
            </a:r>
            <a:r>
              <a:rPr sz="2000" b="0" spc="-5" dirty="0">
                <a:latin typeface="DFKai-SB" panose="03000509000000000000" pitchFamily="65" charset="-120"/>
                <a:ea typeface="DFKai-SB" panose="03000509000000000000" pitchFamily="65" charset="-120"/>
                <a:cs typeface="WenQuanYi Zen Hei Mono"/>
              </a:rPr>
              <a:t>課--</a:t>
            </a:r>
            <a:r>
              <a:rPr sz="2000" b="0" dirty="0">
                <a:latin typeface="DFKai-SB" panose="03000509000000000000" pitchFamily="65" charset="-120"/>
                <a:ea typeface="DFKai-SB" panose="03000509000000000000" pitchFamily="65" charset="-120"/>
                <a:cs typeface="WenQuanYi Zen Hei Mono"/>
              </a:rPr>
              <a:t>教室淨空到戶外活動</a:t>
            </a:r>
            <a:endParaRPr sz="20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805"/>
              </a:spcBef>
              <a:buFont typeface="Arial"/>
              <a:buChar char="•"/>
              <a:tabLst>
                <a:tab pos="356235" algn="l"/>
              </a:tabLst>
            </a:pPr>
            <a:r>
              <a:rPr sz="3600" b="0" dirty="0" err="1">
                <a:latin typeface="DFKai-SB" panose="03000509000000000000" pitchFamily="65" charset="-120"/>
                <a:ea typeface="DFKai-SB" panose="03000509000000000000" pitchFamily="65" charset="-120"/>
                <a:cs typeface="WenQuanYi Zen Hei Mono"/>
              </a:rPr>
              <a:t>中斷長時近距離用眼</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620"/>
              </a:spcBef>
              <a:buFont typeface="Arial"/>
              <a:buChar char="–"/>
              <a:tabLst>
                <a:tab pos="757555" algn="l"/>
              </a:tabLst>
            </a:pPr>
            <a:r>
              <a:rPr sz="2400" b="0" spc="-5" dirty="0">
                <a:latin typeface="DFKai-SB" panose="03000509000000000000" pitchFamily="65" charset="-120"/>
                <a:ea typeface="DFKai-SB" panose="03000509000000000000" pitchFamily="65" charset="-120"/>
                <a:cs typeface="WenQuanYi Zen Hei Mono"/>
              </a:rPr>
              <a:t>3C</a:t>
            </a:r>
            <a:r>
              <a:rPr sz="2400" b="0" dirty="0">
                <a:latin typeface="DFKai-SB" panose="03000509000000000000" pitchFamily="65" charset="-120"/>
                <a:ea typeface="DFKai-SB" panose="03000509000000000000" pitchFamily="65" charset="-120"/>
                <a:cs typeface="WenQuanYi Zen Hei Mono"/>
              </a:rPr>
              <a:t>螢幕產品的防護</a:t>
            </a:r>
            <a:endParaRPr sz="24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825"/>
              </a:spcBef>
              <a:buFont typeface="Arial"/>
              <a:buChar char="•"/>
              <a:tabLst>
                <a:tab pos="356235" algn="l"/>
              </a:tabLst>
            </a:pPr>
            <a:r>
              <a:rPr sz="3600" b="0" dirty="0">
                <a:latin typeface="DFKai-SB" panose="03000509000000000000" pitchFamily="65" charset="-120"/>
                <a:ea typeface="DFKai-SB" panose="03000509000000000000" pitchFamily="65" charset="-120"/>
                <a:cs typeface="WenQuanYi Zen Hei Mono"/>
              </a:rPr>
              <a:t>就醫控制度數</a:t>
            </a:r>
            <a:endParaRPr sz="3600" dirty="0">
              <a:latin typeface="DFKai-SB" panose="03000509000000000000" pitchFamily="65" charset="-120"/>
              <a:ea typeface="DFKai-SB" panose="03000509000000000000" pitchFamily="65" charset="-120"/>
              <a:cs typeface="WenQuanYi Zen Hei Mono"/>
            </a:endParaRPr>
          </a:p>
          <a:p>
            <a:pPr marL="756920" lvl="1" indent="-287655">
              <a:lnSpc>
                <a:spcPct val="100000"/>
              </a:lnSpc>
              <a:spcBef>
                <a:spcPts val="780"/>
              </a:spcBef>
              <a:buFont typeface="Arial"/>
              <a:buChar char="–"/>
              <a:tabLst>
                <a:tab pos="756920" algn="l"/>
                <a:tab pos="757555" algn="l"/>
              </a:tabLst>
            </a:pPr>
            <a:r>
              <a:rPr sz="2000" b="0" dirty="0">
                <a:latin typeface="DFKai-SB" panose="03000509000000000000" pitchFamily="65" charset="-120"/>
                <a:ea typeface="DFKai-SB" panose="03000509000000000000" pitchFamily="65" charset="-120"/>
                <a:cs typeface="WenQuanYi Zen Hei Mono"/>
              </a:rPr>
              <a:t>近視學童</a:t>
            </a:r>
            <a:endParaRPr sz="2000" dirty="0">
              <a:latin typeface="DFKai-SB" panose="03000509000000000000" pitchFamily="65" charset="-120"/>
              <a:ea typeface="DFKai-SB" panose="03000509000000000000" pitchFamily="65" charset="-120"/>
              <a:cs typeface="WenQuanYi Zen Hei Mono"/>
            </a:endParaRPr>
          </a:p>
          <a:p>
            <a:pPr marL="927100">
              <a:lnSpc>
                <a:spcPct val="100000"/>
              </a:lnSpc>
              <a:spcBef>
                <a:spcPts val="960"/>
              </a:spcBef>
            </a:pPr>
            <a:r>
              <a:rPr sz="2000" b="0" u="sng" dirty="0">
                <a:uFill>
                  <a:solidFill>
                    <a:srgbClr val="000000"/>
                  </a:solidFill>
                </a:uFill>
                <a:latin typeface="DFKai-SB" panose="03000509000000000000" pitchFamily="65" charset="-120"/>
                <a:ea typeface="DFKai-SB" panose="03000509000000000000" pitchFamily="65" charset="-120"/>
                <a:cs typeface="WenQuanYi Zen Hei Mono"/>
              </a:rPr>
              <a:t>-</a:t>
            </a:r>
            <a:r>
              <a:rPr sz="2000" b="0" dirty="0">
                <a:latin typeface="DFKai-SB" panose="03000509000000000000" pitchFamily="65" charset="-120"/>
                <a:ea typeface="DFKai-SB" panose="03000509000000000000" pitchFamily="65" charset="-120"/>
                <a:cs typeface="WenQuanYi Zen Hei Mono"/>
              </a:rPr>
              <a:t>散瞳確定診斷及度</a:t>
            </a:r>
            <a:r>
              <a:rPr sz="2000" b="0" spc="-15" dirty="0">
                <a:latin typeface="DFKai-SB" panose="03000509000000000000" pitchFamily="65" charset="-120"/>
                <a:ea typeface="DFKai-SB" panose="03000509000000000000" pitchFamily="65" charset="-120"/>
                <a:cs typeface="WenQuanYi Zen Hei Mono"/>
              </a:rPr>
              <a:t>數</a:t>
            </a:r>
            <a:r>
              <a:rPr sz="2000" b="0" dirty="0">
                <a:latin typeface="DFKai-SB" panose="03000509000000000000" pitchFamily="65" charset="-120"/>
                <a:ea typeface="DFKai-SB" panose="03000509000000000000" pitchFamily="65" charset="-120"/>
                <a:cs typeface="WenQuanYi Zen Hei Mono"/>
              </a:rPr>
              <a:t>變化</a:t>
            </a:r>
            <a:endParaRPr sz="2000" dirty="0">
              <a:latin typeface="DFKai-SB" panose="03000509000000000000" pitchFamily="65" charset="-120"/>
              <a:ea typeface="DFKai-SB" panose="03000509000000000000" pitchFamily="65" charset="-120"/>
              <a:cs typeface="WenQuanYi Zen Hei Mono"/>
            </a:endParaRPr>
          </a:p>
          <a:p>
            <a:pPr marL="927100">
              <a:lnSpc>
                <a:spcPct val="100000"/>
              </a:lnSpc>
              <a:spcBef>
                <a:spcPts val="960"/>
              </a:spcBef>
            </a:pPr>
            <a:r>
              <a:rPr sz="2000" b="0" dirty="0">
                <a:latin typeface="DFKai-SB" panose="03000509000000000000" pitchFamily="65" charset="-120"/>
                <a:ea typeface="DFKai-SB" panose="03000509000000000000" pitchFamily="65" charset="-120"/>
                <a:cs typeface="WenQuanYi Zen Hei Mono"/>
              </a:rPr>
              <a:t>-成年前需長期控制</a:t>
            </a:r>
            <a:endParaRPr sz="2000" dirty="0">
              <a:latin typeface="DFKai-SB" panose="03000509000000000000" pitchFamily="65" charset="-120"/>
              <a:ea typeface="DFKai-SB" panose="03000509000000000000" pitchFamily="65" charset="-120"/>
              <a:cs typeface="WenQuanYi Zen Hei Mono"/>
            </a:endParaRPr>
          </a:p>
          <a:p>
            <a:pPr marL="355600" indent="-343535">
              <a:lnSpc>
                <a:spcPct val="100000"/>
              </a:lnSpc>
              <a:spcBef>
                <a:spcPts val="1225"/>
              </a:spcBef>
              <a:buFont typeface="Arial"/>
              <a:buChar char="•"/>
              <a:tabLst>
                <a:tab pos="355600" algn="l"/>
                <a:tab pos="356235" algn="l"/>
              </a:tabLst>
            </a:pPr>
            <a:r>
              <a:rPr sz="2800" b="0" dirty="0">
                <a:latin typeface="DFKai-SB" panose="03000509000000000000" pitchFamily="65" charset="-120"/>
                <a:ea typeface="DFKai-SB" panose="03000509000000000000" pitchFamily="65" charset="-120"/>
                <a:cs typeface="WenQuanYi Zen Hei Mono"/>
              </a:rPr>
              <a:t>成年後定期追蹤</a:t>
            </a:r>
            <a:r>
              <a:rPr sz="2800" b="0" spc="-80" dirty="0">
                <a:latin typeface="DFKai-SB" panose="03000509000000000000" pitchFamily="65" charset="-120"/>
                <a:ea typeface="DFKai-SB" panose="03000509000000000000" pitchFamily="65" charset="-120"/>
                <a:cs typeface="WenQuanYi Zen Hei Mono"/>
              </a:rPr>
              <a:t> </a:t>
            </a:r>
            <a:r>
              <a:rPr sz="2800" b="0" spc="-5" dirty="0">
                <a:latin typeface="DFKai-SB" panose="03000509000000000000" pitchFamily="65" charset="-120"/>
                <a:ea typeface="DFKai-SB" panose="03000509000000000000" pitchFamily="65" charset="-120"/>
                <a:cs typeface="WenQuanYi Zen Hei Mono"/>
              </a:rPr>
              <a:t>(</a:t>
            </a:r>
            <a:r>
              <a:rPr sz="2800" b="0" dirty="0">
                <a:latin typeface="DFKai-SB" panose="03000509000000000000" pitchFamily="65" charset="-120"/>
                <a:ea typeface="DFKai-SB" panose="03000509000000000000" pitchFamily="65" charset="-120"/>
                <a:cs typeface="WenQuanYi Zen Hei Mono"/>
              </a:rPr>
              <a:t>每年散瞳檢</a:t>
            </a:r>
            <a:r>
              <a:rPr sz="2800" b="0" spc="-10" dirty="0">
                <a:latin typeface="DFKai-SB" panose="03000509000000000000" pitchFamily="65" charset="-120"/>
                <a:ea typeface="DFKai-SB" panose="03000509000000000000" pitchFamily="65" charset="-120"/>
                <a:cs typeface="WenQuanYi Zen Hei Mono"/>
              </a:rPr>
              <a:t>查</a:t>
            </a:r>
            <a:r>
              <a:rPr sz="2800" b="0" dirty="0">
                <a:latin typeface="DFKai-SB" panose="03000509000000000000" pitchFamily="65" charset="-120"/>
                <a:ea typeface="DFKai-SB" panose="03000509000000000000" pitchFamily="65" charset="-120"/>
                <a:cs typeface="WenQuanYi Zen Hei Mono"/>
              </a:rPr>
              <a:t>)</a:t>
            </a:r>
            <a:endParaRPr sz="2800" dirty="0">
              <a:latin typeface="DFKai-SB" panose="03000509000000000000" pitchFamily="65" charset="-120"/>
              <a:ea typeface="DFKai-SB" panose="03000509000000000000" pitchFamily="65" charset="-120"/>
              <a:cs typeface="WenQuanYi Zen Hei Mono"/>
            </a:endParaRPr>
          </a:p>
        </p:txBody>
      </p:sp>
      <p:sp>
        <p:nvSpPr>
          <p:cNvPr id="11" name="文字方塊 10">
            <a:extLst>
              <a:ext uri="{FF2B5EF4-FFF2-40B4-BE49-F238E27FC236}">
                <a16:creationId xmlns:a16="http://schemas.microsoft.com/office/drawing/2014/main" id="{E2731EBB-818A-4EF0-B5D3-52C985E9A0C8}"/>
              </a:ext>
            </a:extLst>
          </p:cNvPr>
          <p:cNvSpPr txBox="1"/>
          <p:nvPr/>
        </p:nvSpPr>
        <p:spPr>
          <a:xfrm>
            <a:off x="394970" y="206513"/>
            <a:ext cx="8354059" cy="707886"/>
          </a:xfrm>
          <a:prstGeom prst="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zh-TW" altLang="en-US" sz="4000" b="1" dirty="0">
                <a:latin typeface="DFKai-SB" panose="03000509000000000000" pitchFamily="65" charset="-120"/>
                <a:ea typeface="DFKai-SB" panose="03000509000000000000" pitchFamily="65" charset="-120"/>
              </a:rPr>
              <a:t>免於近視病的危害</a:t>
            </a:r>
          </a:p>
        </p:txBody>
      </p:sp>
      <p:sp>
        <p:nvSpPr>
          <p:cNvPr id="5" name="文字方塊 4">
            <a:extLst>
              <a:ext uri="{FF2B5EF4-FFF2-40B4-BE49-F238E27FC236}">
                <a16:creationId xmlns:a16="http://schemas.microsoft.com/office/drawing/2014/main" id="{AE0AB7A4-461F-4D43-CAD4-9C92CE30CB17}"/>
              </a:ext>
            </a:extLst>
          </p:cNvPr>
          <p:cNvSpPr txBox="1"/>
          <p:nvPr/>
        </p:nvSpPr>
        <p:spPr>
          <a:xfrm>
            <a:off x="5105400" y="1110026"/>
            <a:ext cx="4038599" cy="32482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zh-TW" altLang="en-US" sz="2800" b="1" dirty="0">
                <a:latin typeface="標楷體" panose="03000509000000000000" pitchFamily="65" charset="-120"/>
                <a:ea typeface="標楷體" panose="03000509000000000000" pitchFamily="65" charset="-120"/>
              </a:rPr>
              <a:t>遠視儲備</a:t>
            </a:r>
            <a:endParaRPr lang="en-US" altLang="zh-TW" sz="2800" b="1" dirty="0">
              <a:latin typeface="標楷體" panose="03000509000000000000" pitchFamily="65" charset="-120"/>
              <a:ea typeface="標楷體" panose="03000509000000000000" pitchFamily="65" charset="-120"/>
            </a:endParaRPr>
          </a:p>
          <a:p>
            <a:pPr>
              <a:lnSpc>
                <a:spcPct val="150000"/>
              </a:lnSpc>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遠視不足：近視危險期</a:t>
            </a:r>
            <a:r>
              <a:rPr lang="en-US" altLang="zh-TW" sz="2800" b="1" dirty="0">
                <a:latin typeface="標楷體" panose="03000509000000000000" pitchFamily="65" charset="-120"/>
                <a:ea typeface="標楷體" panose="03000509000000000000" pitchFamily="65" charset="-120"/>
              </a:rPr>
              <a:t>)</a:t>
            </a:r>
          </a:p>
          <a:p>
            <a:pPr marL="285750" indent="-285750">
              <a:lnSpc>
                <a:spcPct val="150000"/>
              </a:lnSpc>
              <a:buFont typeface="Arial" panose="020B0604020202020204" pitchFamily="34" charset="0"/>
              <a:buChar char="•"/>
            </a:pPr>
            <a:r>
              <a:rPr lang="zh-TW" altLang="en-US" sz="2800" b="1" dirty="0">
                <a:latin typeface="標楷體" panose="03000509000000000000" pitchFamily="65" charset="-120"/>
                <a:ea typeface="標楷體" panose="03000509000000000000" pitchFamily="65" charset="-120"/>
              </a:rPr>
              <a:t>增加戶外活動</a:t>
            </a:r>
            <a:endParaRPr lang="en-US" altLang="zh-TW" sz="2800" b="1" dirty="0">
              <a:latin typeface="標楷體" panose="03000509000000000000" pitchFamily="65" charset="-120"/>
              <a:ea typeface="標楷體" panose="03000509000000000000" pitchFamily="65" charset="-120"/>
            </a:endParaRPr>
          </a:p>
          <a:p>
            <a:pPr marL="285750" indent="-285750">
              <a:lnSpc>
                <a:spcPct val="150000"/>
              </a:lnSpc>
              <a:buFont typeface="Arial" panose="020B0604020202020204" pitchFamily="34" charset="0"/>
              <a:buChar char="•"/>
            </a:pPr>
            <a:r>
              <a:rPr lang="zh-TW" altLang="en-US" sz="2800" b="1" dirty="0">
                <a:latin typeface="標楷體" panose="03000509000000000000" pitchFamily="65" charset="-120"/>
                <a:ea typeface="標楷體" panose="03000509000000000000" pitchFamily="65" charset="-120"/>
              </a:rPr>
              <a:t>預防性點藥</a:t>
            </a:r>
            <a:endParaRPr lang="en-US" altLang="zh-TW" sz="2800" b="1" dirty="0">
              <a:latin typeface="標楷體" panose="03000509000000000000" pitchFamily="65" charset="-120"/>
              <a:ea typeface="標楷體" panose="03000509000000000000" pitchFamily="65" charset="-120"/>
            </a:endParaRPr>
          </a:p>
          <a:p>
            <a:pPr>
              <a:lnSpc>
                <a:spcPct val="150000"/>
              </a:lnSpc>
            </a:pPr>
            <a:r>
              <a:rPr lang="en-US" altLang="zh-TW" sz="2800" b="1" dirty="0">
                <a:latin typeface="標楷體" panose="03000509000000000000" pitchFamily="65" charset="-120"/>
                <a:ea typeface="標楷體" panose="03000509000000000000" pitchFamily="65" charset="-120"/>
              </a:rPr>
              <a:t>    (</a:t>
            </a:r>
            <a:r>
              <a:rPr lang="zh-TW" altLang="en-US" sz="2800" b="1" dirty="0">
                <a:latin typeface="標楷體" panose="03000509000000000000" pitchFamily="65" charset="-120"/>
                <a:ea typeface="標楷體" panose="03000509000000000000" pitchFamily="65" charset="-120"/>
              </a:rPr>
              <a:t>低濃度散瞳劑</a:t>
            </a:r>
            <a:r>
              <a:rPr lang="en-US" altLang="zh-TW" sz="2800" b="1" dirty="0">
                <a:latin typeface="標楷體" panose="03000509000000000000" pitchFamily="65" charset="-120"/>
                <a:ea typeface="標楷體" panose="03000509000000000000" pitchFamily="65" charset="-120"/>
              </a:rPr>
              <a:t>)</a:t>
            </a:r>
            <a:endParaRPr lang="zh-TW" altLang="en-US" sz="2800" b="1" dirty="0">
              <a:latin typeface="標楷體" panose="03000509000000000000" pitchFamily="65" charset="-120"/>
              <a:ea typeface="標楷體" panose="03000509000000000000" pitchFamily="65" charset="-12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向右箭號 69"/>
          <p:cNvSpPr/>
          <p:nvPr/>
        </p:nvSpPr>
        <p:spPr>
          <a:xfrm rot="13830129" flipH="1">
            <a:off x="5921650" y="4165236"/>
            <a:ext cx="870883" cy="445915"/>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9" name="向右箭號 68"/>
          <p:cNvSpPr/>
          <p:nvPr/>
        </p:nvSpPr>
        <p:spPr>
          <a:xfrm rot="15200312" flipH="1">
            <a:off x="5084561" y="4285787"/>
            <a:ext cx="947822"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3" name="向右箭號 42"/>
          <p:cNvSpPr/>
          <p:nvPr/>
        </p:nvSpPr>
        <p:spPr>
          <a:xfrm rot="6399688">
            <a:off x="3772528" y="4279091"/>
            <a:ext cx="947822"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0" name="向右箭號 29"/>
          <p:cNvSpPr/>
          <p:nvPr/>
        </p:nvSpPr>
        <p:spPr>
          <a:xfrm rot="7769871">
            <a:off x="2884775" y="4165236"/>
            <a:ext cx="870883" cy="445915"/>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1" name="橢圓 30"/>
          <p:cNvSpPr/>
          <p:nvPr/>
        </p:nvSpPr>
        <p:spPr>
          <a:xfrm rot="10491136">
            <a:off x="2202462" y="4591070"/>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grpSp>
        <p:nvGrpSpPr>
          <p:cNvPr id="4" name="群組 3"/>
          <p:cNvGrpSpPr/>
          <p:nvPr/>
        </p:nvGrpSpPr>
        <p:grpSpPr>
          <a:xfrm>
            <a:off x="3109135" y="1098112"/>
            <a:ext cx="3515900" cy="3515900"/>
            <a:chOff x="3786807" y="914399"/>
            <a:chExt cx="5019261" cy="5019261"/>
          </a:xfrm>
          <a:solidFill>
            <a:schemeClr val="accent1">
              <a:lumMod val="20000"/>
              <a:lumOff val="80000"/>
            </a:schemeClr>
          </a:solidFill>
        </p:grpSpPr>
        <p:sp>
          <p:nvSpPr>
            <p:cNvPr id="2" name="橢圓 1"/>
            <p:cNvSpPr/>
            <p:nvPr/>
          </p:nvSpPr>
          <p:spPr>
            <a:xfrm>
              <a:off x="3786807" y="914399"/>
              <a:ext cx="5019261" cy="5019261"/>
            </a:xfrm>
            <a:prstGeom prst="ellipse">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sz="1350"/>
            </a:p>
          </p:txBody>
        </p:sp>
        <p:sp>
          <p:nvSpPr>
            <p:cNvPr id="3" name="圓角矩形 2"/>
            <p:cNvSpPr/>
            <p:nvPr/>
          </p:nvSpPr>
          <p:spPr>
            <a:xfrm>
              <a:off x="3862416" y="1011154"/>
              <a:ext cx="4943652" cy="96611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t>校本推動動身心健康方案示例</a:t>
              </a:r>
              <a:endParaRPr lang="en-US" altLang="zh-TW" b="1" dirty="0"/>
            </a:p>
            <a:p>
              <a:pPr algn="ctr"/>
              <a:r>
                <a:rPr lang="zh-TW" altLang="en-US" b="1" dirty="0"/>
                <a:t>視力保健</a:t>
              </a:r>
            </a:p>
          </p:txBody>
        </p:sp>
      </p:grpSp>
      <p:sp>
        <p:nvSpPr>
          <p:cNvPr id="8" name="矩形 7"/>
          <p:cNvSpPr/>
          <p:nvPr/>
        </p:nvSpPr>
        <p:spPr>
          <a:xfrm>
            <a:off x="3962200" y="1901978"/>
            <a:ext cx="2362785" cy="2337050"/>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太陽日記</a:t>
            </a:r>
            <a:endParaRPr lang="en-US" altLang="zh-TW" sz="1650" b="1" dirty="0">
              <a:solidFill>
                <a:schemeClr val="bg2">
                  <a:lumMod val="10000"/>
                </a:schemeClr>
              </a:solidFill>
            </a:endParaRP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老師學生下課淨空</a:t>
            </a: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愛眼動一動</a:t>
            </a:r>
            <a:endParaRPr lang="en-US" altLang="zh-TW" sz="1650" b="1" dirty="0">
              <a:solidFill>
                <a:schemeClr val="bg2">
                  <a:lumMod val="10000"/>
                </a:schemeClr>
              </a:solidFill>
            </a:endParaRP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社區</a:t>
            </a:r>
            <a:r>
              <a:rPr lang="en-US" altLang="zh-TW" sz="1650" b="1" dirty="0">
                <a:solidFill>
                  <a:schemeClr val="bg2">
                    <a:lumMod val="10000"/>
                  </a:schemeClr>
                </a:solidFill>
              </a:rPr>
              <a:t>EYE</a:t>
            </a:r>
            <a:r>
              <a:rPr lang="zh-TW" altLang="en-US" sz="1650" b="1" dirty="0">
                <a:solidFill>
                  <a:schemeClr val="bg2">
                    <a:lumMod val="10000"/>
                  </a:schemeClr>
                </a:solidFill>
              </a:rPr>
              <a:t>眼短劇</a:t>
            </a:r>
          </a:p>
          <a:p>
            <a:pPr marL="214313" indent="-214313" algn="just">
              <a:lnSpc>
                <a:spcPct val="150000"/>
              </a:lnSpc>
              <a:buFont typeface="Wingdings" panose="05000000000000000000" pitchFamily="2" charset="2"/>
              <a:buChar char="n"/>
            </a:pPr>
            <a:r>
              <a:rPr lang="zh-TW" altLang="en-US" sz="1650" b="1" dirty="0">
                <a:solidFill>
                  <a:schemeClr val="bg2">
                    <a:lumMod val="10000"/>
                  </a:schemeClr>
                </a:solidFill>
              </a:rPr>
              <a:t>家長帶學生複檢視力與配合醫生治療控制</a:t>
            </a:r>
          </a:p>
        </p:txBody>
      </p:sp>
      <p:sp>
        <p:nvSpPr>
          <p:cNvPr id="15" name="圓角矩形 14"/>
          <p:cNvSpPr/>
          <p:nvPr/>
        </p:nvSpPr>
        <p:spPr>
          <a:xfrm>
            <a:off x="7599500" y="1753048"/>
            <a:ext cx="1347639"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accent1">
                    <a:lumMod val="50000"/>
                  </a:schemeClr>
                </a:solidFill>
                <a:latin typeface="+mj-ea"/>
                <a:ea typeface="+mj-ea"/>
              </a:rPr>
              <a:t>正向參與</a:t>
            </a:r>
            <a:endParaRPr lang="en-US" altLang="zh-TW" sz="1600" b="1" dirty="0">
              <a:solidFill>
                <a:schemeClr val="accent1">
                  <a:lumMod val="50000"/>
                </a:schemeClr>
              </a:solidFill>
              <a:latin typeface="+mj-ea"/>
              <a:ea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快樂學習</a:t>
            </a:r>
            <a:endParaRPr lang="en-US" altLang="zh-TW" sz="10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勇於挑戰</a:t>
            </a:r>
            <a:endParaRPr lang="en-US" altLang="zh-TW" sz="1000" b="1" dirty="0">
              <a:solidFill>
                <a:schemeClr val="accent1">
                  <a:lumMod val="50000"/>
                </a:schemeClr>
              </a:solidFill>
              <a:latin typeface="+mj-ea"/>
            </a:endParaRPr>
          </a:p>
          <a:p>
            <a:pPr algn="ctr"/>
            <a:r>
              <a:rPr lang="zh-TW" altLang="en-US" sz="1600" b="1" dirty="0">
                <a:solidFill>
                  <a:schemeClr val="accent1">
                    <a:lumMod val="50000"/>
                  </a:schemeClr>
                </a:solidFill>
                <a:latin typeface="+mj-ea"/>
              </a:rPr>
              <a:t>正向成就</a:t>
            </a:r>
            <a:endParaRPr lang="en-US" altLang="zh-TW" sz="16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發揮所長</a:t>
            </a:r>
            <a:endParaRPr lang="en-US" altLang="zh-TW" sz="1000" b="1" dirty="0">
              <a:solidFill>
                <a:schemeClr val="accent1">
                  <a:lumMod val="50000"/>
                </a:schemeClr>
              </a:solidFill>
              <a:latin typeface="+mj-ea"/>
            </a:endParaRPr>
          </a:p>
          <a:p>
            <a:pPr marL="214313" indent="-214313" algn="ctr">
              <a:buFont typeface="Arial" panose="020B0604020202020204" pitchFamily="34" charset="0"/>
              <a:buChar char="•"/>
            </a:pPr>
            <a:r>
              <a:rPr lang="zh-TW" altLang="en-US" sz="1000" b="1" dirty="0">
                <a:solidFill>
                  <a:schemeClr val="accent1">
                    <a:lumMod val="50000"/>
                  </a:schemeClr>
                </a:solidFill>
                <a:latin typeface="+mj-ea"/>
              </a:rPr>
              <a:t>回饋社會</a:t>
            </a:r>
            <a:endParaRPr lang="en-US" altLang="zh-TW" sz="1000" b="1" dirty="0">
              <a:solidFill>
                <a:schemeClr val="accent1">
                  <a:lumMod val="50000"/>
                </a:schemeClr>
              </a:solidFill>
              <a:latin typeface="+mj-ea"/>
            </a:endParaRPr>
          </a:p>
        </p:txBody>
      </p:sp>
      <p:cxnSp>
        <p:nvCxnSpPr>
          <p:cNvPr id="16" name="直線接點 15"/>
          <p:cNvCxnSpPr>
            <a:stCxn id="15" idx="1"/>
          </p:cNvCxnSpPr>
          <p:nvPr/>
        </p:nvCxnSpPr>
        <p:spPr>
          <a:xfrm flipH="1">
            <a:off x="5664896" y="2360140"/>
            <a:ext cx="1934604" cy="723611"/>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圓角矩形 19"/>
          <p:cNvSpPr/>
          <p:nvPr/>
        </p:nvSpPr>
        <p:spPr>
          <a:xfrm>
            <a:off x="7655480" y="3551897"/>
            <a:ext cx="1412320"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TW" altLang="en-US" b="1" dirty="0">
                <a:solidFill>
                  <a:schemeClr val="accent1">
                    <a:lumMod val="50000"/>
                  </a:schemeClr>
                </a:solidFill>
                <a:latin typeface="+mj-ea"/>
                <a:ea typeface="+mj-ea"/>
              </a:rPr>
              <a:t>正向關係</a:t>
            </a:r>
            <a:endParaRPr lang="en-US" altLang="zh-TW" b="1" dirty="0">
              <a:solidFill>
                <a:schemeClr val="accent1">
                  <a:lumMod val="50000"/>
                </a:schemeClr>
              </a:solidFill>
              <a:latin typeface="+mj-ea"/>
              <a:ea typeface="+mj-ea"/>
            </a:endParaRPr>
          </a:p>
          <a:p>
            <a:pPr marL="214313" indent="-214313" algn="ctr">
              <a:lnSpc>
                <a:spcPct val="150000"/>
              </a:lnSpc>
              <a:buFont typeface="Arial" panose="020B0604020202020204" pitchFamily="34" charset="0"/>
              <a:buChar char="•"/>
            </a:pPr>
            <a:r>
              <a:rPr lang="zh-TW" altLang="en-US" sz="1050" b="1" dirty="0">
                <a:solidFill>
                  <a:schemeClr val="accent1">
                    <a:lumMod val="50000"/>
                  </a:schemeClr>
                </a:solidFill>
                <a:latin typeface="+mj-ea"/>
              </a:rPr>
              <a:t>溝通協商</a:t>
            </a:r>
            <a:endParaRPr lang="en-US" altLang="zh-TW" sz="1050" b="1" dirty="0">
              <a:solidFill>
                <a:schemeClr val="accent1">
                  <a:lumMod val="50000"/>
                </a:schemeClr>
              </a:solidFill>
              <a:latin typeface="+mj-ea"/>
            </a:endParaRPr>
          </a:p>
          <a:p>
            <a:pPr marL="214313" indent="-214313" algn="ctr">
              <a:lnSpc>
                <a:spcPct val="150000"/>
              </a:lnSpc>
              <a:buFont typeface="Arial" panose="020B0604020202020204" pitchFamily="34" charset="0"/>
              <a:buChar char="•"/>
            </a:pPr>
            <a:r>
              <a:rPr lang="zh-TW" altLang="en-US" sz="1050" b="1" dirty="0">
                <a:solidFill>
                  <a:schemeClr val="accent1">
                    <a:lumMod val="50000"/>
                  </a:schemeClr>
                </a:solidFill>
                <a:latin typeface="+mj-ea"/>
              </a:rPr>
              <a:t>經營關係</a:t>
            </a:r>
          </a:p>
        </p:txBody>
      </p:sp>
      <p:cxnSp>
        <p:nvCxnSpPr>
          <p:cNvPr id="21" name="直線接點 20"/>
          <p:cNvCxnSpPr>
            <a:cxnSpLocks/>
            <a:stCxn id="20" idx="1"/>
          </p:cNvCxnSpPr>
          <p:nvPr/>
        </p:nvCxnSpPr>
        <p:spPr>
          <a:xfrm flipH="1" flipV="1">
            <a:off x="6243160" y="3774250"/>
            <a:ext cx="1412320" cy="384739"/>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2182629" y="4776062"/>
            <a:ext cx="991208" cy="679097"/>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規律用眼</a:t>
            </a:r>
            <a:endParaRPr lang="en-US" altLang="zh-TW" sz="1350" b="1" dirty="0">
              <a:solidFill>
                <a:schemeClr val="tx2">
                  <a:lumMod val="50000"/>
                </a:schemeClr>
              </a:solidFill>
              <a:latin typeface="+mn-ea"/>
            </a:endParaRPr>
          </a:p>
          <a:p>
            <a:pPr algn="ctr">
              <a:lnSpc>
                <a:spcPct val="150000"/>
              </a:lnSpc>
            </a:pPr>
            <a:r>
              <a:rPr lang="en-US" altLang="zh-TW" sz="1350" b="1" dirty="0">
                <a:solidFill>
                  <a:schemeClr val="tx2">
                    <a:lumMod val="50000"/>
                  </a:schemeClr>
                </a:solidFill>
                <a:latin typeface="+mn-ea"/>
              </a:rPr>
              <a:t>3010</a:t>
            </a:r>
            <a:endParaRPr lang="zh-TW" altLang="en-US" sz="1350" b="1" dirty="0">
              <a:solidFill>
                <a:schemeClr val="tx2">
                  <a:lumMod val="50000"/>
                </a:schemeClr>
              </a:solidFill>
              <a:latin typeface="+mn-ea"/>
            </a:endParaRPr>
          </a:p>
        </p:txBody>
      </p:sp>
      <p:grpSp>
        <p:nvGrpSpPr>
          <p:cNvPr id="72" name="群組 71"/>
          <p:cNvGrpSpPr/>
          <p:nvPr/>
        </p:nvGrpSpPr>
        <p:grpSpPr>
          <a:xfrm>
            <a:off x="6514051" y="4525125"/>
            <a:ext cx="1141427" cy="1031452"/>
            <a:chOff x="8846054" y="4923665"/>
            <a:chExt cx="1319813" cy="1375269"/>
          </a:xfrm>
          <a:solidFill>
            <a:schemeClr val="accent1">
              <a:lumMod val="60000"/>
              <a:lumOff val="40000"/>
            </a:schemeClr>
          </a:solidFill>
        </p:grpSpPr>
        <p:sp>
          <p:nvSpPr>
            <p:cNvPr id="18" name="橢圓 17"/>
            <p:cNvSpPr/>
            <p:nvPr/>
          </p:nvSpPr>
          <p:spPr>
            <a:xfrm rot="5176721">
              <a:off x="8846055" y="4979121"/>
              <a:ext cx="1319812" cy="1319813"/>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5" name="矩形 34"/>
            <p:cNvSpPr/>
            <p:nvPr/>
          </p:nvSpPr>
          <p:spPr>
            <a:xfrm>
              <a:off x="8957859" y="4923665"/>
              <a:ext cx="1123318" cy="1320959"/>
            </a:xfrm>
            <a:prstGeom prst="rect">
              <a:avLst/>
            </a:prstGeom>
            <a:noFill/>
          </p:spPr>
          <p:txBody>
            <a:bodyPr wrap="square">
              <a:spAutoFit/>
            </a:bodyPr>
            <a:lstStyle/>
            <a:p>
              <a:pPr algn="ctr">
                <a:lnSpc>
                  <a:spcPct val="150000"/>
                </a:lnSpc>
              </a:pPr>
              <a:r>
                <a:rPr lang="zh-TW" altLang="en-US" sz="1350" b="1" dirty="0">
                  <a:solidFill>
                    <a:schemeClr val="tx2">
                      <a:lumMod val="50000"/>
                    </a:schemeClr>
                  </a:solidFill>
                  <a:latin typeface="+mn-ea"/>
                </a:rPr>
                <a:t>學童</a:t>
              </a:r>
              <a:endParaRPr lang="en-US" altLang="zh-TW" sz="1350" b="1" dirty="0">
                <a:solidFill>
                  <a:schemeClr val="tx2">
                    <a:lumMod val="50000"/>
                  </a:schemeClr>
                </a:solidFill>
                <a:latin typeface="+mn-ea"/>
              </a:endParaRPr>
            </a:p>
            <a:p>
              <a:pPr algn="ctr">
                <a:lnSpc>
                  <a:spcPct val="150000"/>
                </a:lnSpc>
              </a:pPr>
              <a:r>
                <a:rPr lang="zh-TW" altLang="en-US" sz="1350" b="1" dirty="0">
                  <a:solidFill>
                    <a:schemeClr val="tx2">
                      <a:lumMod val="50000"/>
                    </a:schemeClr>
                  </a:solidFill>
                  <a:latin typeface="+mn-ea"/>
                </a:rPr>
                <a:t>持續就醫</a:t>
              </a:r>
              <a:endParaRPr lang="en-US" altLang="zh-TW" sz="1350" b="1" dirty="0">
                <a:solidFill>
                  <a:schemeClr val="tx2">
                    <a:lumMod val="50000"/>
                  </a:schemeClr>
                </a:solidFill>
                <a:latin typeface="+mn-ea"/>
              </a:endParaRPr>
            </a:p>
            <a:p>
              <a:pPr algn="ctr">
                <a:lnSpc>
                  <a:spcPct val="150000"/>
                </a:lnSpc>
              </a:pPr>
              <a:r>
                <a:rPr lang="zh-TW" altLang="en-US" sz="1350" b="1" dirty="0">
                  <a:solidFill>
                    <a:schemeClr val="tx2">
                      <a:lumMod val="50000"/>
                    </a:schemeClr>
                  </a:solidFill>
                  <a:latin typeface="+mn-ea"/>
                </a:rPr>
                <a:t>治療</a:t>
              </a:r>
            </a:p>
          </p:txBody>
        </p:sp>
      </p:grpSp>
      <p:sp>
        <p:nvSpPr>
          <p:cNvPr id="45" name="橢圓 44"/>
          <p:cNvSpPr/>
          <p:nvPr/>
        </p:nvSpPr>
        <p:spPr>
          <a:xfrm rot="9709082">
            <a:off x="3302599" y="4893306"/>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矩形 46"/>
          <p:cNvSpPr/>
          <p:nvPr/>
        </p:nvSpPr>
        <p:spPr>
          <a:xfrm>
            <a:off x="3260203" y="5128775"/>
            <a:ext cx="1031123" cy="367473"/>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戶外</a:t>
            </a:r>
            <a:r>
              <a:rPr lang="en-US" altLang="zh-TW" sz="1350" b="1" dirty="0">
                <a:solidFill>
                  <a:schemeClr val="tx2">
                    <a:lumMod val="50000"/>
                  </a:schemeClr>
                </a:solidFill>
                <a:latin typeface="+mn-ea"/>
              </a:rPr>
              <a:t>120</a:t>
            </a:r>
            <a:endParaRPr lang="zh-TW" altLang="en-US" sz="1350" b="1" dirty="0">
              <a:solidFill>
                <a:schemeClr val="tx2">
                  <a:lumMod val="50000"/>
                </a:schemeClr>
              </a:solidFill>
              <a:latin typeface="+mn-ea"/>
            </a:endParaRPr>
          </a:p>
        </p:txBody>
      </p:sp>
      <p:grpSp>
        <p:nvGrpSpPr>
          <p:cNvPr id="71" name="群組 70"/>
          <p:cNvGrpSpPr/>
          <p:nvPr/>
        </p:nvGrpSpPr>
        <p:grpSpPr>
          <a:xfrm>
            <a:off x="5316090" y="4969922"/>
            <a:ext cx="1041001" cy="989859"/>
            <a:chOff x="6858219" y="5451019"/>
            <a:chExt cx="1388001" cy="1319812"/>
          </a:xfrm>
        </p:grpSpPr>
        <p:sp>
          <p:nvSpPr>
            <p:cNvPr id="68" name="橢圓 67"/>
            <p:cNvSpPr/>
            <p:nvPr/>
          </p:nvSpPr>
          <p:spPr>
            <a:xfrm rot="5176721">
              <a:off x="6858220" y="5451018"/>
              <a:ext cx="1319812" cy="1319813"/>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矩形 38"/>
            <p:cNvSpPr/>
            <p:nvPr/>
          </p:nvSpPr>
          <p:spPr>
            <a:xfrm>
              <a:off x="6871390" y="5869204"/>
              <a:ext cx="1374830" cy="489964"/>
            </a:xfrm>
            <a:prstGeom prst="rect">
              <a:avLst/>
            </a:prstGeom>
          </p:spPr>
          <p:txBody>
            <a:bodyPr wrap="square">
              <a:spAutoFit/>
            </a:bodyPr>
            <a:lstStyle/>
            <a:p>
              <a:pPr algn="ctr">
                <a:lnSpc>
                  <a:spcPct val="150000"/>
                </a:lnSpc>
              </a:pPr>
              <a:r>
                <a:rPr lang="en-US" altLang="zh-TW" sz="1350" b="1" dirty="0">
                  <a:solidFill>
                    <a:schemeClr val="tx2">
                      <a:lumMod val="50000"/>
                    </a:schemeClr>
                  </a:solidFill>
                  <a:latin typeface="+mn-ea"/>
                </a:rPr>
                <a:t>3C</a:t>
              </a:r>
              <a:r>
                <a:rPr lang="zh-TW" altLang="en-US" sz="1350" b="1" dirty="0">
                  <a:solidFill>
                    <a:schemeClr val="tx2">
                      <a:lumMod val="50000"/>
                    </a:schemeClr>
                  </a:solidFill>
                  <a:latin typeface="+mn-ea"/>
                </a:rPr>
                <a:t>小於</a:t>
              </a:r>
              <a:r>
                <a:rPr lang="en-US" altLang="zh-TW" sz="1350" b="1" dirty="0">
                  <a:solidFill>
                    <a:schemeClr val="tx2">
                      <a:lumMod val="50000"/>
                    </a:schemeClr>
                  </a:solidFill>
                  <a:latin typeface="+mn-ea"/>
                </a:rPr>
                <a:t>1</a:t>
              </a:r>
              <a:endParaRPr lang="zh-TW" altLang="en-US" sz="1350" b="1" dirty="0">
                <a:solidFill>
                  <a:schemeClr val="tx2">
                    <a:lumMod val="50000"/>
                  </a:schemeClr>
                </a:solidFill>
                <a:latin typeface="+mn-ea"/>
              </a:endParaRPr>
            </a:p>
          </p:txBody>
        </p:sp>
      </p:grpSp>
      <p:sp>
        <p:nvSpPr>
          <p:cNvPr id="36" name="圓角矩形 35"/>
          <p:cNvSpPr/>
          <p:nvPr/>
        </p:nvSpPr>
        <p:spPr>
          <a:xfrm>
            <a:off x="314092" y="2033408"/>
            <a:ext cx="1447405" cy="1200656"/>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solidFill>
                  <a:schemeClr val="accent1">
                    <a:lumMod val="50000"/>
                  </a:schemeClr>
                </a:solidFill>
                <a:latin typeface="微軟正黑體" panose="020B0604030504040204" pitchFamily="34" charset="-120"/>
              </a:rPr>
              <a:t>正向情緒</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自我覺察</a:t>
            </a:r>
            <a:endParaRPr lang="en-US" altLang="zh-TW" sz="900" b="1" dirty="0">
              <a:solidFill>
                <a:schemeClr val="accent1">
                  <a:lumMod val="50000"/>
                </a:schemeClr>
              </a:solidFill>
              <a:latin typeface="微軟正黑體" panose="020B0604030504040204" pitchFamily="34" charset="-120"/>
            </a:endParaRPr>
          </a:p>
          <a:p>
            <a:pPr lvl="0" algn="ctr"/>
            <a:endParaRPr lang="en-US" altLang="zh-TW" sz="3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正向參與</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自我管理</a:t>
            </a:r>
            <a:endParaRPr lang="en-US" altLang="zh-TW" sz="9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正向關係</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關心互助</a:t>
            </a:r>
            <a:endParaRPr lang="en-US" altLang="zh-TW" sz="900" b="1" dirty="0">
              <a:solidFill>
                <a:schemeClr val="accent1">
                  <a:lumMod val="50000"/>
                </a:schemeClr>
              </a:solidFill>
              <a:latin typeface="微軟正黑體" panose="020B0604030504040204" pitchFamily="34" charset="-120"/>
            </a:endParaRPr>
          </a:p>
        </p:txBody>
      </p:sp>
      <p:cxnSp>
        <p:nvCxnSpPr>
          <p:cNvPr id="37" name="直線接點 36"/>
          <p:cNvCxnSpPr>
            <a:stCxn id="36" idx="3"/>
          </p:cNvCxnSpPr>
          <p:nvPr/>
        </p:nvCxnSpPr>
        <p:spPr>
          <a:xfrm flipV="1">
            <a:off x="1761497" y="2416741"/>
            <a:ext cx="2252339" cy="216995"/>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圓角矩形 37"/>
          <p:cNvSpPr/>
          <p:nvPr/>
        </p:nvSpPr>
        <p:spPr>
          <a:xfrm>
            <a:off x="430832" y="3681792"/>
            <a:ext cx="1347639" cy="1214184"/>
          </a:xfrm>
          <a:prstGeom prst="roundRect">
            <a:avLst>
              <a:gd name="adj" fmla="val 35950"/>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400" b="1" dirty="0">
                <a:solidFill>
                  <a:schemeClr val="accent1">
                    <a:lumMod val="50000"/>
                  </a:schemeClr>
                </a:solidFill>
                <a:latin typeface="微軟正黑體" panose="020B0604030504040204" pitchFamily="34" charset="-120"/>
              </a:rPr>
              <a:t>正向參與</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快樂學習</a:t>
            </a:r>
            <a:endParaRPr lang="en-US" altLang="zh-TW" sz="900" b="1" dirty="0">
              <a:solidFill>
                <a:schemeClr val="accent1">
                  <a:lumMod val="50000"/>
                </a:schemeClr>
              </a:solidFill>
              <a:latin typeface="微軟正黑體" panose="020B0604030504040204" pitchFamily="34" charset="-120"/>
            </a:endParaRPr>
          </a:p>
          <a:p>
            <a:pPr lvl="0" algn="ctr"/>
            <a:r>
              <a:rPr lang="zh-TW" altLang="en-US" sz="1400" b="1" dirty="0">
                <a:solidFill>
                  <a:schemeClr val="accent1">
                    <a:lumMod val="50000"/>
                  </a:schemeClr>
                </a:solidFill>
                <a:latin typeface="微軟正黑體" panose="020B0604030504040204" pitchFamily="34" charset="-120"/>
              </a:rPr>
              <a:t>正向關係</a:t>
            </a:r>
            <a:endParaRPr lang="en-US" altLang="zh-TW" sz="1400" b="1" dirty="0">
              <a:solidFill>
                <a:schemeClr val="accent1">
                  <a:lumMod val="50000"/>
                </a:schemeClr>
              </a:solidFill>
              <a:latin typeface="微軟正黑體" panose="020B0604030504040204" pitchFamily="34" charset="-120"/>
            </a:endParaRPr>
          </a:p>
          <a:p>
            <a:pPr marL="214313" indent="-214313" algn="ctr">
              <a:buFont typeface="Arial" panose="020B0604020202020204" pitchFamily="34" charset="0"/>
              <a:buChar char="•"/>
            </a:pPr>
            <a:r>
              <a:rPr lang="zh-TW" altLang="en-US" sz="900" b="1" dirty="0">
                <a:solidFill>
                  <a:schemeClr val="accent1">
                    <a:lumMod val="50000"/>
                  </a:schemeClr>
                </a:solidFill>
                <a:latin typeface="微軟正黑體" panose="020B0604030504040204" pitchFamily="34" charset="-120"/>
              </a:rPr>
              <a:t>溝通協商</a:t>
            </a:r>
            <a:endParaRPr lang="en-US" altLang="zh-TW" sz="900" b="1" dirty="0">
              <a:solidFill>
                <a:schemeClr val="accent1">
                  <a:lumMod val="50000"/>
                </a:schemeClr>
              </a:solidFill>
              <a:latin typeface="微軟正黑體" panose="020B0604030504040204" pitchFamily="34" charset="-120"/>
            </a:endParaRPr>
          </a:p>
        </p:txBody>
      </p:sp>
      <p:cxnSp>
        <p:nvCxnSpPr>
          <p:cNvPr id="42" name="直線接點 41"/>
          <p:cNvCxnSpPr>
            <a:stCxn id="38" idx="3"/>
          </p:cNvCxnSpPr>
          <p:nvPr/>
        </p:nvCxnSpPr>
        <p:spPr>
          <a:xfrm flipV="1">
            <a:off x="1778471" y="2773732"/>
            <a:ext cx="2235365" cy="1515152"/>
          </a:xfrm>
          <a:prstGeom prst="line">
            <a:avLst/>
          </a:prstGeom>
          <a:ln w="38100">
            <a:solidFill>
              <a:schemeClr val="accent4">
                <a:lumMod val="40000"/>
                <a:lumOff val="6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向右箭號 42">
            <a:extLst>
              <a:ext uri="{FF2B5EF4-FFF2-40B4-BE49-F238E27FC236}">
                <a16:creationId xmlns:a16="http://schemas.microsoft.com/office/drawing/2014/main" id="{8DF1B67A-C666-39B5-D9A1-E5452B0FF849}"/>
              </a:ext>
            </a:extLst>
          </p:cNvPr>
          <p:cNvSpPr/>
          <p:nvPr/>
        </p:nvSpPr>
        <p:spPr>
          <a:xfrm rot="5400000">
            <a:off x="4557408" y="4700908"/>
            <a:ext cx="695825" cy="469482"/>
          </a:xfrm>
          <a:prstGeom prst="rightArrow">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 name="橢圓 5">
            <a:extLst>
              <a:ext uri="{FF2B5EF4-FFF2-40B4-BE49-F238E27FC236}">
                <a16:creationId xmlns:a16="http://schemas.microsoft.com/office/drawing/2014/main" id="{CF837B27-2523-F3CD-EEC7-C5EBD700B338}"/>
              </a:ext>
            </a:extLst>
          </p:cNvPr>
          <p:cNvSpPr/>
          <p:nvPr/>
        </p:nvSpPr>
        <p:spPr>
          <a:xfrm rot="9709082">
            <a:off x="4391307" y="5208802"/>
            <a:ext cx="990900" cy="990900"/>
          </a:xfrm>
          <a:prstGeom prst="ellipse">
            <a:avLst/>
          </a:prstGeom>
          <a:solidFill>
            <a:schemeClr val="accent1">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9" name="矩形 8">
            <a:extLst>
              <a:ext uri="{FF2B5EF4-FFF2-40B4-BE49-F238E27FC236}">
                <a16:creationId xmlns:a16="http://schemas.microsoft.com/office/drawing/2014/main" id="{10871638-F6CC-89DA-544F-9931B921415E}"/>
              </a:ext>
            </a:extLst>
          </p:cNvPr>
          <p:cNvSpPr/>
          <p:nvPr/>
        </p:nvSpPr>
        <p:spPr>
          <a:xfrm>
            <a:off x="4351523" y="5184584"/>
            <a:ext cx="1031123" cy="990720"/>
          </a:xfrm>
          <a:prstGeom prst="rect">
            <a:avLst/>
          </a:prstGeom>
        </p:spPr>
        <p:txBody>
          <a:bodyPr wrap="square">
            <a:spAutoFit/>
          </a:bodyPr>
          <a:lstStyle/>
          <a:p>
            <a:pPr algn="ctr">
              <a:lnSpc>
                <a:spcPct val="150000"/>
              </a:lnSpc>
            </a:pPr>
            <a:r>
              <a:rPr lang="zh-TW" altLang="en-US" sz="1350" b="1" dirty="0">
                <a:solidFill>
                  <a:schemeClr val="tx2">
                    <a:lumMod val="50000"/>
                  </a:schemeClr>
                </a:solidFill>
                <a:latin typeface="+mn-ea"/>
              </a:rPr>
              <a:t>知道自己度數</a:t>
            </a:r>
            <a:endParaRPr lang="en-US" altLang="zh-TW" sz="1350" b="1" dirty="0">
              <a:solidFill>
                <a:schemeClr val="tx2">
                  <a:lumMod val="50000"/>
                </a:schemeClr>
              </a:solidFill>
              <a:latin typeface="+mn-ea"/>
            </a:endParaRPr>
          </a:p>
          <a:p>
            <a:pPr algn="ctr">
              <a:lnSpc>
                <a:spcPct val="150000"/>
              </a:lnSpc>
            </a:pPr>
            <a:r>
              <a:rPr lang="en-US" altLang="zh-TW" sz="1350" b="1" dirty="0">
                <a:solidFill>
                  <a:schemeClr val="tx2">
                    <a:lumMod val="50000"/>
                  </a:schemeClr>
                </a:solidFill>
                <a:latin typeface="+mn-ea"/>
              </a:rPr>
              <a:t>(</a:t>
            </a:r>
            <a:r>
              <a:rPr lang="zh-TW" altLang="en-US" sz="1350" b="1" dirty="0">
                <a:solidFill>
                  <a:schemeClr val="tx2">
                    <a:lumMod val="50000"/>
                  </a:schemeClr>
                </a:solidFill>
                <a:latin typeface="+mn-ea"/>
              </a:rPr>
              <a:t>遠視儲備</a:t>
            </a:r>
            <a:r>
              <a:rPr lang="en-US" altLang="zh-TW" sz="1350" b="1" dirty="0">
                <a:solidFill>
                  <a:schemeClr val="tx2">
                    <a:lumMod val="50000"/>
                  </a:schemeClr>
                </a:solidFill>
                <a:latin typeface="+mn-ea"/>
              </a:rPr>
              <a:t>)</a:t>
            </a:r>
            <a:endParaRPr lang="zh-TW" altLang="en-US" sz="1350" b="1" dirty="0">
              <a:solidFill>
                <a:schemeClr val="tx2">
                  <a:lumMod val="50000"/>
                </a:schemeClr>
              </a:solidFill>
              <a:latin typeface="+mn-ea"/>
            </a:endParaRPr>
          </a:p>
        </p:txBody>
      </p:sp>
    </p:spTree>
    <p:extLst>
      <p:ext uri="{BB962C8B-B14F-4D97-AF65-F5344CB8AC3E}">
        <p14:creationId xmlns:p14="http://schemas.microsoft.com/office/powerpoint/2010/main" val="3657483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標題 1">
            <a:extLst>
              <a:ext uri="{FF2B5EF4-FFF2-40B4-BE49-F238E27FC236}">
                <a16:creationId xmlns:a16="http://schemas.microsoft.com/office/drawing/2014/main" id="{5B6C1AF5-235B-481A-8E05-2EDB1AFE433E}"/>
              </a:ext>
            </a:extLst>
          </p:cNvPr>
          <p:cNvSpPr txBox="1">
            <a:spLocks/>
          </p:cNvSpPr>
          <p:nvPr/>
        </p:nvSpPr>
        <p:spPr>
          <a:xfrm>
            <a:off x="455017" y="1090218"/>
            <a:ext cx="6899285" cy="58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700" b="1" dirty="0">
                <a:solidFill>
                  <a:srgbClr val="643200"/>
                </a:solidFill>
              </a:rPr>
              <a:t>視力保健校本推動動身心健康方案示例</a:t>
            </a:r>
            <a:endParaRPr lang="en-US" altLang="zh-TW" sz="2700" b="1" dirty="0">
              <a:solidFill>
                <a:srgbClr val="643200"/>
              </a:solidFill>
            </a:endParaRPr>
          </a:p>
          <a:p>
            <a:r>
              <a:rPr lang="zh-TW" altLang="en-US" sz="2100" b="1" dirty="0">
                <a:solidFill>
                  <a:srgbClr val="4E4234"/>
                </a:solidFill>
              </a:rPr>
              <a:t>太陽日記活動單</a:t>
            </a:r>
          </a:p>
        </p:txBody>
      </p:sp>
      <p:sp>
        <p:nvSpPr>
          <p:cNvPr id="29" name="矩形 28"/>
          <p:cNvSpPr/>
          <p:nvPr/>
        </p:nvSpPr>
        <p:spPr>
          <a:xfrm>
            <a:off x="250252" y="1835465"/>
            <a:ext cx="4984082" cy="2337050"/>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chemeClr val="accent4">
                    <a:lumMod val="50000"/>
                  </a:schemeClr>
                </a:solidFill>
              </a:rPr>
              <a:t>具體推動策略：</a:t>
            </a:r>
            <a:r>
              <a:rPr lang="zh-TW" altLang="en-US" sz="1650" dirty="0">
                <a:solidFill>
                  <a:schemeClr val="accent4">
                    <a:lumMod val="50000"/>
                  </a:schemeClr>
                </a:solidFill>
              </a:rPr>
              <a:t>讓學生</a:t>
            </a:r>
            <a:r>
              <a:rPr lang="zh-TW" altLang="zh-TW" sz="1650" dirty="0">
                <a:solidFill>
                  <a:schemeClr val="accent4">
                    <a:lumMod val="50000"/>
                  </a:schemeClr>
                </a:solidFill>
              </a:rPr>
              <a:t>設計「太陽日記</a:t>
            </a:r>
            <a:r>
              <a:rPr lang="en-US" altLang="zh-TW" sz="1650" dirty="0">
                <a:solidFill>
                  <a:schemeClr val="accent4">
                    <a:lumMod val="50000"/>
                  </a:schemeClr>
                </a:solidFill>
              </a:rPr>
              <a:t>~</a:t>
            </a:r>
            <a:r>
              <a:rPr lang="zh-TW" altLang="zh-TW" sz="1650" dirty="0">
                <a:solidFill>
                  <a:schemeClr val="accent4">
                    <a:lumMod val="50000"/>
                  </a:schemeClr>
                </a:solidFill>
              </a:rPr>
              <a:t>走出教室養成愛護眼睛的好習慣」記錄單</a:t>
            </a:r>
            <a:r>
              <a:rPr lang="zh-TW" altLang="en-US" sz="1650" dirty="0">
                <a:solidFill>
                  <a:schemeClr val="accent4">
                    <a:lumMod val="50000"/>
                  </a:schemeClr>
                </a:solidFill>
              </a:rPr>
              <a:t>下課走出教室，鼓勵老師下課教室淨空，鼓勵學生用太陽日記卡讓自己下課時間記得到戶外活動養成愛護眼睛的好習慣，週末也請</a:t>
            </a:r>
            <a:r>
              <a:rPr lang="zh-TW" altLang="zh-TW" sz="1650" dirty="0">
                <a:solidFill>
                  <a:schemeClr val="accent4">
                    <a:lumMod val="50000"/>
                  </a:schemeClr>
                </a:solidFill>
              </a:rPr>
              <a:t>學生在家自我檢核，並請家長予以認證。</a:t>
            </a:r>
            <a:endParaRPr lang="zh-TW" altLang="en-US" sz="1650" dirty="0">
              <a:solidFill>
                <a:schemeClr val="accent4">
                  <a:lumMod val="50000"/>
                </a:schemeClr>
              </a:solidFill>
            </a:endParaRPr>
          </a:p>
        </p:txBody>
      </p:sp>
      <p:sp>
        <p:nvSpPr>
          <p:cNvPr id="6" name="Rectangle 2"/>
          <p:cNvSpPr>
            <a:spLocks noChangeArrowheads="1"/>
          </p:cNvSpPr>
          <p:nvPr/>
        </p:nvSpPr>
        <p:spPr bwMode="auto">
          <a:xfrm>
            <a:off x="767014" y="4066537"/>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a:p>
        </p:txBody>
      </p:sp>
      <p:pic>
        <p:nvPicPr>
          <p:cNvPr id="1025" name="Picture 1" descr="S_210709_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002" y="4162969"/>
            <a:ext cx="2950610" cy="22080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6740693" y="403401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TW" altLang="en-US" sz="1350"/>
          </a:p>
        </p:txBody>
      </p:sp>
      <p:pic>
        <p:nvPicPr>
          <p:cNvPr id="1027" name="Picture 3" descr="S_210709_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3991" y="4176784"/>
            <a:ext cx="2913690" cy="2180466"/>
          </a:xfrm>
          <a:prstGeom prst="rect">
            <a:avLst/>
          </a:prstGeom>
          <a:noFill/>
          <a:extLst>
            <a:ext uri="{909E8E84-426E-40DD-AFC4-6F175D3DCCD1}">
              <a14:hiddenFill xmlns:a14="http://schemas.microsoft.com/office/drawing/2010/main">
                <a:solidFill>
                  <a:srgbClr val="FFFFFF"/>
                </a:solidFill>
              </a14:hiddenFill>
            </a:ext>
          </a:extLst>
        </p:spPr>
      </p:pic>
      <p:sp>
        <p:nvSpPr>
          <p:cNvPr id="40" name="矩形: 圓角 31">
            <a:extLst>
              <a:ext uri="{FF2B5EF4-FFF2-40B4-BE49-F238E27FC236}">
                <a16:creationId xmlns:a16="http://schemas.microsoft.com/office/drawing/2014/main" id="{D1239091-6D53-406A-9E3F-E973680A3749}"/>
              </a:ext>
            </a:extLst>
          </p:cNvPr>
          <p:cNvSpPr/>
          <p:nvPr/>
        </p:nvSpPr>
        <p:spPr>
          <a:xfrm>
            <a:off x="5874284" y="2244518"/>
            <a:ext cx="2556472" cy="1211088"/>
          </a:xfrm>
          <a:prstGeom prst="roundRect">
            <a:avLst/>
          </a:prstGeom>
          <a:noFill/>
          <a:ln w="28575">
            <a:solidFill>
              <a:srgbClr val="542A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41" name="圖片 40">
            <a:extLst>
              <a:ext uri="{FF2B5EF4-FFF2-40B4-BE49-F238E27FC236}">
                <a16:creationId xmlns:a16="http://schemas.microsoft.com/office/drawing/2014/main" id="{C4B5F07B-7850-456B-A93E-35CF1D7F0DD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315" b="51111" l="28333" r="48385">
                        <a14:foregroundMark x1="32396" y1="35278" x2="44531" y2="35833"/>
                        <a14:foregroundMark x1="35833" y1="32222" x2="37656" y2="33148"/>
                        <a14:foregroundMark x1="32604" y1="33704" x2="33125" y2="37778"/>
                        <a14:foregroundMark x1="33125" y1="28241" x2="32396" y2="39815"/>
                        <a14:foregroundMark x1="32188" y1="36204" x2="36875" y2="42315"/>
                        <a14:foregroundMark x1="36667" y1="41574" x2="42917" y2="40000"/>
                        <a14:foregroundMark x1="36458" y1="43056" x2="42708" y2="40741"/>
                        <a14:foregroundMark x1="43750" y1="27037" x2="43750" y2="37963"/>
                        <a14:foregroundMark x1="44740" y1="31111" x2="46250" y2="39074"/>
                      </a14:backgroundRemoval>
                    </a14:imgEffect>
                  </a14:imgLayer>
                </a14:imgProps>
              </a:ext>
            </a:extLst>
          </a:blip>
          <a:srcRect l="27326" t="19079" r="49267" b="47776"/>
          <a:stretch/>
        </p:blipFill>
        <p:spPr>
          <a:xfrm>
            <a:off x="7980000" y="844484"/>
            <a:ext cx="1040092" cy="828471"/>
          </a:xfrm>
          <a:prstGeom prst="rect">
            <a:avLst/>
          </a:prstGeom>
        </p:spPr>
      </p:pic>
      <p:sp>
        <p:nvSpPr>
          <p:cNvPr id="9" name="矩形 8"/>
          <p:cNvSpPr/>
          <p:nvPr/>
        </p:nvSpPr>
        <p:spPr>
          <a:xfrm>
            <a:off x="5970950" y="2432626"/>
            <a:ext cx="2459806" cy="923330"/>
          </a:xfrm>
          <a:prstGeom prst="rect">
            <a:avLst/>
          </a:prstGeom>
        </p:spPr>
        <p:txBody>
          <a:bodyPr wrap="square">
            <a:spAutoFit/>
          </a:bodyPr>
          <a:lstStyle/>
          <a:p>
            <a:pPr marL="214313" indent="-214313">
              <a:buFont typeface="Arial" panose="020B0604020202020204" pitchFamily="34" charset="0"/>
              <a:buChar char="•"/>
            </a:pPr>
            <a:r>
              <a:rPr lang="zh-TW" altLang="en-US" b="1" dirty="0">
                <a:solidFill>
                  <a:srgbClr val="68431C"/>
                </a:solidFill>
                <a:latin typeface="+mj-ea"/>
              </a:rPr>
              <a:t>正向情緒</a:t>
            </a:r>
            <a:r>
              <a:rPr lang="en-US" altLang="zh-TW" b="1" dirty="0">
                <a:solidFill>
                  <a:srgbClr val="68431C"/>
                </a:solidFill>
                <a:latin typeface="+mj-ea"/>
              </a:rPr>
              <a:t>-</a:t>
            </a:r>
            <a:r>
              <a:rPr lang="zh-TW" altLang="en-US" b="1" dirty="0">
                <a:solidFill>
                  <a:srgbClr val="68431C"/>
                </a:solidFill>
                <a:latin typeface="+mj-ea"/>
              </a:rPr>
              <a:t>自我覺察</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正向參與</a:t>
            </a:r>
            <a:r>
              <a:rPr lang="en-US" altLang="zh-TW" b="1" dirty="0">
                <a:solidFill>
                  <a:srgbClr val="68431C"/>
                </a:solidFill>
                <a:latin typeface="+mj-ea"/>
              </a:rPr>
              <a:t>-</a:t>
            </a:r>
            <a:r>
              <a:rPr lang="zh-TW" altLang="en-US" b="1" dirty="0">
                <a:solidFill>
                  <a:srgbClr val="68431C"/>
                </a:solidFill>
                <a:latin typeface="+mj-ea"/>
              </a:rPr>
              <a:t>自我管理</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正向關係</a:t>
            </a:r>
            <a:r>
              <a:rPr lang="en-US" altLang="zh-TW" b="1" dirty="0">
                <a:solidFill>
                  <a:srgbClr val="68431C"/>
                </a:solidFill>
                <a:latin typeface="+mj-ea"/>
              </a:rPr>
              <a:t>-</a:t>
            </a:r>
            <a:r>
              <a:rPr lang="zh-TW" altLang="en-US" b="1" dirty="0">
                <a:solidFill>
                  <a:srgbClr val="68431C"/>
                </a:solidFill>
                <a:latin typeface="+mj-ea"/>
              </a:rPr>
              <a:t>關心互助</a:t>
            </a:r>
            <a:endParaRPr lang="en-US" altLang="zh-TW" sz="1050" b="1" dirty="0">
              <a:solidFill>
                <a:srgbClr val="A48F75"/>
              </a:solidFill>
              <a:latin typeface="+mj-ea"/>
            </a:endParaRPr>
          </a:p>
        </p:txBody>
      </p:sp>
      <p:sp>
        <p:nvSpPr>
          <p:cNvPr id="10" name="矩形 9"/>
          <p:cNvSpPr/>
          <p:nvPr/>
        </p:nvSpPr>
        <p:spPr>
          <a:xfrm>
            <a:off x="5259318" y="6403609"/>
            <a:ext cx="2300630" cy="323165"/>
          </a:xfrm>
          <a:prstGeom prst="rect">
            <a:avLst/>
          </a:prstGeom>
        </p:spPr>
        <p:txBody>
          <a:bodyPr wrap="none">
            <a:spAutoFit/>
          </a:bodyPr>
          <a:lstStyle/>
          <a:p>
            <a:r>
              <a:rPr lang="en-US" altLang="zh-TW" sz="1500" b="1" dirty="0">
                <a:solidFill>
                  <a:srgbClr val="643200"/>
                </a:solidFill>
              </a:rPr>
              <a:t>太陽日記走出教室學習單</a:t>
            </a:r>
            <a:endParaRPr lang="zh-TW" altLang="en-US" sz="1500" b="1" dirty="0">
              <a:solidFill>
                <a:srgbClr val="643200"/>
              </a:solidFill>
            </a:endParaRPr>
          </a:p>
        </p:txBody>
      </p:sp>
      <p:sp>
        <p:nvSpPr>
          <p:cNvPr id="2" name="文字方塊 1">
            <a:extLst>
              <a:ext uri="{FF2B5EF4-FFF2-40B4-BE49-F238E27FC236}">
                <a16:creationId xmlns:a16="http://schemas.microsoft.com/office/drawing/2014/main" id="{E55714EA-F5D2-FA90-415A-264D9E30EA24}"/>
              </a:ext>
            </a:extLst>
          </p:cNvPr>
          <p:cNvSpPr txBox="1"/>
          <p:nvPr/>
        </p:nvSpPr>
        <p:spPr>
          <a:xfrm>
            <a:off x="7047681" y="3455606"/>
            <a:ext cx="1715319" cy="2862322"/>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知道自己度數</a:t>
            </a:r>
            <a:endParaRPr lang="en-US" altLang="zh-TW" dirty="0"/>
          </a:p>
          <a:p>
            <a:pPr marL="285750" indent="-285750">
              <a:buFont typeface="Arial" panose="020B0604020202020204" pitchFamily="34" charset="0"/>
              <a:buChar char="•"/>
            </a:pPr>
            <a:r>
              <a:rPr lang="zh-TW" altLang="en-US" dirty="0"/>
              <a:t>配合治療點藥</a:t>
            </a:r>
            <a:endParaRPr lang="en-US" altLang="zh-TW" dirty="0"/>
          </a:p>
          <a:p>
            <a:pPr marL="285750" indent="-285750">
              <a:buFont typeface="Arial" panose="020B0604020202020204" pitchFamily="34" charset="0"/>
              <a:buChar char="•"/>
            </a:pPr>
            <a:r>
              <a:rPr lang="zh-TW" altLang="en-US" dirty="0"/>
              <a:t>下課帶同學一起到教室外</a:t>
            </a:r>
            <a:endParaRPr lang="en-US" altLang="zh-TW" dirty="0"/>
          </a:p>
          <a:p>
            <a:pPr marL="285750" indent="-285750">
              <a:buFont typeface="Arial" panose="020B0604020202020204" pitchFamily="34" charset="0"/>
              <a:buChar char="•"/>
            </a:pPr>
            <a:r>
              <a:rPr lang="zh-TW" altLang="en-US" dirty="0"/>
              <a:t>看到同學近視</a:t>
            </a:r>
            <a:endParaRPr lang="en-US" altLang="zh-TW" dirty="0"/>
          </a:p>
          <a:p>
            <a:endParaRPr lang="zh-TW" altLang="en-US" dirty="0"/>
          </a:p>
        </p:txBody>
      </p:sp>
    </p:spTree>
    <p:extLst>
      <p:ext uri="{BB962C8B-B14F-4D97-AF65-F5344CB8AC3E}">
        <p14:creationId xmlns:p14="http://schemas.microsoft.com/office/powerpoint/2010/main" val="747207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標題 1">
            <a:extLst>
              <a:ext uri="{FF2B5EF4-FFF2-40B4-BE49-F238E27FC236}">
                <a16:creationId xmlns:a16="http://schemas.microsoft.com/office/drawing/2014/main" id="{5B6C1AF5-235B-481A-8E05-2EDB1AFE433E}"/>
              </a:ext>
            </a:extLst>
          </p:cNvPr>
          <p:cNvSpPr txBox="1">
            <a:spLocks/>
          </p:cNvSpPr>
          <p:nvPr/>
        </p:nvSpPr>
        <p:spPr>
          <a:xfrm>
            <a:off x="455017" y="1090218"/>
            <a:ext cx="6899285" cy="5827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700" b="1" dirty="0">
                <a:solidFill>
                  <a:srgbClr val="643200"/>
                </a:solidFill>
              </a:rPr>
              <a:t>視力保健校本推動動身心健康方案示例</a:t>
            </a:r>
            <a:endParaRPr lang="en-US" altLang="zh-TW" sz="2700" b="1" dirty="0">
              <a:solidFill>
                <a:srgbClr val="643200"/>
              </a:solidFill>
            </a:endParaRPr>
          </a:p>
          <a:p>
            <a:r>
              <a:rPr lang="zh-TW" altLang="en-US" sz="2100" b="1" dirty="0">
                <a:solidFill>
                  <a:srgbClr val="4E4234"/>
                </a:solidFill>
              </a:rPr>
              <a:t>愛 </a:t>
            </a:r>
            <a:r>
              <a:rPr lang="en-US" altLang="zh-TW" sz="2100" b="1" dirty="0">
                <a:solidFill>
                  <a:srgbClr val="4E4234"/>
                </a:solidFill>
              </a:rPr>
              <a:t>Eye </a:t>
            </a:r>
            <a:r>
              <a:rPr lang="zh-TW" altLang="en-US" sz="2100" b="1" dirty="0">
                <a:solidFill>
                  <a:srgbClr val="4E4234"/>
                </a:solidFill>
              </a:rPr>
              <a:t>動一動</a:t>
            </a:r>
          </a:p>
        </p:txBody>
      </p:sp>
      <p:sp>
        <p:nvSpPr>
          <p:cNvPr id="33" name="矩形 32"/>
          <p:cNvSpPr/>
          <p:nvPr/>
        </p:nvSpPr>
        <p:spPr>
          <a:xfrm>
            <a:off x="455018" y="2169356"/>
            <a:ext cx="4188354" cy="3098797"/>
          </a:xfrm>
          <a:prstGeom prst="rect">
            <a:avLst/>
          </a:prstGeom>
        </p:spPr>
        <p:txBody>
          <a:bodyPr wrap="square">
            <a:spAutoFit/>
          </a:bodyPr>
          <a:lstStyle/>
          <a:p>
            <a:pPr marL="214313" indent="-214313" algn="just">
              <a:lnSpc>
                <a:spcPct val="150000"/>
              </a:lnSpc>
              <a:buFont typeface="Wingdings" panose="05000000000000000000" pitchFamily="2" charset="2"/>
              <a:buChar char="n"/>
            </a:pPr>
            <a:r>
              <a:rPr lang="zh-TW" altLang="en-US" sz="1650" b="1" dirty="0">
                <a:solidFill>
                  <a:srgbClr val="542A00"/>
                </a:solidFill>
              </a:rPr>
              <a:t>具體推動策略：</a:t>
            </a:r>
            <a:endParaRPr lang="en-US" altLang="zh-TW" sz="1650" b="1" dirty="0">
              <a:solidFill>
                <a:srgbClr val="542A00"/>
              </a:solidFill>
            </a:endParaRPr>
          </a:p>
          <a:p>
            <a:pPr algn="just">
              <a:lnSpc>
                <a:spcPct val="150000"/>
              </a:lnSpc>
            </a:pPr>
            <a:r>
              <a:rPr lang="en-US" altLang="zh-TW" sz="1650" dirty="0">
                <a:solidFill>
                  <a:srgbClr val="542A00"/>
                </a:solidFill>
              </a:rPr>
              <a:t>(1)</a:t>
            </a:r>
            <a:r>
              <a:rPr lang="zh-TW" altLang="en-US" sz="1650" dirty="0">
                <a:solidFill>
                  <a:srgbClr val="542A00"/>
                </a:solidFill>
              </a:rPr>
              <a:t>播放國健署教學影片觀看，老師提示一些重點，讓學生記住影片的重點。</a:t>
            </a:r>
          </a:p>
          <a:p>
            <a:pPr algn="just">
              <a:lnSpc>
                <a:spcPct val="150000"/>
              </a:lnSpc>
            </a:pPr>
            <a:r>
              <a:rPr lang="en-US" altLang="zh-TW" sz="1650" dirty="0">
                <a:solidFill>
                  <a:srgbClr val="542A00"/>
                </a:solidFill>
              </a:rPr>
              <a:t>(2)</a:t>
            </a:r>
            <a:r>
              <a:rPr lang="zh-TW" altLang="en-US" sz="1650" dirty="0">
                <a:solidFill>
                  <a:srgbClr val="542A00"/>
                </a:solidFill>
              </a:rPr>
              <a:t>說明愛護眼睛的小撇步。</a:t>
            </a:r>
          </a:p>
          <a:p>
            <a:pPr algn="just">
              <a:lnSpc>
                <a:spcPct val="150000"/>
              </a:lnSpc>
            </a:pPr>
            <a:r>
              <a:rPr lang="en-US" altLang="zh-TW" sz="1650" dirty="0">
                <a:solidFill>
                  <a:srgbClr val="542A00"/>
                </a:solidFill>
              </a:rPr>
              <a:t>(3)</a:t>
            </a:r>
            <a:r>
              <a:rPr lang="zh-TW" altLang="en-US" sz="1650" dirty="0">
                <a:solidFill>
                  <a:srgbClr val="542A00"/>
                </a:solidFill>
              </a:rPr>
              <a:t>播放前先說明要做哪些記憶大考驗，分組比賽拼拼樂，來加深學生對影片的印象。</a:t>
            </a:r>
          </a:p>
          <a:p>
            <a:pPr algn="just">
              <a:lnSpc>
                <a:spcPct val="150000"/>
              </a:lnSpc>
            </a:pPr>
            <a:r>
              <a:rPr lang="en-US" altLang="zh-TW" sz="1650" dirty="0">
                <a:solidFill>
                  <a:srgbClr val="542A00"/>
                </a:solidFill>
              </a:rPr>
              <a:t>(4)</a:t>
            </a:r>
            <a:r>
              <a:rPr lang="zh-TW" altLang="en-US" sz="1650" dirty="0">
                <a:solidFill>
                  <a:srgbClr val="542A00"/>
                </a:solidFill>
              </a:rPr>
              <a:t>舉辦標語的製作比賽，並將作品放置校園張貼，讓全校學生加深對愛眼相關的知識。</a:t>
            </a:r>
          </a:p>
        </p:txBody>
      </p:sp>
      <p:sp>
        <p:nvSpPr>
          <p:cNvPr id="34" name="矩形: 圓角 31">
            <a:extLst>
              <a:ext uri="{FF2B5EF4-FFF2-40B4-BE49-F238E27FC236}">
                <a16:creationId xmlns:a16="http://schemas.microsoft.com/office/drawing/2014/main" id="{D1239091-6D53-406A-9E3F-E973680A3749}"/>
              </a:ext>
            </a:extLst>
          </p:cNvPr>
          <p:cNvSpPr/>
          <p:nvPr/>
        </p:nvSpPr>
        <p:spPr>
          <a:xfrm>
            <a:off x="5475807" y="2037458"/>
            <a:ext cx="2782957" cy="1013792"/>
          </a:xfrm>
          <a:prstGeom prst="roundRect">
            <a:avLst/>
          </a:prstGeom>
          <a:noFill/>
          <a:ln w="28575">
            <a:solidFill>
              <a:srgbClr val="542A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0" name="矩形 39"/>
          <p:cNvSpPr/>
          <p:nvPr/>
        </p:nvSpPr>
        <p:spPr>
          <a:xfrm>
            <a:off x="5691715" y="2249156"/>
            <a:ext cx="2459806" cy="646331"/>
          </a:xfrm>
          <a:prstGeom prst="rect">
            <a:avLst/>
          </a:prstGeom>
        </p:spPr>
        <p:txBody>
          <a:bodyPr wrap="square">
            <a:spAutoFit/>
          </a:bodyPr>
          <a:lstStyle/>
          <a:p>
            <a:pPr marL="214313" indent="-214313">
              <a:buFont typeface="Arial" panose="020B0604020202020204" pitchFamily="34" charset="0"/>
              <a:buChar char="•"/>
            </a:pPr>
            <a:r>
              <a:rPr lang="zh-TW" altLang="en-US" b="1" dirty="0">
                <a:solidFill>
                  <a:srgbClr val="68431C"/>
                </a:solidFill>
                <a:latin typeface="+mj-ea"/>
              </a:rPr>
              <a:t>正向參與</a:t>
            </a:r>
            <a:r>
              <a:rPr lang="en-US" altLang="zh-TW" b="1" dirty="0">
                <a:solidFill>
                  <a:srgbClr val="68431C"/>
                </a:solidFill>
                <a:latin typeface="+mj-ea"/>
              </a:rPr>
              <a:t>-</a:t>
            </a:r>
            <a:r>
              <a:rPr lang="zh-TW" altLang="en-US" b="1" dirty="0">
                <a:solidFill>
                  <a:srgbClr val="68431C"/>
                </a:solidFill>
                <a:latin typeface="+mj-ea"/>
              </a:rPr>
              <a:t>快樂學習</a:t>
            </a:r>
            <a:endParaRPr lang="en-US" altLang="zh-TW" b="1" dirty="0">
              <a:solidFill>
                <a:srgbClr val="68431C"/>
              </a:solidFill>
              <a:latin typeface="+mj-ea"/>
            </a:endParaRPr>
          </a:p>
          <a:p>
            <a:pPr marL="214313" indent="-214313">
              <a:buFont typeface="Arial" panose="020B0604020202020204" pitchFamily="34" charset="0"/>
              <a:buChar char="•"/>
            </a:pPr>
            <a:r>
              <a:rPr lang="zh-TW" altLang="en-US" b="1" dirty="0">
                <a:solidFill>
                  <a:srgbClr val="68431C"/>
                </a:solidFill>
                <a:latin typeface="+mj-ea"/>
              </a:rPr>
              <a:t>正向關係</a:t>
            </a:r>
            <a:r>
              <a:rPr lang="en-US" altLang="zh-TW" b="1" dirty="0">
                <a:solidFill>
                  <a:srgbClr val="68431C"/>
                </a:solidFill>
                <a:latin typeface="+mj-ea"/>
              </a:rPr>
              <a:t>-</a:t>
            </a:r>
            <a:r>
              <a:rPr lang="zh-TW" altLang="en-US" b="1" dirty="0">
                <a:solidFill>
                  <a:srgbClr val="68431C"/>
                </a:solidFill>
                <a:latin typeface="+mj-ea"/>
              </a:rPr>
              <a:t>溝通協商</a:t>
            </a:r>
            <a:endParaRPr lang="en-US" altLang="zh-TW" b="1" dirty="0">
              <a:solidFill>
                <a:srgbClr val="68431C"/>
              </a:solidFill>
              <a:latin typeface="+mj-ea"/>
            </a:endParaRPr>
          </a:p>
        </p:txBody>
      </p:sp>
      <p:pic>
        <p:nvPicPr>
          <p:cNvPr id="41" name="圖片 40">
            <a:extLst>
              <a:ext uri="{FF2B5EF4-FFF2-40B4-BE49-F238E27FC236}">
                <a16:creationId xmlns:a16="http://schemas.microsoft.com/office/drawing/2014/main" id="{C4B5F07B-7850-456B-A93E-35CF1D7F0DD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315" b="51111" l="28333" r="48385">
                        <a14:foregroundMark x1="32396" y1="35278" x2="44531" y2="35833"/>
                        <a14:foregroundMark x1="35833" y1="32222" x2="37656" y2="33148"/>
                        <a14:foregroundMark x1="32604" y1="33704" x2="33125" y2="37778"/>
                        <a14:foregroundMark x1="33125" y1="28241" x2="32396" y2="39815"/>
                        <a14:foregroundMark x1="32188" y1="36204" x2="36875" y2="42315"/>
                        <a14:foregroundMark x1="36667" y1="41574" x2="42917" y2="40000"/>
                        <a14:foregroundMark x1="36458" y1="43056" x2="42708" y2="40741"/>
                        <a14:foregroundMark x1="43750" y1="27037" x2="43750" y2="37963"/>
                        <a14:foregroundMark x1="44740" y1="31111" x2="46250" y2="39074"/>
                      </a14:backgroundRemoval>
                    </a14:imgEffect>
                  </a14:imgLayer>
                </a14:imgProps>
              </a:ext>
            </a:extLst>
          </a:blip>
          <a:srcRect l="27326" t="19079" r="49267" b="47776"/>
          <a:stretch/>
        </p:blipFill>
        <p:spPr>
          <a:xfrm>
            <a:off x="7980000" y="844484"/>
            <a:ext cx="1040092" cy="828471"/>
          </a:xfrm>
          <a:prstGeom prst="rect">
            <a:avLst/>
          </a:prstGeom>
        </p:spPr>
      </p:pic>
      <p:pic>
        <p:nvPicPr>
          <p:cNvPr id="2" name="圖片 1"/>
          <p:cNvPicPr>
            <a:picLocks noChangeAspect="1"/>
          </p:cNvPicPr>
          <p:nvPr/>
        </p:nvPicPr>
        <p:blipFill>
          <a:blip r:embed="rId5"/>
          <a:stretch>
            <a:fillRect/>
          </a:stretch>
        </p:blipFill>
        <p:spPr>
          <a:xfrm>
            <a:off x="4849517" y="3415754"/>
            <a:ext cx="1863379" cy="1607164"/>
          </a:xfrm>
          <a:prstGeom prst="rect">
            <a:avLst/>
          </a:prstGeom>
        </p:spPr>
      </p:pic>
      <p:pic>
        <p:nvPicPr>
          <p:cNvPr id="3" name="圖片 2"/>
          <p:cNvPicPr>
            <a:picLocks noChangeAspect="1"/>
          </p:cNvPicPr>
          <p:nvPr/>
        </p:nvPicPr>
        <p:blipFill>
          <a:blip r:embed="rId6"/>
          <a:stretch>
            <a:fillRect/>
          </a:stretch>
        </p:blipFill>
        <p:spPr>
          <a:xfrm>
            <a:off x="6939913" y="3415754"/>
            <a:ext cx="1805867" cy="1607164"/>
          </a:xfrm>
          <a:prstGeom prst="rect">
            <a:avLst/>
          </a:prstGeom>
        </p:spPr>
      </p:pic>
      <p:sp>
        <p:nvSpPr>
          <p:cNvPr id="9" name="矩形 8"/>
          <p:cNvSpPr/>
          <p:nvPr/>
        </p:nvSpPr>
        <p:spPr>
          <a:xfrm>
            <a:off x="4849517" y="5147094"/>
            <a:ext cx="1931939" cy="300082"/>
          </a:xfrm>
          <a:prstGeom prst="rect">
            <a:avLst/>
          </a:prstGeom>
        </p:spPr>
        <p:txBody>
          <a:bodyPr wrap="none">
            <a:spAutoFit/>
          </a:bodyPr>
          <a:lstStyle/>
          <a:p>
            <a:r>
              <a:rPr lang="zh-TW" altLang="en-US" sz="1350" b="1" dirty="0">
                <a:solidFill>
                  <a:srgbClr val="643200"/>
                </a:solidFill>
              </a:rPr>
              <a:t>愛 </a:t>
            </a:r>
            <a:r>
              <a:rPr lang="en-US" altLang="zh-TW" sz="1350" b="1" dirty="0">
                <a:solidFill>
                  <a:srgbClr val="643200"/>
                </a:solidFill>
              </a:rPr>
              <a:t>Eye </a:t>
            </a:r>
            <a:r>
              <a:rPr lang="zh-TW" altLang="en-US" sz="1350" b="1" dirty="0">
                <a:solidFill>
                  <a:srgbClr val="643200"/>
                </a:solidFill>
              </a:rPr>
              <a:t>動一動影片撥放 </a:t>
            </a:r>
          </a:p>
        </p:txBody>
      </p:sp>
      <p:sp>
        <p:nvSpPr>
          <p:cNvPr id="10" name="矩形 9"/>
          <p:cNvSpPr/>
          <p:nvPr/>
        </p:nvSpPr>
        <p:spPr>
          <a:xfrm>
            <a:off x="6921618" y="5147094"/>
            <a:ext cx="1893467" cy="300082"/>
          </a:xfrm>
          <a:prstGeom prst="rect">
            <a:avLst/>
          </a:prstGeom>
        </p:spPr>
        <p:txBody>
          <a:bodyPr wrap="none">
            <a:spAutoFit/>
          </a:bodyPr>
          <a:lstStyle/>
          <a:p>
            <a:r>
              <a:rPr lang="zh-TW" altLang="en-US" sz="1350" b="1" dirty="0">
                <a:solidFill>
                  <a:srgbClr val="643200"/>
                </a:solidFill>
              </a:rPr>
              <a:t>愛 </a:t>
            </a:r>
            <a:r>
              <a:rPr lang="en-US" altLang="zh-TW" sz="1350" b="1" dirty="0">
                <a:solidFill>
                  <a:srgbClr val="643200"/>
                </a:solidFill>
              </a:rPr>
              <a:t>Eye </a:t>
            </a:r>
            <a:r>
              <a:rPr lang="zh-TW" altLang="en-US" sz="1350" b="1" dirty="0">
                <a:solidFill>
                  <a:srgbClr val="643200"/>
                </a:solidFill>
              </a:rPr>
              <a:t>動一動標語製作</a:t>
            </a:r>
          </a:p>
        </p:txBody>
      </p:sp>
    </p:spTree>
    <p:extLst>
      <p:ext uri="{BB962C8B-B14F-4D97-AF65-F5344CB8AC3E}">
        <p14:creationId xmlns:p14="http://schemas.microsoft.com/office/powerpoint/2010/main" val="1536676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C628F81-16C5-89BC-4B9A-B42E5F319720}"/>
              </a:ext>
            </a:extLst>
          </p:cNvPr>
          <p:cNvSpPr txBox="1"/>
          <p:nvPr/>
        </p:nvSpPr>
        <p:spPr>
          <a:xfrm>
            <a:off x="762000" y="228600"/>
            <a:ext cx="7620000" cy="1323439"/>
          </a:xfrm>
          <a:prstGeom prst="rect">
            <a:avLst/>
          </a:prstGeom>
          <a:noFill/>
        </p:spPr>
        <p:txBody>
          <a:bodyPr wrap="square" rtlCol="0">
            <a:spAutoFit/>
          </a:bodyPr>
          <a:lstStyle/>
          <a:p>
            <a:r>
              <a:rPr lang="zh-TW" altLang="en-US" sz="8000" dirty="0"/>
              <a:t>護眼</a:t>
            </a:r>
            <a:r>
              <a:rPr lang="en-US" altLang="zh-TW" sz="8000" dirty="0"/>
              <a:t>123</a:t>
            </a:r>
            <a:r>
              <a:rPr lang="zh-TW" altLang="en-US" sz="8000" dirty="0"/>
              <a:t>木頭人</a:t>
            </a:r>
          </a:p>
        </p:txBody>
      </p:sp>
      <p:pic>
        <p:nvPicPr>
          <p:cNvPr id="5" name="圖片 4">
            <a:extLst>
              <a:ext uri="{FF2B5EF4-FFF2-40B4-BE49-F238E27FC236}">
                <a16:creationId xmlns:a16="http://schemas.microsoft.com/office/drawing/2014/main" id="{DE1CE9AB-616A-AEF2-1CC5-C331FC5E9778}"/>
              </a:ext>
            </a:extLst>
          </p:cNvPr>
          <p:cNvPicPr>
            <a:picLocks noChangeAspect="1"/>
          </p:cNvPicPr>
          <p:nvPr/>
        </p:nvPicPr>
        <p:blipFill>
          <a:blip r:embed="rId2"/>
          <a:stretch>
            <a:fillRect/>
          </a:stretch>
        </p:blipFill>
        <p:spPr>
          <a:xfrm>
            <a:off x="304800" y="1447800"/>
            <a:ext cx="6230924" cy="3720695"/>
          </a:xfrm>
          <a:prstGeom prst="rect">
            <a:avLst/>
          </a:prstGeom>
        </p:spPr>
      </p:pic>
      <p:pic>
        <p:nvPicPr>
          <p:cNvPr id="7" name="圖片 6">
            <a:extLst>
              <a:ext uri="{FF2B5EF4-FFF2-40B4-BE49-F238E27FC236}">
                <a16:creationId xmlns:a16="http://schemas.microsoft.com/office/drawing/2014/main" id="{142BE114-0FAA-6BA3-DDF7-232D7B4F960D}"/>
              </a:ext>
            </a:extLst>
          </p:cNvPr>
          <p:cNvPicPr>
            <a:picLocks noChangeAspect="1"/>
          </p:cNvPicPr>
          <p:nvPr/>
        </p:nvPicPr>
        <p:blipFill>
          <a:blip r:embed="rId3"/>
          <a:stretch>
            <a:fillRect/>
          </a:stretch>
        </p:blipFill>
        <p:spPr>
          <a:xfrm>
            <a:off x="486562" y="1552039"/>
            <a:ext cx="5867400" cy="3295771"/>
          </a:xfrm>
          <a:prstGeom prst="rect">
            <a:avLst/>
          </a:prstGeom>
        </p:spPr>
      </p:pic>
      <p:pic>
        <p:nvPicPr>
          <p:cNvPr id="9" name="圖片 8">
            <a:extLst>
              <a:ext uri="{FF2B5EF4-FFF2-40B4-BE49-F238E27FC236}">
                <a16:creationId xmlns:a16="http://schemas.microsoft.com/office/drawing/2014/main" id="{152526BA-42A2-176E-68B6-5E2F7D7F333F}"/>
              </a:ext>
            </a:extLst>
          </p:cNvPr>
          <p:cNvPicPr>
            <a:picLocks noChangeAspect="1"/>
          </p:cNvPicPr>
          <p:nvPr/>
        </p:nvPicPr>
        <p:blipFill>
          <a:blip r:embed="rId4"/>
          <a:stretch>
            <a:fillRect/>
          </a:stretch>
        </p:blipFill>
        <p:spPr>
          <a:xfrm>
            <a:off x="304800" y="4395646"/>
            <a:ext cx="1971950" cy="2029108"/>
          </a:xfrm>
          <a:prstGeom prst="rect">
            <a:avLst/>
          </a:prstGeom>
        </p:spPr>
      </p:pic>
      <p:pic>
        <p:nvPicPr>
          <p:cNvPr id="13" name="圖片 12">
            <a:extLst>
              <a:ext uri="{FF2B5EF4-FFF2-40B4-BE49-F238E27FC236}">
                <a16:creationId xmlns:a16="http://schemas.microsoft.com/office/drawing/2014/main" id="{6A72A561-2D90-73D2-0992-50CA53CE467A}"/>
              </a:ext>
            </a:extLst>
          </p:cNvPr>
          <p:cNvPicPr>
            <a:picLocks noChangeAspect="1"/>
          </p:cNvPicPr>
          <p:nvPr/>
        </p:nvPicPr>
        <p:blipFill>
          <a:blip r:embed="rId5"/>
          <a:stretch>
            <a:fillRect/>
          </a:stretch>
        </p:blipFill>
        <p:spPr>
          <a:xfrm>
            <a:off x="7467600" y="5072408"/>
            <a:ext cx="1605647" cy="1770047"/>
          </a:xfrm>
          <a:prstGeom prst="rect">
            <a:avLst/>
          </a:prstGeom>
        </p:spPr>
      </p:pic>
      <p:pic>
        <p:nvPicPr>
          <p:cNvPr id="15" name="圖片 14">
            <a:extLst>
              <a:ext uri="{FF2B5EF4-FFF2-40B4-BE49-F238E27FC236}">
                <a16:creationId xmlns:a16="http://schemas.microsoft.com/office/drawing/2014/main" id="{6A18C0A8-3700-C97E-78A9-0E593AD9008C}"/>
              </a:ext>
            </a:extLst>
          </p:cNvPr>
          <p:cNvPicPr>
            <a:picLocks noChangeAspect="1"/>
          </p:cNvPicPr>
          <p:nvPr/>
        </p:nvPicPr>
        <p:blipFill>
          <a:blip r:embed="rId6"/>
          <a:stretch>
            <a:fillRect/>
          </a:stretch>
        </p:blipFill>
        <p:spPr>
          <a:xfrm>
            <a:off x="5826265" y="5072408"/>
            <a:ext cx="1632597" cy="1694282"/>
          </a:xfrm>
          <a:prstGeom prst="rect">
            <a:avLst/>
          </a:prstGeom>
        </p:spPr>
      </p:pic>
      <p:pic>
        <p:nvPicPr>
          <p:cNvPr id="17" name="圖片 16">
            <a:extLst>
              <a:ext uri="{FF2B5EF4-FFF2-40B4-BE49-F238E27FC236}">
                <a16:creationId xmlns:a16="http://schemas.microsoft.com/office/drawing/2014/main" id="{CDCD9C98-F182-8C1A-EA87-514B41F9DC8A}"/>
              </a:ext>
            </a:extLst>
          </p:cNvPr>
          <p:cNvPicPr>
            <a:picLocks noChangeAspect="1"/>
          </p:cNvPicPr>
          <p:nvPr/>
        </p:nvPicPr>
        <p:blipFill>
          <a:blip r:embed="rId7"/>
          <a:stretch>
            <a:fillRect/>
          </a:stretch>
        </p:blipFill>
        <p:spPr>
          <a:xfrm>
            <a:off x="4309834" y="4995848"/>
            <a:ext cx="1507693" cy="1923166"/>
          </a:xfrm>
          <a:prstGeom prst="rect">
            <a:avLst/>
          </a:prstGeom>
        </p:spPr>
      </p:pic>
      <p:pic>
        <p:nvPicPr>
          <p:cNvPr id="3074" name="Picture 2">
            <a:extLst>
              <a:ext uri="{FF2B5EF4-FFF2-40B4-BE49-F238E27FC236}">
                <a16:creationId xmlns:a16="http://schemas.microsoft.com/office/drawing/2014/main" id="{DBBF94F0-8737-B3CB-4F43-2B2BB9F630F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7984"/>
          <a:stretch/>
        </p:blipFill>
        <p:spPr bwMode="auto">
          <a:xfrm>
            <a:off x="6593661" y="3581400"/>
            <a:ext cx="2550339" cy="106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4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AA83AA-20A8-1249-AC3C-F11952CE657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299" b="72711" l="28731" r="72642">
                        <a14:foregroundMark x1="62779" y1="49424" x2="65952" y2="51607"/>
                        <a14:foregroundMark x1="65266" y1="49788" x2="67067" y2="52577"/>
                        <a14:foregroundMark x1="68096" y1="54942" x2="68096" y2="54942"/>
                        <a14:foregroundMark x1="68096" y1="53972" x2="68096" y2="53972"/>
                        <a14:foregroundMark x1="41938" y1="50152" x2="57890" y2="64221"/>
                        <a14:foregroundMark x1="55660" y1="49121" x2="40995" y2="60097"/>
                        <a14:foregroundMark x1="41166" y1="53790" x2="51372" y2="63008"/>
                        <a14:foregroundMark x1="48285" y1="51789" x2="59262" y2="60036"/>
                        <a14:foregroundMark x1="55832" y1="53305" x2="59434" y2="59551"/>
                        <a14:foregroundMark x1="64065" y1="48939" x2="64065" y2="48939"/>
                        <a14:foregroundMark x1="63379" y1="48514" x2="63379" y2="48514"/>
                        <a14:foregroundMark x1="62521" y1="48454" x2="62521" y2="48454"/>
                        <a14:foregroundMark x1="63379" y1="48090" x2="63379" y2="48090"/>
                        <a14:foregroundMark x1="64923" y1="49545" x2="64923" y2="49545"/>
                        <a14:foregroundMark x1="67925" y1="52881" x2="67925" y2="52881"/>
                        <a14:foregroundMark x1="69811" y1="55124" x2="69811" y2="55124"/>
                        <a14:foregroundMark x1="69211" y1="54760" x2="69211" y2="54760"/>
                        <a14:foregroundMark x1="53602" y1="58399" x2="61750" y2="62947"/>
                        <a14:foregroundMark x1="60034" y1="56337" x2="61063" y2="59430"/>
                        <a14:foregroundMark x1="57547" y1="52881" x2="50429" y2="50152"/>
                        <a14:foregroundMark x1="46913" y1="50879" x2="37993" y2="56519"/>
                        <a14:foregroundMark x1="39794" y1="58460" x2="45883" y2="65373"/>
                        <a14:foregroundMark x1="45883" y1="61371" x2="52230" y2="65009"/>
                        <a14:foregroundMark x1="51372" y1="60643" x2="55575" y2="64281"/>
                        <a14:foregroundMark x1="48285" y1="65676" x2="52573" y2="65676"/>
                        <a14:foregroundMark x1="70240" y1="57975" x2="70240" y2="57975"/>
                        <a14:foregroundMark x1="70240" y1="58035" x2="70240" y2="58035"/>
                        <a14:foregroundMark x1="60377" y1="46028" x2="60377" y2="46028"/>
                      </a14:backgroundRemoval>
                    </a14:imgEffect>
                  </a14:imgLayer>
                </a14:imgProps>
              </a:ext>
              <a:ext uri="{28A0092B-C50C-407E-A947-70E740481C1C}">
                <a14:useLocalDpi xmlns:a14="http://schemas.microsoft.com/office/drawing/2010/main" val="0"/>
              </a:ext>
            </a:extLst>
          </a:blip>
          <a:srcRect l="28005" t="42592" r="27377" b="26741"/>
          <a:stretch/>
        </p:blipFill>
        <p:spPr>
          <a:xfrm>
            <a:off x="687488" y="-411074"/>
            <a:ext cx="7542112" cy="7329659"/>
          </a:xfrm>
          <a:prstGeom prst="rect">
            <a:avLst/>
          </a:prstGeom>
        </p:spPr>
      </p:pic>
    </p:spTree>
    <p:extLst>
      <p:ext uri="{BB962C8B-B14F-4D97-AF65-F5344CB8AC3E}">
        <p14:creationId xmlns:p14="http://schemas.microsoft.com/office/powerpoint/2010/main" val="3607180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5D861-2A89-4774-A652-F9DE1B51668C}"/>
              </a:ext>
            </a:extLst>
          </p:cNvPr>
          <p:cNvSpPr>
            <a:spLocks noGrp="1"/>
          </p:cNvSpPr>
          <p:nvPr>
            <p:ph type="title"/>
          </p:nvPr>
        </p:nvSpPr>
        <p:spPr>
          <a:xfrm>
            <a:off x="990600" y="1066800"/>
            <a:ext cx="4953000" cy="738664"/>
          </a:xfrm>
        </p:spPr>
        <p:txBody>
          <a:bodyPr/>
          <a:lstStyle/>
          <a:p>
            <a:pPr algn="ctr"/>
            <a:r>
              <a:rPr lang="zh-TW" altLang="en-US" sz="4800" dirty="0"/>
              <a:t>問題</a:t>
            </a:r>
          </a:p>
        </p:txBody>
      </p:sp>
      <p:sp>
        <p:nvSpPr>
          <p:cNvPr id="7" name="文字方塊 6">
            <a:extLst>
              <a:ext uri="{FF2B5EF4-FFF2-40B4-BE49-F238E27FC236}">
                <a16:creationId xmlns:a16="http://schemas.microsoft.com/office/drawing/2014/main" id="{0A5E70B2-BE63-4E51-8FB3-A12ACE2D39D6}"/>
              </a:ext>
            </a:extLst>
          </p:cNvPr>
          <p:cNvSpPr txBox="1"/>
          <p:nvPr/>
        </p:nvSpPr>
        <p:spPr>
          <a:xfrm>
            <a:off x="1828800" y="2209800"/>
            <a:ext cx="4572000" cy="1938992"/>
          </a:xfrm>
          <a:prstGeom prst="rect">
            <a:avLst/>
          </a:prstGeom>
          <a:noFill/>
        </p:spPr>
        <p:txBody>
          <a:bodyPr wrap="square">
            <a:spAutoFit/>
          </a:bodyPr>
          <a:lstStyle/>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護眼123?</a:t>
            </a:r>
          </a:p>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3010120?</a:t>
            </a:r>
          </a:p>
          <a:p>
            <a:pPr marL="342900" indent="-342900">
              <a:buFont typeface="+mj-lt"/>
              <a:buAutoNum type="arabicPeriod"/>
            </a:pPr>
            <a:r>
              <a:rPr lang="zh-TW" altLang="en-US" sz="4000" dirty="0">
                <a:latin typeface="標楷體" panose="03000509000000000000" pitchFamily="65" charset="-120"/>
                <a:ea typeface="標楷體" panose="03000509000000000000" pitchFamily="65" charset="-120"/>
              </a:rPr>
              <a:t>什麼是 遠視儲備?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558737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323528" y="501728"/>
          <a:ext cx="7272808" cy="6023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8035724" y="501728"/>
            <a:ext cx="651076" cy="6023616"/>
          </a:xfrm>
          <a:prstGeom prst="rect">
            <a:avLst/>
          </a:prstGeom>
          <a:solidFill>
            <a:srgbClr val="FFC000"/>
          </a:solidFill>
        </p:spPr>
        <p:txBody>
          <a:bodyPr vert="wordArtVertRtl" wrap="square">
            <a:spAutoFit/>
          </a:bodyPr>
          <a:lstStyle/>
          <a:p>
            <a:pPr algn="ctr" eaLnBrk="1" hangingPunct="1">
              <a:defRPr/>
            </a:pPr>
            <a:r>
              <a:rPr lang="zh-TW" altLang="en-US" sz="2800" b="1" dirty="0">
                <a:latin typeface="DFKai-SB" panose="03000509000000000000" pitchFamily="65" charset="-120"/>
                <a:ea typeface="DFKai-SB" panose="03000509000000000000" pitchFamily="65" charset="-120"/>
                <a:cs typeface="Arial Unicode MS" panose="020B0604020202020204" pitchFamily="34" charset="-120"/>
              </a:rPr>
              <a:t>學童視力保健</a:t>
            </a:r>
            <a:r>
              <a:rPr lang="zh-TW" altLang="en-US" sz="2800" b="1" dirty="0">
                <a:solidFill>
                  <a:srgbClr val="FF0000"/>
                </a:solidFill>
                <a:latin typeface="DFKai-SB" panose="03000509000000000000" pitchFamily="65" charset="-120"/>
                <a:ea typeface="DFKai-SB" panose="03000509000000000000" pitchFamily="65" charset="-120"/>
                <a:cs typeface="Arial Unicode MS" panose="020B0604020202020204" pitchFamily="34" charset="-120"/>
              </a:rPr>
              <a:t>視保口號</a:t>
            </a:r>
          </a:p>
        </p:txBody>
      </p:sp>
      <p:sp>
        <p:nvSpPr>
          <p:cNvPr id="3" name="投影片編號版面配置區 2"/>
          <p:cNvSpPr>
            <a:spLocks noGrp="1"/>
          </p:cNvSpPr>
          <p:nvPr>
            <p:ph type="sldNum" sz="quarter" idx="12"/>
          </p:nvPr>
        </p:nvSpPr>
        <p:spPr/>
        <p:txBody>
          <a:bodyPr/>
          <a:lstStyle/>
          <a:p>
            <a:fld id="{CBC113F2-B1E1-4831-991D-DC5ABC03233C}" type="slidenum">
              <a:rPr lang="en-US" altLang="zh-TW" smtClean="0"/>
              <a:pPr/>
              <a:t>60</a:t>
            </a:fld>
            <a:endParaRPr lang="en-US" altLang="zh-TW"/>
          </a:p>
        </p:txBody>
      </p:sp>
      <p:pic>
        <p:nvPicPr>
          <p:cNvPr id="5" name="圖片 4">
            <a:extLst>
              <a:ext uri="{FF2B5EF4-FFF2-40B4-BE49-F238E27FC236}">
                <a16:creationId xmlns:a16="http://schemas.microsoft.com/office/drawing/2014/main" id="{21CF8D87-093C-4172-9D52-A02AA33B3F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462"/>
          <a:stretch/>
        </p:blipFill>
        <p:spPr>
          <a:xfrm>
            <a:off x="827584" y="4351900"/>
            <a:ext cx="2789820" cy="2173444"/>
          </a:xfrm>
          <a:prstGeom prst="ellipse">
            <a:avLst/>
          </a:prstGeom>
          <a:ln>
            <a:noFill/>
          </a:ln>
          <a:effectLst/>
          <a:scene3d>
            <a:camera prst="orthographicFront"/>
            <a:lightRig rig="threePt" dir="t"/>
          </a:scene3d>
          <a:sp3d>
            <a:bevelT/>
          </a:sp3d>
        </p:spPr>
      </p:pic>
      <p:sp>
        <p:nvSpPr>
          <p:cNvPr id="6" name="星形: 五角 5">
            <a:extLst>
              <a:ext uri="{FF2B5EF4-FFF2-40B4-BE49-F238E27FC236}">
                <a16:creationId xmlns:a16="http://schemas.microsoft.com/office/drawing/2014/main" id="{471E7137-8487-4D54-ACF6-08B15F669AF7}"/>
              </a:ext>
            </a:extLst>
          </p:cNvPr>
          <p:cNvSpPr/>
          <p:nvPr/>
        </p:nvSpPr>
        <p:spPr>
          <a:xfrm>
            <a:off x="457200" y="4509120"/>
            <a:ext cx="1008112" cy="962162"/>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395288" y="0"/>
            <a:ext cx="8229600" cy="1143000"/>
          </a:xfrm>
        </p:spPr>
        <p:txBody>
          <a:bodyPr/>
          <a:lstStyle/>
          <a:p>
            <a:r>
              <a:rPr lang="zh-TW" altLang="en-US">
                <a:solidFill>
                  <a:srgbClr val="003300"/>
                </a:solidFill>
                <a:ea typeface="微軟正黑體" charset="0"/>
                <a:cs typeface="微軟正黑體" charset="0"/>
              </a:rPr>
              <a:t>眼睛的剖面構造</a:t>
            </a:r>
          </a:p>
        </p:txBody>
      </p:sp>
      <p:sp>
        <p:nvSpPr>
          <p:cNvPr id="2" name="橢圓 1"/>
          <p:cNvSpPr/>
          <p:nvPr/>
        </p:nvSpPr>
        <p:spPr bwMode="auto">
          <a:xfrm>
            <a:off x="3886200" y="3810000"/>
            <a:ext cx="914400" cy="457200"/>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2" name="橢圓 11"/>
          <p:cNvSpPr/>
          <p:nvPr/>
        </p:nvSpPr>
        <p:spPr bwMode="auto">
          <a:xfrm>
            <a:off x="4267200" y="4343400"/>
            <a:ext cx="12954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grpSp>
        <p:nvGrpSpPr>
          <p:cNvPr id="16" name="群組 15"/>
          <p:cNvGrpSpPr/>
          <p:nvPr/>
        </p:nvGrpSpPr>
        <p:grpSpPr>
          <a:xfrm>
            <a:off x="762000" y="1155636"/>
            <a:ext cx="6194425" cy="5707062"/>
            <a:chOff x="1619250" y="1150938"/>
            <a:chExt cx="6194425" cy="5707062"/>
          </a:xfrm>
        </p:grpSpPr>
        <p:pic>
          <p:nvPicPr>
            <p:cNvPr id="59397" name="Picture 5" descr="ey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150938"/>
              <a:ext cx="6194425" cy="5707062"/>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p:cNvSpPr/>
            <p:nvPr/>
          </p:nvSpPr>
          <p:spPr bwMode="auto">
            <a:xfrm>
              <a:off x="3962400" y="3810000"/>
              <a:ext cx="762000" cy="4572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5" name="橢圓 4"/>
            <p:cNvSpPr/>
            <p:nvPr/>
          </p:nvSpPr>
          <p:spPr bwMode="auto">
            <a:xfrm>
              <a:off x="2667000" y="3657600"/>
              <a:ext cx="381000" cy="762000"/>
            </a:xfrm>
            <a:prstGeom prst="ellipse">
              <a:avLst/>
            </a:prstGeom>
            <a:noFill/>
            <a:ln w="28575"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6" name="橢圓 5"/>
            <p:cNvSpPr/>
            <p:nvPr/>
          </p:nvSpPr>
          <p:spPr bwMode="auto">
            <a:xfrm>
              <a:off x="4953000" y="3048000"/>
              <a:ext cx="914400" cy="3048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7" name="橢圓 6"/>
            <p:cNvSpPr/>
            <p:nvPr/>
          </p:nvSpPr>
          <p:spPr bwMode="auto">
            <a:xfrm>
              <a:off x="3581400" y="2895600"/>
              <a:ext cx="6858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0" name="橢圓 9"/>
            <p:cNvSpPr/>
            <p:nvPr/>
          </p:nvSpPr>
          <p:spPr bwMode="auto">
            <a:xfrm>
              <a:off x="4572000" y="22860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1" name="橢圓 10"/>
            <p:cNvSpPr/>
            <p:nvPr/>
          </p:nvSpPr>
          <p:spPr bwMode="auto">
            <a:xfrm>
              <a:off x="4876800" y="51054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13" name="橢圓 12"/>
            <p:cNvSpPr/>
            <p:nvPr/>
          </p:nvSpPr>
          <p:spPr bwMode="auto">
            <a:xfrm>
              <a:off x="5029200" y="3429000"/>
              <a:ext cx="838200" cy="381000"/>
            </a:xfrm>
            <a:prstGeom prst="ellipse">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
          <p:nvSpPr>
            <p:cNvPr id="8" name="文字方塊 7"/>
            <p:cNvSpPr txBox="1"/>
            <p:nvPr/>
          </p:nvSpPr>
          <p:spPr>
            <a:xfrm>
              <a:off x="3733800" y="4953000"/>
              <a:ext cx="990600" cy="369332"/>
            </a:xfrm>
            <a:prstGeom prst="rect">
              <a:avLst/>
            </a:prstGeom>
            <a:noFill/>
          </p:spPr>
          <p:txBody>
            <a:bodyPr wrap="square" rtlCol="0">
              <a:spAutoFit/>
            </a:bodyPr>
            <a:lstStyle/>
            <a:p>
              <a:r>
                <a:rPr kumimoji="1" lang="zh-TW" altLang="en-US" dirty="0">
                  <a:latin typeface="微軟正黑體"/>
                  <a:ea typeface="微軟正黑體"/>
                  <a:cs typeface="微軟正黑體"/>
                </a:rPr>
                <a:t>睫狀肌</a:t>
              </a:r>
            </a:p>
          </p:txBody>
        </p:sp>
        <p:cxnSp>
          <p:nvCxnSpPr>
            <p:cNvPr id="14" name="直線接點 13"/>
            <p:cNvCxnSpPr>
              <a:endCxn id="8" idx="1"/>
            </p:cNvCxnSpPr>
            <p:nvPr/>
          </p:nvCxnSpPr>
          <p:spPr bwMode="auto">
            <a:xfrm>
              <a:off x="3352800" y="5029200"/>
              <a:ext cx="381000" cy="108466"/>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5" name="橢圓 14"/>
            <p:cNvSpPr/>
            <p:nvPr/>
          </p:nvSpPr>
          <p:spPr bwMode="auto">
            <a:xfrm>
              <a:off x="3733800" y="4953000"/>
              <a:ext cx="914400" cy="3810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grpSp>
      <p:sp>
        <p:nvSpPr>
          <p:cNvPr id="3" name="橢圓 2"/>
          <p:cNvSpPr/>
          <p:nvPr/>
        </p:nvSpPr>
        <p:spPr bwMode="auto">
          <a:xfrm>
            <a:off x="4343400" y="2514600"/>
            <a:ext cx="609600" cy="381000"/>
          </a:xfrm>
          <a:prstGeom prst="ellipse">
            <a:avLst/>
          </a:prstGeom>
          <a:noFill/>
          <a:ln w="19050" cmpd="sng">
            <a:solidFill>
              <a:srgbClr val="FF0000"/>
            </a:solid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zh-TW" altLang="en-US" sz="6000" b="1" i="1" u="none" strike="noStrike" cap="none" normalizeH="0" baseline="0">
              <a:ln>
                <a:noFill/>
              </a:ln>
              <a:solidFill>
                <a:schemeClr val="accent2"/>
              </a:solidFill>
              <a:effectLst>
                <a:outerShdw blurRad="38100" dist="38100" dir="2700000" algn="tl">
                  <a:srgbClr val="000000">
                    <a:alpha val="43137"/>
                  </a:srgbClr>
                </a:outerShdw>
              </a:effectLst>
              <a:latin typeface="Arial" charset="0"/>
              <a:ea typeface="標楷體" charset="0"/>
              <a:cs typeface="標楷體" charset="0"/>
            </a:endParaRPr>
          </a:p>
        </p:txBody>
      </p:sp>
    </p:spTree>
    <p:extLst>
      <p:ext uri="{BB962C8B-B14F-4D97-AF65-F5344CB8AC3E}">
        <p14:creationId xmlns:p14="http://schemas.microsoft.com/office/powerpoint/2010/main" val="409191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557213" y="357188"/>
            <a:ext cx="8229600" cy="1143000"/>
          </a:xfrm>
        </p:spPr>
        <p:txBody>
          <a:bodyPr/>
          <a:lstStyle/>
          <a:p>
            <a:r>
              <a:rPr lang="zh-TW" altLang="en-US" sz="3800" b="1" dirty="0">
                <a:latin typeface="微軟正黑體" pitchFamily="34" charset="-120"/>
                <a:ea typeface="微軟正黑體" pitchFamily="34" charset="-120"/>
              </a:rPr>
              <a:t>近視是眼軸</a:t>
            </a:r>
            <a:r>
              <a:rPr lang="zh-TW" altLang="en-US" sz="3800" b="1" dirty="0">
                <a:solidFill>
                  <a:srgbClr val="FFC000"/>
                </a:solidFill>
                <a:effectLst>
                  <a:outerShdw blurRad="38100" dist="38100" dir="2700000" algn="tl">
                    <a:srgbClr val="000000">
                      <a:alpha val="43137"/>
                    </a:srgbClr>
                  </a:outerShdw>
                </a:effectLst>
                <a:latin typeface="微軟正黑體" pitchFamily="34" charset="-120"/>
                <a:ea typeface="微軟正黑體" pitchFamily="34" charset="-120"/>
              </a:rPr>
              <a:t>拉長</a:t>
            </a:r>
            <a:r>
              <a:rPr lang="zh-TW" altLang="en-US" sz="3800" b="1" dirty="0">
                <a:solidFill>
                  <a:srgbClr val="C00000"/>
                </a:solidFill>
                <a:latin typeface="微軟正黑體" pitchFamily="34" charset="-120"/>
                <a:ea typeface="微軟正黑體" pitchFamily="34" charset="-120"/>
              </a:rPr>
              <a:t>變薄</a:t>
            </a:r>
            <a:r>
              <a:rPr lang="zh-TW" altLang="en-US" sz="3800" b="1" dirty="0">
                <a:solidFill>
                  <a:srgbClr val="FF0000"/>
                </a:solidFill>
                <a:latin typeface="微軟正黑體" pitchFamily="34" charset="-120"/>
                <a:ea typeface="微軟正黑體" pitchFamily="34" charset="-120"/>
              </a:rPr>
              <a:t>變形</a:t>
            </a:r>
            <a:r>
              <a:rPr lang="zh-TW" altLang="en-US" sz="3800" b="1" dirty="0">
                <a:latin typeface="微軟正黑體" pitchFamily="34" charset="-120"/>
                <a:ea typeface="微軟正黑體" pitchFamily="34" charset="-120"/>
              </a:rPr>
              <a:t>，不可逆</a:t>
            </a:r>
          </a:p>
        </p:txBody>
      </p:sp>
      <p:sp>
        <p:nvSpPr>
          <p:cNvPr id="5123" name="內容版面配置區 2"/>
          <p:cNvSpPr>
            <a:spLocks noGrp="1"/>
          </p:cNvSpPr>
          <p:nvPr>
            <p:ph idx="1"/>
          </p:nvPr>
        </p:nvSpPr>
        <p:spPr/>
        <p:txBody>
          <a:bodyPr/>
          <a:lstStyle/>
          <a:p>
            <a:endParaRPr lang="zh-TW" altLang="en-US">
              <a:latin typeface="微軟正黑體" pitchFamily="34" charset="-120"/>
              <a:ea typeface="微軟正黑體" pitchFamily="34" charset="-120"/>
            </a:endParaRPr>
          </a:p>
        </p:txBody>
      </p:sp>
      <p:sp>
        <p:nvSpPr>
          <p:cNvPr id="5125" name="投影片編號版面配置區 7"/>
          <p:cNvSpPr>
            <a:spLocks noGrp="1"/>
          </p:cNvSpPr>
          <p:nvPr>
            <p:ph type="sldNum" sz="quarter" idx="1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1" fontAlgn="base" hangingPunct="1">
              <a:spcBef>
                <a:spcPct val="0"/>
              </a:spcBef>
              <a:spcAft>
                <a:spcPct val="0"/>
              </a:spcAft>
              <a:defRPr kumimoji="1" sz="1400" kern="1200">
                <a:solidFill>
                  <a:schemeClr val="tx1"/>
                </a:solidFill>
                <a:latin typeface="Arial"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a:lstStyle>
          <a:p>
            <a:fld id="{10619534-6235-4D6E-9EDD-FFB64D006B6E}" type="slidenum">
              <a:rPr lang="en-US" altLang="zh-TW" smtClean="0"/>
              <a:pPr/>
              <a:t>8</a:t>
            </a:fld>
            <a:endParaRPr lang="en-US" altLang="zh-CN">
              <a:latin typeface="微軟正黑體" pitchFamily="34" charset="-120"/>
              <a:ea typeface="微軟正黑體" pitchFamily="34" charset="-120"/>
            </a:endParaRPr>
          </a:p>
        </p:txBody>
      </p:sp>
      <p:pic>
        <p:nvPicPr>
          <p:cNvPr id="4" name="Picture 2" descr="myopia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528" y="1001473"/>
            <a:ext cx="4530080" cy="3831291"/>
          </a:xfrm>
          <a:prstGeom prst="rect">
            <a:avLst/>
          </a:prstGeom>
          <a:ln>
            <a:noFill/>
          </a:ln>
          <a:effectLst>
            <a:softEdge rad="112500"/>
          </a:effectLst>
        </p:spPr>
      </p:pic>
      <p:sp>
        <p:nvSpPr>
          <p:cNvPr id="5127" name="Text Box 4"/>
          <p:cNvSpPr txBox="1">
            <a:spLocks noChangeArrowheads="1"/>
          </p:cNvSpPr>
          <p:nvPr/>
        </p:nvSpPr>
        <p:spPr bwMode="auto">
          <a:xfrm>
            <a:off x="457200" y="1743325"/>
            <a:ext cx="4281239" cy="523875"/>
          </a:xfrm>
          <a:prstGeom prst="rect">
            <a:avLst/>
          </a:prstGeom>
          <a:noFill/>
          <a:ln w="9525">
            <a:noFill/>
            <a:miter lim="800000"/>
            <a:headEnd/>
            <a:tailEnd/>
          </a:ln>
        </p:spPr>
        <p:txBody>
          <a:bodyPr wrap="square">
            <a:spAutoFit/>
          </a:bodyPr>
          <a:lstStyle/>
          <a:p>
            <a:pPr eaLnBrk="1" hangingPunct="1">
              <a:spcBef>
                <a:spcPct val="50000"/>
              </a:spcBef>
            </a:pPr>
            <a:r>
              <a:rPr lang="en-US" altLang="zh-TW" sz="2800" dirty="0">
                <a:solidFill>
                  <a:schemeClr val="bg1"/>
                </a:solidFill>
                <a:latin typeface="微軟正黑體" pitchFamily="34" charset="-120"/>
                <a:ea typeface="微軟正黑體" pitchFamily="34" charset="-120"/>
              </a:rPr>
              <a:t>95%</a:t>
            </a:r>
            <a:r>
              <a:rPr lang="zh-TW" altLang="en-US" sz="2800" dirty="0">
                <a:solidFill>
                  <a:schemeClr val="bg1"/>
                </a:solidFill>
                <a:latin typeface="微軟正黑體" pitchFamily="34" charset="-120"/>
                <a:ea typeface="微軟正黑體" pitchFamily="34" charset="-120"/>
              </a:rPr>
              <a:t>的近視都是眼軸拉長</a:t>
            </a:r>
          </a:p>
        </p:txBody>
      </p:sp>
      <p:sp>
        <p:nvSpPr>
          <p:cNvPr id="6" name="文字方塊 5"/>
          <p:cNvSpPr txBox="1"/>
          <p:nvPr/>
        </p:nvSpPr>
        <p:spPr>
          <a:xfrm>
            <a:off x="1469058" y="5900698"/>
            <a:ext cx="6769100" cy="7080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1" hangingPunct="1">
              <a:defRPr/>
            </a:pPr>
            <a:r>
              <a:rPr lang="zh-TW" altLang="en-US" sz="4000" b="1" dirty="0">
                <a:solidFill>
                  <a:srgbClr val="C00000"/>
                </a:solidFill>
                <a:latin typeface="微軟正黑體" pitchFamily="34" charset="-120"/>
                <a:ea typeface="微軟正黑體" pitchFamily="34" charset="-120"/>
              </a:rPr>
              <a:t>一旦近視，終身近視</a:t>
            </a:r>
          </a:p>
        </p:txBody>
      </p:sp>
      <p:pic>
        <p:nvPicPr>
          <p:cNvPr id="7" name="圖片 6">
            <a:extLst>
              <a:ext uri="{FF2B5EF4-FFF2-40B4-BE49-F238E27FC236}">
                <a16:creationId xmlns:a16="http://schemas.microsoft.com/office/drawing/2014/main" id="{290113DE-B539-41A4-9D6B-254892ECEF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1617" y="1001295"/>
            <a:ext cx="3785196" cy="4228400"/>
          </a:xfrm>
          <a:prstGeom prst="rect">
            <a:avLst/>
          </a:prstGeom>
        </p:spPr>
      </p:pic>
      <p:sp>
        <p:nvSpPr>
          <p:cNvPr id="9" name="文字方塊 8">
            <a:extLst>
              <a:ext uri="{FF2B5EF4-FFF2-40B4-BE49-F238E27FC236}">
                <a16:creationId xmlns:a16="http://schemas.microsoft.com/office/drawing/2014/main" id="{AC3E595A-48CF-5B6E-3426-0979F274D9AB}"/>
              </a:ext>
            </a:extLst>
          </p:cNvPr>
          <p:cNvSpPr txBox="1"/>
          <p:nvPr/>
        </p:nvSpPr>
        <p:spPr>
          <a:xfrm>
            <a:off x="222250" y="4717418"/>
            <a:ext cx="5760640" cy="646331"/>
          </a:xfrm>
          <a:prstGeom prst="rect">
            <a:avLst/>
          </a:prstGeom>
          <a:noFill/>
        </p:spPr>
        <p:txBody>
          <a:bodyPr wrap="square" rtlCol="0">
            <a:spAutoFit/>
          </a:bodyPr>
          <a:lstStyle/>
          <a:p>
            <a:r>
              <a:rPr lang="zh-TW" altLang="en-US" sz="3600" b="1" dirty="0"/>
              <a:t>世界衛生組織</a:t>
            </a:r>
            <a:r>
              <a:rPr lang="zh-TW" altLang="en-US" sz="3600" b="1" dirty="0">
                <a:solidFill>
                  <a:srgbClr val="FF0000"/>
                </a:solidFill>
              </a:rPr>
              <a:t>警告</a:t>
            </a:r>
            <a:endParaRPr lang="zh-TW" altLang="en-US" sz="3600" b="1" dirty="0"/>
          </a:p>
        </p:txBody>
      </p:sp>
      <p:sp>
        <p:nvSpPr>
          <p:cNvPr id="10" name="內容版面配置區 2">
            <a:extLst>
              <a:ext uri="{FF2B5EF4-FFF2-40B4-BE49-F238E27FC236}">
                <a16:creationId xmlns:a16="http://schemas.microsoft.com/office/drawing/2014/main" id="{A0BBA457-8805-8C3E-FD60-7EB1E5DEE117}"/>
              </a:ext>
            </a:extLst>
          </p:cNvPr>
          <p:cNvSpPr txBox="1">
            <a:spLocks/>
          </p:cNvSpPr>
          <p:nvPr/>
        </p:nvSpPr>
        <p:spPr>
          <a:xfrm>
            <a:off x="1158502" y="5177291"/>
            <a:ext cx="8973297" cy="1447608"/>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zh-TW" altLang="en-US" sz="2800" b="1" kern="0" dirty="0"/>
              <a:t>近視</a:t>
            </a:r>
            <a:r>
              <a:rPr lang="zh-TW" altLang="en-US" sz="2800" b="1" kern="0" dirty="0">
                <a:solidFill>
                  <a:srgbClr val="FF0000"/>
                </a:solidFill>
                <a:highlight>
                  <a:srgbClr val="FFFF00"/>
                </a:highlight>
              </a:rPr>
              <a:t>五百度</a:t>
            </a:r>
            <a:r>
              <a:rPr lang="zh-TW" altLang="en-US" sz="2800" b="1" kern="0" dirty="0"/>
              <a:t>就是高度近視 有</a:t>
            </a:r>
            <a:r>
              <a:rPr lang="zh-TW" altLang="en-US" sz="4000" b="1" kern="0" dirty="0">
                <a:solidFill>
                  <a:srgbClr val="FF0000"/>
                </a:solidFill>
                <a:highlight>
                  <a:srgbClr val="FFCCCC"/>
                </a:highlight>
              </a:rPr>
              <a:t>失明</a:t>
            </a:r>
            <a:r>
              <a:rPr lang="zh-TW" altLang="en-US" sz="2800" b="1" kern="0" dirty="0"/>
              <a:t>風險</a:t>
            </a:r>
          </a:p>
        </p:txBody>
      </p:sp>
    </p:spTree>
    <p:extLst>
      <p:ext uri="{BB962C8B-B14F-4D97-AF65-F5344CB8AC3E}">
        <p14:creationId xmlns:p14="http://schemas.microsoft.com/office/powerpoint/2010/main" val="250055678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1439" y="6574928"/>
            <a:ext cx="3543935" cy="228600"/>
          </a:xfrm>
          <a:prstGeom prst="rect">
            <a:avLst/>
          </a:prstGeom>
        </p:spPr>
        <p:txBody>
          <a:bodyPr vert="horz" wrap="square" lIns="0" tIns="0" rIns="0" bIns="0" rtlCol="0">
            <a:spAutoFit/>
          </a:bodyPr>
          <a:lstStyle/>
          <a:p>
            <a:pPr>
              <a:lnSpc>
                <a:spcPts val="1800"/>
              </a:lnSpc>
            </a:pPr>
            <a:r>
              <a:rPr sz="1800" b="0" dirty="0">
                <a:solidFill>
                  <a:srgbClr val="7E7E7E"/>
                </a:solidFill>
                <a:latin typeface="WenQuanYi Zen Hei Mono"/>
                <a:cs typeface="WenQuanYi Zen Hei Mono"/>
              </a:rPr>
              <a:t>吳佩昌醫師</a:t>
            </a:r>
            <a:r>
              <a:rPr sz="1800" b="0" spc="-100" dirty="0">
                <a:solidFill>
                  <a:srgbClr val="7E7E7E"/>
                </a:solidFill>
                <a:latin typeface="WenQuanYi Zen Hei Mono"/>
                <a:cs typeface="WenQuanYi Zen Hei Mono"/>
              </a:rPr>
              <a:t> </a:t>
            </a:r>
            <a:r>
              <a:rPr sz="1800" b="0" dirty="0">
                <a:solidFill>
                  <a:srgbClr val="7E7E7E"/>
                </a:solidFill>
                <a:latin typeface="WenQuanYi Zen Hei Mono"/>
                <a:cs typeface="WenQuanYi Zen Hei Mono"/>
              </a:rPr>
              <a:t>高雄長庚紀念醫院眼科</a:t>
            </a:r>
            <a:endParaRPr sz="1800">
              <a:latin typeface="WenQuanYi Zen Hei Mono"/>
              <a:cs typeface="WenQuanYi Zen Hei Mono"/>
            </a:endParaRPr>
          </a:p>
        </p:txBody>
      </p:sp>
      <p:grpSp>
        <p:nvGrpSpPr>
          <p:cNvPr id="3" name="object 3"/>
          <p:cNvGrpSpPr/>
          <p:nvPr/>
        </p:nvGrpSpPr>
        <p:grpSpPr>
          <a:xfrm>
            <a:off x="0" y="0"/>
            <a:ext cx="9144000" cy="6858000"/>
            <a:chOff x="0" y="0"/>
            <a:chExt cx="9144000" cy="6858000"/>
          </a:xfrm>
        </p:grpSpPr>
        <p:sp>
          <p:nvSpPr>
            <p:cNvPr id="4" name="object 4"/>
            <p:cNvSpPr/>
            <p:nvPr/>
          </p:nvSpPr>
          <p:spPr>
            <a:xfrm>
              <a:off x="0" y="0"/>
              <a:ext cx="9144000" cy="6857997"/>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0" y="6441439"/>
              <a:ext cx="3959860" cy="416558"/>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object 6"/>
            <p:cNvSpPr/>
            <p:nvPr/>
          </p:nvSpPr>
          <p:spPr>
            <a:xfrm>
              <a:off x="0" y="6461759"/>
              <a:ext cx="1399540" cy="3962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203960" y="6461759"/>
              <a:ext cx="2595879" cy="39624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8" name="object 8"/>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00000"/>
          </a:solidFill>
        </p:spPr>
        <p:txBody>
          <a:bodyPr wrap="square" lIns="0" tIns="0" rIns="0" bIns="0" rtlCol="0"/>
          <a:lstStyle/>
          <a:p>
            <a:endParaRPr/>
          </a:p>
        </p:txBody>
      </p:sp>
      <p:grpSp>
        <p:nvGrpSpPr>
          <p:cNvPr id="9" name="object 9"/>
          <p:cNvGrpSpPr/>
          <p:nvPr/>
        </p:nvGrpSpPr>
        <p:grpSpPr>
          <a:xfrm>
            <a:off x="-19050" y="0"/>
            <a:ext cx="9182100" cy="6896100"/>
            <a:chOff x="-19050" y="0"/>
            <a:chExt cx="9182100" cy="6896100"/>
          </a:xfrm>
        </p:grpSpPr>
        <p:sp>
          <p:nvSpPr>
            <p:cNvPr id="10" name="object 10"/>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ln w="38100">
              <a:solidFill>
                <a:srgbClr val="FFFFFF"/>
              </a:solidFill>
            </a:ln>
          </p:spPr>
          <p:txBody>
            <a:bodyPr wrap="square" lIns="0" tIns="0" rIns="0" bIns="0" rtlCol="0"/>
            <a:lstStyle/>
            <a:p>
              <a:endParaRPr/>
            </a:p>
          </p:txBody>
        </p:sp>
        <p:sp>
          <p:nvSpPr>
            <p:cNvPr id="11" name="object 11"/>
            <p:cNvSpPr/>
            <p:nvPr/>
          </p:nvSpPr>
          <p:spPr>
            <a:xfrm>
              <a:off x="1536700" y="2661920"/>
              <a:ext cx="6121400" cy="183641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12" name="object 12"/>
          <p:cNvSpPr txBox="1">
            <a:spLocks noGrp="1"/>
          </p:cNvSpPr>
          <p:nvPr>
            <p:ph type="title"/>
          </p:nvPr>
        </p:nvSpPr>
        <p:spPr>
          <a:xfrm>
            <a:off x="2040889" y="2881312"/>
            <a:ext cx="5063490" cy="1031875"/>
          </a:xfrm>
          <a:prstGeom prst="rect">
            <a:avLst/>
          </a:prstGeom>
        </p:spPr>
        <p:txBody>
          <a:bodyPr vert="horz" wrap="square" lIns="0" tIns="12700" rIns="0" bIns="0" rtlCol="0">
            <a:spAutoFit/>
          </a:bodyPr>
          <a:lstStyle/>
          <a:p>
            <a:pPr marL="12700">
              <a:lnSpc>
                <a:spcPct val="100000"/>
              </a:lnSpc>
              <a:spcBef>
                <a:spcPts val="100"/>
              </a:spcBef>
            </a:pPr>
            <a:r>
              <a:rPr sz="6600" b="0" spc="10" dirty="0">
                <a:solidFill>
                  <a:srgbClr val="FF0000"/>
                </a:solidFill>
                <a:latin typeface="DFKai-SB" panose="03000509000000000000" pitchFamily="65" charset="-120"/>
                <a:ea typeface="DFKai-SB" panose="03000509000000000000" pitchFamily="65" charset="-120"/>
                <a:cs typeface="WenQuanYi Zen Hei Mono"/>
              </a:rPr>
              <a:t>近視</a:t>
            </a:r>
            <a:r>
              <a:rPr sz="6600" b="0" dirty="0">
                <a:solidFill>
                  <a:srgbClr val="FF0000"/>
                </a:solidFill>
                <a:latin typeface="DFKai-SB" panose="03000509000000000000" pitchFamily="65" charset="-120"/>
                <a:ea typeface="DFKai-SB" panose="03000509000000000000" pitchFamily="65" charset="-120"/>
                <a:cs typeface="WenQuanYi Zen Hei Mono"/>
              </a:rPr>
              <a:t>病</a:t>
            </a:r>
            <a:r>
              <a:rPr sz="6600" b="0" spc="10" dirty="0">
                <a:solidFill>
                  <a:srgbClr val="FF0000"/>
                </a:solidFill>
                <a:latin typeface="DFKai-SB" panose="03000509000000000000" pitchFamily="65" charset="-120"/>
                <a:ea typeface="DFKai-SB" panose="03000509000000000000" pitchFamily="65" charset="-120"/>
                <a:cs typeface="WenQuanYi Zen Hei Mono"/>
              </a:rPr>
              <a:t>的危</a:t>
            </a:r>
            <a:r>
              <a:rPr sz="6600" b="0" dirty="0">
                <a:solidFill>
                  <a:srgbClr val="FF0000"/>
                </a:solidFill>
                <a:latin typeface="DFKai-SB" panose="03000509000000000000" pitchFamily="65" charset="-120"/>
                <a:ea typeface="DFKai-SB" panose="03000509000000000000" pitchFamily="65" charset="-120"/>
                <a:cs typeface="WenQuanYi Zen Hei Mono"/>
              </a:rPr>
              <a:t>害</a:t>
            </a:r>
            <a:endParaRPr sz="6600" dirty="0">
              <a:latin typeface="DFKai-SB" panose="03000509000000000000" pitchFamily="65" charset="-120"/>
              <a:ea typeface="DFKai-SB" panose="03000509000000000000" pitchFamily="65" charset="-120"/>
              <a:cs typeface="WenQuanYi Zen Hei Mon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9366</TotalTime>
  <Words>2139</Words>
  <Application>Microsoft Office PowerPoint</Application>
  <PresentationFormat>如螢幕大小 (4:3)</PresentationFormat>
  <Paragraphs>344</Paragraphs>
  <Slides>60</Slides>
  <Notes>7</Notes>
  <HiddenSlides>0</HiddenSlides>
  <MMClips>0</MMClips>
  <ScaleCrop>false</ScaleCrop>
  <HeadingPairs>
    <vt:vector size="6" baseType="variant">
      <vt:variant>
        <vt:lpstr>使用字型</vt:lpstr>
      </vt:variant>
      <vt:variant>
        <vt:i4>19</vt:i4>
      </vt:variant>
      <vt:variant>
        <vt:lpstr>佈景主題</vt:lpstr>
      </vt:variant>
      <vt:variant>
        <vt:i4>1</vt:i4>
      </vt:variant>
      <vt:variant>
        <vt:lpstr>投影片標題</vt:lpstr>
      </vt:variant>
      <vt:variant>
        <vt:i4>60</vt:i4>
      </vt:variant>
    </vt:vector>
  </HeadingPairs>
  <TitlesOfParts>
    <vt:vector size="80" baseType="lpstr">
      <vt:lpstr>Arial Unicode MS</vt:lpstr>
      <vt:lpstr>Carlito</vt:lpstr>
      <vt:lpstr>DFBiaoKaiShu-B5</vt:lpstr>
      <vt:lpstr>Noto Sans CJK JP Medium</vt:lpstr>
      <vt:lpstr>Noto Sans Mono CJK JP Bold</vt:lpstr>
      <vt:lpstr>宋体</vt:lpstr>
      <vt:lpstr>UKIJ CJK</vt:lpstr>
      <vt:lpstr>WenQuanYi Micro Hei</vt:lpstr>
      <vt:lpstr>WenQuanYi Zen Hei Mono</vt:lpstr>
      <vt:lpstr>Yu Gothic UI</vt:lpstr>
      <vt:lpstr>微軟正黑體</vt:lpstr>
      <vt:lpstr>新細明體</vt:lpstr>
      <vt:lpstr>DFKai-SB</vt:lpstr>
      <vt:lpstr>DFKai-SB</vt:lpstr>
      <vt:lpstr>Arial</vt:lpstr>
      <vt:lpstr>Calibri</vt:lpstr>
      <vt:lpstr>Times New Roman</vt:lpstr>
      <vt:lpstr>Verdana</vt:lpstr>
      <vt:lpstr>Wingdings</vt:lpstr>
      <vt:lpstr>Office Theme</vt:lpstr>
      <vt:lpstr>近視病 遠視儲備與近視防治</vt:lpstr>
      <vt:lpstr>常見的錯誤或缺乏的觀念</vt:lpstr>
      <vt:lpstr>雷射近視手術可以治療好近視嗎? No</vt:lpstr>
      <vt:lpstr>WHO世界衛生組織與國際防盲組織會議 很多國家對於近視病缺乏認知 </vt:lpstr>
      <vt:lpstr>雷射近視手術後病患發生視網膜剝離 及其近視知識</vt:lpstr>
      <vt:lpstr>問題</vt:lpstr>
      <vt:lpstr>眼睛的剖面構造</vt:lpstr>
      <vt:lpstr>近視是眼軸拉長變薄變形，不可逆</vt:lpstr>
      <vt:lpstr>近視病的危害</vt:lpstr>
      <vt:lpstr>近視 (500度以上)  之眼球併發症</vt:lpstr>
      <vt:lpstr>PowerPoint 簡報</vt:lpstr>
      <vt:lpstr>PowerPoint 簡報</vt:lpstr>
      <vt:lpstr>高度近視(五百度以上)黃斑退化-失明</vt:lpstr>
      <vt:lpstr>PowerPoint 簡報</vt:lpstr>
      <vt:lpstr>近視是疾病，失明風險高</vt:lpstr>
      <vt:lpstr>近視</vt:lpstr>
      <vt:lpstr>正確觀念宣導</vt:lpstr>
      <vt:lpstr>戴眼鏡不能控制近視度數增加</vt:lpstr>
      <vt:lpstr>PowerPoint 簡報</vt:lpstr>
      <vt:lpstr>PowerPoint 簡報</vt:lpstr>
      <vt:lpstr>下課教室淨空戶外活動</vt:lpstr>
      <vt:lpstr>案例分享</vt:lpstr>
      <vt:lpstr>PowerPoint 簡報</vt:lpstr>
      <vt:lpstr>PowerPoint 簡報</vt:lpstr>
      <vt:lpstr>近視的診斷-散瞳驗光才準確</vt:lpstr>
      <vt:lpstr>眼球的發育</vt:lpstr>
      <vt:lpstr>近視的危險因子</vt:lpstr>
      <vt:lpstr>PowerPoint 簡報</vt:lpstr>
      <vt:lpstr>近視的保護因子</vt:lpstr>
      <vt:lpstr>PowerPoint 簡報</vt:lpstr>
      <vt:lpstr>孩子一旦變成近視，度數持續飆升 度數控制-不同治療效果比較</vt:lpstr>
      <vt:lpstr>近視的控制-實證醫學的結論</vt:lpstr>
      <vt:lpstr>PowerPoint 簡報</vt:lpstr>
      <vt:lpstr>法規：六歲以上十五歲以下者驗光，應於眼科醫師指導下</vt:lpstr>
      <vt:lpstr>近視度數每增加100度， 黃斑病變增加67%</vt:lpstr>
      <vt:lpstr>藍光對眼睛的傷害</vt:lpstr>
      <vt:lpstr>兒少法：3C產品(使用)之合理時間</vt:lpstr>
      <vt:lpstr>台灣光電半導體產業協會</vt:lpstr>
      <vt:lpstr>國民小學使用電子化設備進行教學注意事項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國小學童視力保健計劃 近視防治的新觀念</dc:title>
  <dc:creator>WPC</dc:creator>
  <cp:lastModifiedBy>123</cp:lastModifiedBy>
  <cp:revision>40</cp:revision>
  <dcterms:created xsi:type="dcterms:W3CDTF">2020-10-15T01:54:27Z</dcterms:created>
  <dcterms:modified xsi:type="dcterms:W3CDTF">2024-04-24T01:45:24Z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2019-11-22T00:00:00Z</vt:filetime>
  </property>
  <property fmtid="{D5CDD505-2E9C-101B-9397-08002B2CF9AE}" pid="3" name="Creator">
    <vt:lpwstr>Microsoft® PowerPoint® 2010</vt:lpwstr>
  </property>
  <property fmtid="{D5CDD505-2E9C-101B-9397-08002B2CF9AE}" pid="4" name="LastSaved">
    <vt:filetime>2020-10-15T00:00:00Z</vt:filetime>
  </property>
</Properties>
</file>