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60" r:id="rId4"/>
    <p:sldId id="284" r:id="rId5"/>
    <p:sldId id="305" r:id="rId6"/>
    <p:sldId id="322" r:id="rId7"/>
    <p:sldId id="323" r:id="rId8"/>
    <p:sldId id="324" r:id="rId9"/>
    <p:sldId id="308" r:id="rId10"/>
    <p:sldId id="285" r:id="rId11"/>
    <p:sldId id="334" r:id="rId12"/>
    <p:sldId id="325" r:id="rId13"/>
    <p:sldId id="312" r:id="rId14"/>
    <p:sldId id="326" r:id="rId15"/>
    <p:sldId id="288" r:id="rId16"/>
    <p:sldId id="299" r:id="rId17"/>
    <p:sldId id="328" r:id="rId18"/>
    <p:sldId id="315" r:id="rId19"/>
    <p:sldId id="316" r:id="rId20"/>
    <p:sldId id="330" r:id="rId21"/>
    <p:sldId id="318" r:id="rId22"/>
    <p:sldId id="300" r:id="rId23"/>
    <p:sldId id="333" r:id="rId24"/>
    <p:sldId id="301" r:id="rId25"/>
    <p:sldId id="319" r:id="rId26"/>
    <p:sldId id="320" r:id="rId27"/>
    <p:sldId id="321" r:id="rId28"/>
    <p:sldId id="263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64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8162C-5095-4114-833F-57B94034FB39}" type="datetimeFigureOut">
              <a:rPr lang="zh-CN" altLang="en-US"/>
              <a:pPr>
                <a:defRPr/>
              </a:pPr>
              <a:t>2020/7/13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81FC8-5C66-4582-AB0B-156A2D318D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AB769-CB82-4BC8-B98C-2727817A9511}" type="datetimeFigureOut">
              <a:rPr lang="zh-CN" altLang="en-US"/>
              <a:pPr>
                <a:defRPr/>
              </a:pPr>
              <a:t>2020/7/13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4697-6876-40AA-8068-E4358E72B6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27BF3-3500-431E-9710-C37C6D146BF3}" type="datetimeFigureOut">
              <a:rPr lang="zh-CN" altLang="en-US"/>
              <a:pPr>
                <a:defRPr/>
              </a:pPr>
              <a:t>2020/7/13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36D5-D334-43D5-A6F0-BB151DEF66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37C8-A647-48FE-9A21-8EBC3157EA76}" type="datetimeFigureOut">
              <a:rPr lang="zh-CN" altLang="en-US"/>
              <a:pPr>
                <a:defRPr/>
              </a:pPr>
              <a:t>2020/7/13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C415-F2AB-4600-85CE-F99DF68E7C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81F6E-644D-4D8E-AF25-0B7E9CDB41AA}" type="datetimeFigureOut">
              <a:rPr lang="zh-CN" altLang="en-US"/>
              <a:pPr>
                <a:defRPr/>
              </a:pPr>
              <a:t>2020/7/13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6FB51-60C9-4707-B553-2EC2E77FBE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A101-3238-4C66-A795-84A4A32A349E}" type="datetimeFigureOut">
              <a:rPr lang="zh-CN" altLang="en-US"/>
              <a:pPr>
                <a:defRPr/>
              </a:pPr>
              <a:t>2020/7/13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8076-1A3B-4362-8CB5-681C624DF9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B074-CF08-4EFD-991A-D81C7FBD5B7A}" type="datetimeFigureOut">
              <a:rPr lang="zh-CN" altLang="en-US"/>
              <a:pPr>
                <a:defRPr/>
              </a:pPr>
              <a:t>2020/7/13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0582-2DDA-45C9-A6B4-39EA624F03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C096-7B5D-47D9-BF64-5D8CAF364E26}" type="datetimeFigureOut">
              <a:rPr lang="zh-CN" altLang="en-US"/>
              <a:pPr>
                <a:defRPr/>
              </a:pPr>
              <a:t>2020/7/13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56347-019F-4AE3-B8B6-2548D7FD6A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2DAD-CB71-471B-B1A1-BD5E7176CD9C}" type="datetimeFigureOut">
              <a:rPr lang="zh-CN" altLang="en-US"/>
              <a:pPr>
                <a:defRPr/>
              </a:pPr>
              <a:t>2020/7/13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76115-BB74-4768-BB6E-F4B87958F0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6CB3-4DF2-46EC-8BAB-E509A57CE505}" type="datetimeFigureOut">
              <a:rPr lang="zh-CN" altLang="en-US"/>
              <a:pPr>
                <a:defRPr/>
              </a:pPr>
              <a:t>2020/7/13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A7A46-9B3B-4F1B-A177-C3A6B06874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C8E-7165-4920-A328-0D87EA7F1814}" type="datetimeFigureOut">
              <a:rPr lang="zh-CN" altLang="en-US"/>
              <a:pPr>
                <a:defRPr/>
              </a:pPr>
              <a:t>2020/7/13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FE846-5BE0-438E-A714-81E807C4A7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888127-1031-492B-BE03-8D58B61836F3}" type="datetimeFigureOut">
              <a:rPr lang="zh-CN" altLang="en-US"/>
              <a:pPr>
                <a:defRPr/>
              </a:pPr>
              <a:t>2020/7/13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46D519B-E8CD-4F7C-8307-CAE212CC4F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3096345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金門縣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推動學校衛生與健康促進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年度到校輔導總結報告</a:t>
            </a:r>
            <a:endParaRPr lang="zh-TW" alt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633736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報告人：陳鴻緯</a:t>
            </a:r>
            <a:endParaRPr lang="zh-TW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F0"/>
                </a:solidFill>
              </a:rPr>
              <a:t>國中</a:t>
            </a:r>
            <a:r>
              <a:rPr lang="zh-TW" altLang="zh-TW" b="1" dirty="0" smtClean="0"/>
              <a:t>健康體位（部訂指標）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436346"/>
              </p:ext>
            </p:extLst>
          </p:nvPr>
        </p:nvGraphicFramePr>
        <p:xfrm>
          <a:off x="457200" y="1600200"/>
          <a:ext cx="8229600" cy="47811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指標名稱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統計結果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956226">
                <a:tc>
                  <a:txBody>
                    <a:bodyPr/>
                    <a:lstStyle/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學生體位適中比率</a:t>
                      </a:r>
                      <a:endParaRPr lang="zh-TW" altLang="en-US" sz="3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 smtClean="0"/>
                        <a:t>64.11%</a:t>
                      </a:r>
                      <a:r>
                        <a:rPr lang="zh-TW" altLang="en-US" sz="3600" dirty="0" smtClean="0"/>
                        <a:t> </a:t>
                      </a:r>
                      <a:r>
                        <a:rPr lang="zh-TW" alt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zh-TW" sz="3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64.86</a:t>
                      </a:r>
                      <a:r>
                        <a:rPr lang="zh-TW" altLang="en-US" sz="3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3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zh-TW" altLang="en-US" sz="36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56226">
                <a:tc>
                  <a:txBody>
                    <a:bodyPr/>
                    <a:lstStyle/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學生體位</a:t>
                      </a:r>
                      <a:r>
                        <a:rPr lang="zh-TW" altLang="en-US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肥胖</a:t>
                      </a:r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比率</a:t>
                      </a:r>
                      <a:endParaRPr lang="zh-TW" altLang="en-US" sz="3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 smtClean="0"/>
                        <a:t>17.70%</a:t>
                      </a:r>
                      <a:r>
                        <a:rPr lang="zh-TW" altLang="en-US" sz="3600" dirty="0" smtClean="0"/>
                        <a:t> </a:t>
                      </a:r>
                      <a:r>
                        <a:rPr lang="zh-TW" alt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zh-TW" sz="3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14.26</a:t>
                      </a:r>
                      <a:r>
                        <a:rPr lang="zh-TW" altLang="en-US" sz="3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3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zh-TW" altLang="en-US" sz="36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56226">
                <a:tc>
                  <a:txBody>
                    <a:bodyPr/>
                    <a:lstStyle/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學生體位</a:t>
                      </a:r>
                      <a:r>
                        <a:rPr lang="zh-TW" altLang="en-US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過重</a:t>
                      </a:r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比率</a:t>
                      </a:r>
                      <a:endParaRPr lang="zh-TW" altLang="en-US" sz="3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 smtClean="0"/>
                        <a:t>12.30%</a:t>
                      </a:r>
                      <a:r>
                        <a:rPr lang="zh-TW" altLang="en-US" sz="3600" dirty="0" smtClean="0"/>
                        <a:t> </a:t>
                      </a:r>
                      <a:r>
                        <a:rPr lang="zh-TW" alt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zh-TW" sz="3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11.79</a:t>
                      </a:r>
                      <a:r>
                        <a:rPr lang="zh-TW" altLang="en-US" sz="3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3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zh-TW" altLang="en-US" sz="36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56226">
                <a:tc>
                  <a:txBody>
                    <a:bodyPr/>
                    <a:lstStyle/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學生體位</a:t>
                      </a:r>
                      <a:r>
                        <a:rPr lang="zh-TW" altLang="en-US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過輕</a:t>
                      </a:r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比率</a:t>
                      </a:r>
                      <a:endParaRPr lang="zh-TW" altLang="en-US" sz="3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 smtClean="0"/>
                        <a:t>5.88%→</a:t>
                      </a:r>
                      <a:r>
                        <a:rPr lang="en-US" altLang="zh-TW" sz="3600" b="1" dirty="0" smtClean="0">
                          <a:solidFill>
                            <a:srgbClr val="00B050"/>
                          </a:solidFill>
                        </a:rPr>
                        <a:t>4.78</a:t>
                      </a:r>
                      <a:r>
                        <a:rPr lang="zh-TW" altLang="en-US" sz="36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TW" sz="3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zh-TW" altLang="en-US" sz="36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向下箭號 7"/>
          <p:cNvSpPr/>
          <p:nvPr/>
        </p:nvSpPr>
        <p:spPr>
          <a:xfrm>
            <a:off x="8532440" y="3645024"/>
            <a:ext cx="360000" cy="540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>
            <a:off x="8538288" y="4653136"/>
            <a:ext cx="360000" cy="540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>
            <a:off x="8510508" y="5661248"/>
            <a:ext cx="360000" cy="540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上箭號 10"/>
          <p:cNvSpPr/>
          <p:nvPr/>
        </p:nvSpPr>
        <p:spPr>
          <a:xfrm>
            <a:off x="8510508" y="2708920"/>
            <a:ext cx="360000" cy="5400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國民</a:t>
            </a:r>
            <a:r>
              <a:rPr lang="zh-TW" altLang="en-US" b="1" dirty="0" smtClean="0">
                <a:solidFill>
                  <a:srgbClr val="00B050"/>
                </a:solidFill>
              </a:rPr>
              <a:t>中學</a:t>
            </a:r>
            <a:r>
              <a:rPr lang="zh-TW" altLang="en-US" dirty="0"/>
              <a:t>體</a:t>
            </a:r>
            <a:r>
              <a:rPr lang="zh-TW" altLang="en-US" dirty="0" smtClean="0"/>
              <a:t>位</a:t>
            </a:r>
            <a:r>
              <a:rPr lang="zh-TW" altLang="en-US" b="1" dirty="0">
                <a:solidFill>
                  <a:srgbClr val="00B050"/>
                </a:solidFill>
              </a:rPr>
              <a:t>適中</a:t>
            </a:r>
            <a:r>
              <a:rPr lang="zh-TW" altLang="en-US" dirty="0" smtClean="0"/>
              <a:t>排名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9" y="1628801"/>
            <a:ext cx="8766175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ãé»å 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54281"/>
            <a:ext cx="699312" cy="56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3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</a:rPr>
              <a:t>國民</a:t>
            </a:r>
            <a:r>
              <a:rPr lang="zh-TW" altLang="en-US" b="1" dirty="0">
                <a:solidFill>
                  <a:srgbClr val="00B050"/>
                </a:solidFill>
              </a:rPr>
              <a:t>中學</a:t>
            </a:r>
            <a:r>
              <a:rPr lang="zh-TW" altLang="en-US" dirty="0">
                <a:solidFill>
                  <a:prstClr val="black"/>
                </a:solidFill>
              </a:rPr>
              <a:t>體</a:t>
            </a:r>
            <a:r>
              <a:rPr lang="zh-TW" altLang="en-US" dirty="0" smtClean="0">
                <a:solidFill>
                  <a:prstClr val="black"/>
                </a:solidFill>
              </a:rPr>
              <a:t>位</a:t>
            </a:r>
            <a:r>
              <a:rPr lang="zh-TW" altLang="en-US" b="1" dirty="0">
                <a:solidFill>
                  <a:srgbClr val="00B050"/>
                </a:solidFill>
              </a:rPr>
              <a:t>肥胖</a:t>
            </a:r>
            <a:r>
              <a:rPr lang="zh-TW" altLang="en-US" dirty="0" smtClean="0">
                <a:solidFill>
                  <a:prstClr val="black"/>
                </a:solidFill>
              </a:rPr>
              <a:t>排名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 descr="D:\鴻-上傳\行政-陳鴻緯\衛生組\健康促進\警示排名\108學年度警示排名\體位\國中體位肥胖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3" y="1700808"/>
            <a:ext cx="8763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203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</a:rPr>
              <a:t>國民</a:t>
            </a:r>
            <a:r>
              <a:rPr lang="zh-TW" altLang="en-US" b="1" dirty="0">
                <a:solidFill>
                  <a:srgbClr val="00B050"/>
                </a:solidFill>
              </a:rPr>
              <a:t>中學</a:t>
            </a:r>
            <a:r>
              <a:rPr lang="zh-TW" altLang="en-US" dirty="0">
                <a:solidFill>
                  <a:prstClr val="black"/>
                </a:solidFill>
              </a:rPr>
              <a:t>體</a:t>
            </a:r>
            <a:r>
              <a:rPr lang="zh-TW" altLang="en-US" dirty="0" smtClean="0">
                <a:solidFill>
                  <a:prstClr val="black"/>
                </a:solidFill>
              </a:rPr>
              <a:t>位</a:t>
            </a:r>
            <a:r>
              <a:rPr lang="zh-TW" altLang="en-US" b="1" dirty="0">
                <a:solidFill>
                  <a:srgbClr val="00B050"/>
                </a:solidFill>
              </a:rPr>
              <a:t>過重</a:t>
            </a:r>
            <a:r>
              <a:rPr lang="zh-TW" altLang="en-US" dirty="0" smtClean="0">
                <a:solidFill>
                  <a:prstClr val="black"/>
                </a:solidFill>
              </a:rPr>
              <a:t>排名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D:\鴻-上傳\行政-陳鴻緯\衛生組\健康促進\警示排名\108學年度警示排名\體位\國中體位過重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1628800"/>
            <a:ext cx="8854907" cy="511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150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</a:rPr>
              <a:t>國民</a:t>
            </a:r>
            <a:r>
              <a:rPr lang="zh-TW" altLang="en-US" b="1" dirty="0">
                <a:solidFill>
                  <a:srgbClr val="00B050"/>
                </a:solidFill>
              </a:rPr>
              <a:t>中學</a:t>
            </a:r>
            <a:r>
              <a:rPr lang="zh-TW" altLang="en-US" dirty="0">
                <a:solidFill>
                  <a:prstClr val="black"/>
                </a:solidFill>
              </a:rPr>
              <a:t>體</a:t>
            </a:r>
            <a:r>
              <a:rPr lang="zh-TW" altLang="en-US" dirty="0" smtClean="0">
                <a:solidFill>
                  <a:prstClr val="black"/>
                </a:solidFill>
              </a:rPr>
              <a:t>位</a:t>
            </a:r>
            <a:r>
              <a:rPr lang="zh-TW" altLang="en-US" b="1" dirty="0">
                <a:solidFill>
                  <a:srgbClr val="00B050"/>
                </a:solidFill>
              </a:rPr>
              <a:t>過輕</a:t>
            </a:r>
            <a:r>
              <a:rPr lang="zh-TW" altLang="en-US" dirty="0" smtClean="0">
                <a:solidFill>
                  <a:prstClr val="black"/>
                </a:solidFill>
              </a:rPr>
              <a:t>排名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D:\鴻-上傳\行政-陳鴻緯\衛生組\健康促進\警示排名\108學年度警示排名\體位\國中體位過輕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" y="1556792"/>
            <a:ext cx="8772525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53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F0"/>
                </a:solidFill>
              </a:rPr>
              <a:t>國中小</a:t>
            </a:r>
            <a:r>
              <a:rPr lang="zh-TW" altLang="en-US" b="1" dirty="0" smtClean="0"/>
              <a:t>菸檳防制</a:t>
            </a:r>
            <a:r>
              <a:rPr lang="zh-TW" altLang="zh-TW" b="1" dirty="0" smtClean="0"/>
              <a:t>（部訂指標）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479726"/>
              </p:ext>
            </p:extLst>
          </p:nvPr>
        </p:nvGraphicFramePr>
        <p:xfrm>
          <a:off x="457200" y="1600200"/>
          <a:ext cx="8291263" cy="28686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74640"/>
                <a:gridCol w="2520280"/>
                <a:gridCol w="3096343"/>
              </a:tblGrid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指標名稱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國小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國中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無菸校園率</a:t>
                      </a:r>
                      <a:endParaRPr lang="zh-TW" altLang="en-US" sz="3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100%</a:t>
                      </a:r>
                      <a:endParaRPr lang="zh-TW" altLang="en-US" sz="3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100%</a:t>
                      </a:r>
                      <a:endParaRPr lang="zh-TW" altLang="en-US" sz="3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無檳校園率</a:t>
                      </a:r>
                      <a:endParaRPr lang="zh-TW" altLang="en-US" sz="3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100%</a:t>
                      </a:r>
                      <a:endParaRPr lang="zh-TW" altLang="en-US" sz="3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100%</a:t>
                      </a:r>
                      <a:endParaRPr lang="zh-TW" altLang="en-US" sz="3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初檢齲齒率</a:t>
            </a:r>
            <a:r>
              <a:rPr lang="en-US" altLang="zh-TW" dirty="0" smtClean="0"/>
              <a:t>-</a:t>
            </a:r>
            <a:r>
              <a:rPr lang="zh-TW" altLang="en-US" dirty="0" smtClean="0"/>
              <a:t>一年級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40" name="Picture 4" descr="D:\鴻-上傳\行政-陳鴻緯\衛生組\健康促進\警示排名\108學年度警示排名\口腔\國小一年級初檢齲齒率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1" y="1412777"/>
            <a:ext cx="8753475" cy="54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初檢齲齒率</a:t>
            </a:r>
            <a:r>
              <a:rPr lang="en-US" altLang="zh-TW" dirty="0"/>
              <a:t>-</a:t>
            </a:r>
            <a:r>
              <a:rPr lang="zh-TW" altLang="en-US" dirty="0"/>
              <a:t>一年級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D:\鴻-上傳\行政-陳鴻緯\衛生組\健康促進\警示排名\108學年度警示排名\口腔\國小一年級初檢齲齒率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8" y="1340768"/>
            <a:ext cx="8782050" cy="546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797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初檢齲齒率</a:t>
            </a:r>
            <a:r>
              <a:rPr lang="en-US" altLang="zh-TW" dirty="0" smtClean="0"/>
              <a:t>-</a:t>
            </a:r>
            <a:r>
              <a:rPr lang="zh-TW" altLang="en-US" dirty="0" smtClean="0"/>
              <a:t>四年級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4" name="Picture 4" descr="D:\鴻-上傳\行政-陳鴻緯\衛生組\健康促進\警示排名\108學年度警示排名\口腔\國小四年級初檢齲齒率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1" y="1412776"/>
            <a:ext cx="8753475" cy="543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初檢齲齒率</a:t>
            </a:r>
            <a:r>
              <a:rPr lang="en-US" altLang="zh-TW" dirty="0" smtClean="0"/>
              <a:t>-</a:t>
            </a:r>
            <a:r>
              <a:rPr lang="zh-TW" altLang="en-US" dirty="0" smtClean="0"/>
              <a:t>四年級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7410" name="Picture 2" descr="D:\鴻-上傳\行政-陳鴻緯\衛生組\健康促進\警示排名\108學年度警示排名\口腔\國小四年級初檢齲齒率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8" y="1340768"/>
            <a:ext cx="8782050" cy="53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457200" y="0"/>
            <a:ext cx="8229600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金門縣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學年地方輔導團年度工作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979126"/>
              </p:ext>
            </p:extLst>
          </p:nvPr>
        </p:nvGraphicFramePr>
        <p:xfrm>
          <a:off x="457200" y="908717"/>
          <a:ext cx="8435280" cy="497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5904656"/>
              </a:tblGrid>
              <a:tr h="475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日期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工作項目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78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108/0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/15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107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學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年度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</a:rPr>
                        <a:t>健康促進學校輔導計畫 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成果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報告 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</a:rPr>
                        <a:t>暨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學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年度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</a:rPr>
                        <a:t>健康促進學校輔導計畫 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提案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</a:rPr>
                        <a:t>報告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78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108/09/27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辦理 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金門縣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r>
                        <a:rPr lang="zh-TW" alt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學年度推動健康促進學校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地方輔導委員第一次工作會報</a:t>
                      </a:r>
                      <a:endParaRPr lang="zh-TW" altLang="zh-TW" sz="16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78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108/10/30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    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辦理 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金門縣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lang="zh-TW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學年度推動健康促進學校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共識會議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暨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增能研習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zh-TW" sz="16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75446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108/10/24</a:t>
                      </a:r>
                    </a:p>
                    <a:p>
                      <a:pPr algn="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辦理 金門縣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學年度健康促進學校</a:t>
                      </a:r>
                      <a:endParaRPr lang="en-US" altLang="zh-TW" sz="16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外埠學習交流活動</a:t>
                      </a:r>
                      <a:endParaRPr lang="zh-TW" altLang="en-US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078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109/01/06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參與 教育部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學年度健康促進學校輔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導計畫中央輔導委員與縣市教育局處共識會議</a:t>
                      </a:r>
                      <a:endParaRPr lang="en-US" altLang="zh-TW" sz="16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55078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altLang="zh-TW" sz="1800" kern="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800" kern="100" smtClean="0">
                          <a:solidFill>
                            <a:schemeClr val="tx1"/>
                          </a:solidFill>
                          <a:effectLst/>
                        </a:rPr>
                        <a:t>/06/01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800" kern="100" smtClean="0">
                          <a:solidFill>
                            <a:schemeClr val="tx1"/>
                          </a:solidFill>
                          <a:effectLst/>
                        </a:rPr>
                        <a:t>~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辦理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108</a:t>
                      </a: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學年度學校衛生與健康促進學校輔導與評鑑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78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/07/08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辦理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金門縣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學年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</a:rPr>
                        <a:t>度推動健康促進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學校地方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</a:rPr>
                        <a:t>輔導委員第二次工作會報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78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/07/17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辦理 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金門縣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學年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度推動學校衛生與健康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促進</a:t>
                      </a:r>
                      <a:r>
                        <a:rPr lang="zh-TW" altLang="en-US" sz="16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成果</a:t>
                      </a: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發表會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2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初檢齲齒率</a:t>
            </a:r>
            <a:r>
              <a:rPr lang="en-US" altLang="zh-TW" dirty="0" smtClean="0"/>
              <a:t>-</a:t>
            </a:r>
            <a:r>
              <a:rPr lang="zh-TW" altLang="en-US" dirty="0"/>
              <a:t>七</a:t>
            </a:r>
            <a:r>
              <a:rPr lang="zh-TW" altLang="en-US" dirty="0" smtClean="0"/>
              <a:t>年級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 descr="D:\鴻-上傳\行政-陳鴻緯\衛生組\健康促進\警示排名\108學年度警示排名\口腔\國中七年級初檢齲齒率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9" y="1484784"/>
            <a:ext cx="8810625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2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齲齒複檢率</a:t>
            </a:r>
            <a:r>
              <a:rPr lang="en-US" altLang="zh-TW" dirty="0" smtClean="0"/>
              <a:t>-</a:t>
            </a:r>
            <a:r>
              <a:rPr lang="zh-TW" altLang="en-US" dirty="0" smtClean="0"/>
              <a:t>一年級</a:t>
            </a:r>
            <a:endParaRPr lang="zh-TW" altLang="en-US" dirty="0"/>
          </a:p>
        </p:txBody>
      </p:sp>
      <p:pic>
        <p:nvPicPr>
          <p:cNvPr id="19458" name="Picture 2" descr="D:\鴻-上傳\行政-陳鴻緯\衛生組\健康促進\警示排名\108學年度警示排名\口腔\國小一年級齲齒複檢率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1340769"/>
            <a:ext cx="877252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齲齒複檢率</a:t>
            </a:r>
            <a:r>
              <a:rPr lang="en-US" altLang="zh-TW" dirty="0" smtClean="0"/>
              <a:t>-</a:t>
            </a:r>
            <a:r>
              <a:rPr lang="zh-TW" altLang="en-US" dirty="0" smtClean="0"/>
              <a:t>四年級</a:t>
            </a:r>
            <a:endParaRPr lang="zh-TW" altLang="en-US" dirty="0"/>
          </a:p>
        </p:txBody>
      </p:sp>
      <p:pic>
        <p:nvPicPr>
          <p:cNvPr id="20482" name="Picture 2" descr="D:\鴻-上傳\行政-陳鴻緯\衛生組\健康促進\警示排名\108學年度警示排名\口腔\國小四年級齲齒複檢率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268760"/>
            <a:ext cx="8820150" cy="546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齲齒複檢率</a:t>
            </a:r>
            <a:r>
              <a:rPr lang="en-US" altLang="zh-TW" dirty="0" smtClean="0"/>
              <a:t>-</a:t>
            </a:r>
            <a:r>
              <a:rPr lang="zh-TW" altLang="en-US" dirty="0" smtClean="0"/>
              <a:t>七年級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 descr="D:\鴻-上傳\行政-陳鴻緯\衛生組\健康促進\警示排名\108學年度警示排名\口腔\國中七年級齲齒複檢率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1628800"/>
            <a:ext cx="8753475" cy="52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99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國小 </a:t>
            </a:r>
            <a:r>
              <a:rPr lang="zh-TW" altLang="en-US" dirty="0" smtClean="0"/>
              <a:t>裸視 視力 不良率</a:t>
            </a:r>
            <a:endParaRPr lang="zh-TW" altLang="en-US" dirty="0"/>
          </a:p>
        </p:txBody>
      </p:sp>
      <p:pic>
        <p:nvPicPr>
          <p:cNvPr id="23555" name="Picture 3" descr="D:\鴻-上傳\行政-陳鴻緯\衛生組\健康促進\警示排名\108學年度警示排名\視力\國小裸視視力不良率排名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68760"/>
            <a:ext cx="8772525" cy="545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國</a:t>
            </a:r>
            <a:r>
              <a:rPr lang="zh-TW" altLang="en-US" b="1" dirty="0">
                <a:solidFill>
                  <a:srgbClr val="002060"/>
                </a:solidFill>
              </a:rPr>
              <a:t>中</a:t>
            </a:r>
            <a:r>
              <a:rPr lang="zh-TW" altLang="en-US" b="1" dirty="0" smtClean="0">
                <a:solidFill>
                  <a:srgbClr val="002060"/>
                </a:solidFill>
              </a:rPr>
              <a:t> </a:t>
            </a:r>
            <a:r>
              <a:rPr lang="zh-TW" altLang="en-US" dirty="0">
                <a:solidFill>
                  <a:prstClr val="black"/>
                </a:solidFill>
              </a:rPr>
              <a:t>裸視 視力 不良率</a:t>
            </a:r>
            <a:endParaRPr lang="zh-TW" altLang="en-US" dirty="0"/>
          </a:p>
        </p:txBody>
      </p:sp>
      <p:pic>
        <p:nvPicPr>
          <p:cNvPr id="24578" name="Picture 2" descr="D:\鴻-上傳\行政-陳鴻緯\衛生組\健康促進\警示排名\108學年度警示排名\視力\國中裸視視力不良率排名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196752"/>
            <a:ext cx="8820150" cy="548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國小</a:t>
            </a:r>
            <a:r>
              <a:rPr lang="zh-TW" altLang="en-US" dirty="0"/>
              <a:t>視力不良就醫率</a:t>
            </a:r>
          </a:p>
        </p:txBody>
      </p:sp>
      <p:pic>
        <p:nvPicPr>
          <p:cNvPr id="25602" name="Picture 2" descr="D:\鴻-上傳\行政-陳鴻緯\衛生組\健康促進\警示排名\108學年度警示排名\視力\國小視力不良就醫率排名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2" y="1196753"/>
            <a:ext cx="879157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6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國中</a:t>
            </a:r>
            <a:r>
              <a:rPr lang="zh-TW" altLang="en-US" dirty="0" smtClean="0"/>
              <a:t>視力</a:t>
            </a:r>
            <a:r>
              <a:rPr lang="zh-TW" altLang="en-US" dirty="0"/>
              <a:t>不良就醫率</a:t>
            </a:r>
          </a:p>
        </p:txBody>
      </p:sp>
      <p:pic>
        <p:nvPicPr>
          <p:cNvPr id="26626" name="Picture 2" descr="D:\鴻-上傳\行政-陳鴻緯\衛生組\健康促進\警示排名\108學年度警示排名\視力\國中視力不良就醫率排名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68760"/>
            <a:ext cx="8772525" cy="52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8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671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這一年來感謝大家的幫忙！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報告結束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指標及目標執行成效</a:t>
            </a:r>
            <a:endParaRPr lang="zh-TW" alt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F0"/>
                </a:solidFill>
              </a:rPr>
              <a:t>國小</a:t>
            </a:r>
            <a:r>
              <a:rPr lang="zh-TW" altLang="zh-TW" b="1" dirty="0" smtClean="0"/>
              <a:t>健康體位（部訂指標）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98126"/>
              </p:ext>
            </p:extLst>
          </p:nvPr>
        </p:nvGraphicFramePr>
        <p:xfrm>
          <a:off x="457200" y="1600200"/>
          <a:ext cx="8291264" cy="47811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76464"/>
              </a:tblGrid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指標名稱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統計結果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956226">
                <a:tc>
                  <a:txBody>
                    <a:bodyPr/>
                    <a:lstStyle/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學生體位適中比率</a:t>
                      </a:r>
                      <a:endParaRPr lang="zh-TW" altLang="en-US" sz="3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66.47%</a:t>
                      </a:r>
                      <a:r>
                        <a:rPr lang="zh-TW" altLang="en-US" sz="3600" dirty="0" smtClean="0"/>
                        <a:t>  </a:t>
                      </a:r>
                      <a:r>
                        <a:rPr lang="zh-TW" alt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66.25%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56226">
                <a:tc>
                  <a:txBody>
                    <a:bodyPr/>
                    <a:lstStyle/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學生體位</a:t>
                      </a:r>
                      <a:r>
                        <a:rPr lang="zh-TW" altLang="en-US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肥胖</a:t>
                      </a:r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比率</a:t>
                      </a:r>
                      <a:endParaRPr lang="zh-TW" altLang="en-US" sz="3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 smtClean="0"/>
                        <a:t>14.37%</a:t>
                      </a:r>
                      <a:r>
                        <a:rPr lang="zh-TW" altLang="en-US" sz="3600" dirty="0" smtClean="0"/>
                        <a:t> </a:t>
                      </a:r>
                      <a:r>
                        <a:rPr lang="zh-TW" alt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zh-TW" sz="3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14.26</a:t>
                      </a:r>
                      <a:r>
                        <a:rPr lang="zh-TW" altLang="en-US" sz="3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3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zh-TW" altLang="en-US" sz="36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56226">
                <a:tc>
                  <a:txBody>
                    <a:bodyPr/>
                    <a:lstStyle/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學生體位</a:t>
                      </a:r>
                      <a:r>
                        <a:rPr lang="zh-TW" altLang="en-US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過重</a:t>
                      </a:r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比率</a:t>
                      </a:r>
                      <a:endParaRPr lang="zh-TW" altLang="en-US" sz="3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 smtClean="0"/>
                        <a:t>12.04%</a:t>
                      </a:r>
                      <a:r>
                        <a:rPr lang="zh-TW" altLang="en-US" sz="3600" dirty="0" smtClean="0"/>
                        <a:t> </a:t>
                      </a:r>
                      <a:r>
                        <a:rPr lang="zh-TW" alt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zh-TW" sz="3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11.98</a:t>
                      </a:r>
                      <a:r>
                        <a:rPr lang="zh-TW" altLang="en-US" sz="3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3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zh-TW" altLang="en-US" sz="36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56226">
                <a:tc>
                  <a:txBody>
                    <a:bodyPr/>
                    <a:lstStyle/>
                    <a:p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學生體位</a:t>
                      </a:r>
                      <a:r>
                        <a:rPr lang="zh-TW" altLang="en-US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過輕</a:t>
                      </a:r>
                      <a:r>
                        <a:rPr lang="zh-TW" altLang="zh-TW" sz="36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比率</a:t>
                      </a:r>
                      <a:endParaRPr lang="zh-TW" altLang="en-US" sz="36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 smtClean="0"/>
                        <a:t>7.12%</a:t>
                      </a:r>
                      <a:r>
                        <a:rPr lang="zh-TW" altLang="en-US" sz="3600" dirty="0" smtClean="0"/>
                        <a:t> </a:t>
                      </a:r>
                      <a:r>
                        <a:rPr lang="zh-TW" alt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7.52</a:t>
                      </a:r>
                      <a:r>
                        <a:rPr lang="zh-TW" altLang="en-US" sz="3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3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zh-TW" altLang="en-US" sz="36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向下箭號 2"/>
          <p:cNvSpPr/>
          <p:nvPr/>
        </p:nvSpPr>
        <p:spPr>
          <a:xfrm>
            <a:off x="8532440" y="2653914"/>
            <a:ext cx="360000" cy="54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>
            <a:off x="8532440" y="3645024"/>
            <a:ext cx="360000" cy="540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4653136"/>
            <a:ext cx="4206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向上箭號 6"/>
          <p:cNvSpPr/>
          <p:nvPr/>
        </p:nvSpPr>
        <p:spPr>
          <a:xfrm>
            <a:off x="8532440" y="5517232"/>
            <a:ext cx="360000" cy="540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國民</a:t>
            </a:r>
            <a:r>
              <a:rPr lang="zh-TW" altLang="en-US" b="1" dirty="0" smtClean="0">
                <a:solidFill>
                  <a:srgbClr val="00B050"/>
                </a:solidFill>
              </a:rPr>
              <a:t>小學</a:t>
            </a:r>
            <a:r>
              <a:rPr lang="zh-TW" altLang="en-US" dirty="0" smtClean="0"/>
              <a:t>體位</a:t>
            </a:r>
            <a:r>
              <a:rPr lang="zh-TW" altLang="en-US" b="1" dirty="0" smtClean="0">
                <a:solidFill>
                  <a:srgbClr val="00B050"/>
                </a:solidFill>
              </a:rPr>
              <a:t>適中</a:t>
            </a:r>
            <a:r>
              <a:rPr lang="zh-TW" altLang="en-US" dirty="0" smtClean="0"/>
              <a:t>排名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0" y="1356868"/>
            <a:ext cx="8686928" cy="547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35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國民</a:t>
            </a:r>
            <a:r>
              <a:rPr lang="zh-TW" altLang="en-US" b="1" dirty="0">
                <a:solidFill>
                  <a:srgbClr val="00B050"/>
                </a:solidFill>
              </a:rPr>
              <a:t>小學</a:t>
            </a:r>
            <a:r>
              <a:rPr lang="zh-TW" altLang="en-US" dirty="0"/>
              <a:t>體</a:t>
            </a:r>
            <a:r>
              <a:rPr lang="zh-TW" altLang="en-US" dirty="0" smtClean="0"/>
              <a:t>位</a:t>
            </a:r>
            <a:r>
              <a:rPr lang="zh-TW" altLang="en-US" b="1" dirty="0" smtClean="0">
                <a:solidFill>
                  <a:srgbClr val="00B050"/>
                </a:solidFill>
              </a:rPr>
              <a:t>肥胖</a:t>
            </a:r>
            <a:r>
              <a:rPr lang="zh-TW" altLang="en-US" dirty="0" smtClean="0"/>
              <a:t>排名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" y="1412775"/>
            <a:ext cx="8928992" cy="541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93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國民</a:t>
            </a:r>
            <a:r>
              <a:rPr lang="zh-TW" altLang="en-US" b="1" dirty="0">
                <a:solidFill>
                  <a:srgbClr val="00B050"/>
                </a:solidFill>
              </a:rPr>
              <a:t>小學</a:t>
            </a:r>
            <a:r>
              <a:rPr lang="zh-TW" altLang="en-US" dirty="0"/>
              <a:t>體</a:t>
            </a:r>
            <a:r>
              <a:rPr lang="zh-TW" altLang="en-US" dirty="0" smtClean="0"/>
              <a:t>位</a:t>
            </a:r>
            <a:r>
              <a:rPr lang="zh-TW" altLang="en-US" b="1" dirty="0">
                <a:solidFill>
                  <a:srgbClr val="00B050"/>
                </a:solidFill>
              </a:rPr>
              <a:t>過重</a:t>
            </a:r>
            <a:r>
              <a:rPr lang="zh-TW" altLang="en-US" dirty="0" smtClean="0"/>
              <a:t>排名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2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12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國民</a:t>
            </a:r>
            <a:r>
              <a:rPr lang="zh-TW" altLang="en-US" b="1" dirty="0">
                <a:solidFill>
                  <a:srgbClr val="00B050"/>
                </a:solidFill>
              </a:rPr>
              <a:t>小學</a:t>
            </a:r>
            <a:r>
              <a:rPr lang="zh-TW" altLang="en-US" dirty="0"/>
              <a:t>體</a:t>
            </a:r>
            <a:r>
              <a:rPr lang="zh-TW" altLang="en-US" dirty="0" smtClean="0"/>
              <a:t>位</a:t>
            </a:r>
            <a:r>
              <a:rPr lang="zh-TW" altLang="en-US" b="1" dirty="0">
                <a:solidFill>
                  <a:srgbClr val="00B050"/>
                </a:solidFill>
              </a:rPr>
              <a:t>過輕</a:t>
            </a:r>
            <a:r>
              <a:rPr lang="zh-TW" altLang="en-US" dirty="0" smtClean="0"/>
              <a:t>排名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784976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07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國小體位適中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最佳三校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4" name="Picture 4" descr="ãé»å 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35" y="1196752"/>
            <a:ext cx="1592541" cy="12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51310"/>
            <a:ext cx="8524696" cy="6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95776" y="3068960"/>
            <a:ext cx="819840" cy="1551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3</a:t>
            </a:r>
          </a:p>
          <a:p>
            <a:pPr algn="ctr"/>
            <a:r>
              <a:rPr lang="en-US" altLang="zh-TW" sz="3200" b="1" dirty="0" smtClean="0"/>
              <a:t>2</a:t>
            </a:r>
          </a:p>
          <a:p>
            <a:pPr algn="ctr"/>
            <a:r>
              <a:rPr lang="en-US" altLang="zh-TW" sz="3200" b="1" dirty="0"/>
              <a:t>1</a:t>
            </a:r>
            <a:endParaRPr lang="zh-TW" altLang="en-US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79433"/>
            <a:ext cx="7416824" cy="154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654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448</Words>
  <Application>Microsoft Office PowerPoint</Application>
  <PresentationFormat>如螢幕大小 (4:3)</PresentationFormat>
  <Paragraphs>87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Office 主题</vt:lpstr>
      <vt:lpstr>金門縣108學年度 推動學校衛生與健康促進 年度到校輔導總結報告</vt:lpstr>
      <vt:lpstr>PowerPoint 簡報</vt:lpstr>
      <vt:lpstr>PowerPoint 簡報</vt:lpstr>
      <vt:lpstr>國小健康體位（部訂指標）</vt:lpstr>
      <vt:lpstr>國民小學體位適中排名</vt:lpstr>
      <vt:lpstr>國民小學體位肥胖排名</vt:lpstr>
      <vt:lpstr>國民小學體位過重排名</vt:lpstr>
      <vt:lpstr>國民小學體位過輕排名</vt:lpstr>
      <vt:lpstr>國小體位適中 最佳三校</vt:lpstr>
      <vt:lpstr>國中健康體位（部訂指標）</vt:lpstr>
      <vt:lpstr>國民中學體位適中排名</vt:lpstr>
      <vt:lpstr>國民中學體位肥胖排名</vt:lpstr>
      <vt:lpstr>國民中學體位過重排名</vt:lpstr>
      <vt:lpstr>國民中學體位過輕排名</vt:lpstr>
      <vt:lpstr>國中小菸檳防制（部訂指標）</vt:lpstr>
      <vt:lpstr>初檢齲齒率-一年級</vt:lpstr>
      <vt:lpstr>初檢齲齒率-一年級</vt:lpstr>
      <vt:lpstr>初檢齲齒率-四年級</vt:lpstr>
      <vt:lpstr>初檢齲齒率-四年級</vt:lpstr>
      <vt:lpstr>初檢齲齒率-七年級</vt:lpstr>
      <vt:lpstr>齲齒複檢率-一年級</vt:lpstr>
      <vt:lpstr>齲齒複檢率-四年級</vt:lpstr>
      <vt:lpstr>齲齒複檢率-七年級</vt:lpstr>
      <vt:lpstr>國小 裸視 視力 不良率</vt:lpstr>
      <vt:lpstr>國中 裸視 視力 不良率</vt:lpstr>
      <vt:lpstr>國小視力不良就醫率</vt:lpstr>
      <vt:lpstr>國中視力不良就醫率</vt:lpstr>
      <vt:lpstr>這一年來感謝大家的幫忙！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user</cp:lastModifiedBy>
  <cp:revision>201</cp:revision>
  <dcterms:created xsi:type="dcterms:W3CDTF">2013-10-30T09:04:50Z</dcterms:created>
  <dcterms:modified xsi:type="dcterms:W3CDTF">2020-07-13T03:04:55Z</dcterms:modified>
</cp:coreProperties>
</file>