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0" r:id="rId5"/>
    <p:sldId id="270" r:id="rId6"/>
    <p:sldId id="269" r:id="rId7"/>
    <p:sldId id="268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71" r:id="rId18"/>
    <p:sldId id="266" r:id="rId19"/>
    <p:sldId id="258" r:id="rId20"/>
    <p:sldId id="261" r:id="rId21"/>
    <p:sldId id="26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37329;&#38272;&#32291;&#20581;&#20419;&#35696;&#38988;&#21839;&#21367;%5d%20&#21069;&#24460;&#28204;&#32113;&#35336;&#25976;&#25818;%20100-10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37329;&#38272;&#32291;&#20581;&#20419;&#35696;&#38988;&#21839;&#21367;%5d%20&#21069;&#24460;&#28204;&#32113;&#35336;&#25976;&#25818;%20100-10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37329;&#38272;&#32291;&#20581;&#20419;&#35696;&#38988;&#21839;&#21367;%5d%20&#21069;&#24460;&#28204;&#32113;&#35336;&#25976;&#25818;%20100-10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37329;&#38272;&#32291;&#20581;&#20419;&#35696;&#38988;&#21839;&#21367;%5d%20&#21069;&#24460;&#28204;&#32113;&#35336;&#25976;&#25818;%20100-1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3416;&#21209;&#34389;%5d\%5b&#9679;%20105-2%20&#34907;&#29983;&#32068;&#24037;&#20316;%5d\%5b&#9679;105&#23416;&#24180;&#24230;%20%20&#20581;&#20419;&#36628;&#23566;&#22296;%5d\105-2%202017-07-04%20&#25104;&#26524;&#30332;&#34920;\%5b&#22283;&#20013;&#23567;&#20581;&#24247;&#27298;&#26597;&#25351;&#27161;%5d%20%20&#22283;&#20013;&#23567;&#23416;&#20581;&#24247;&#27298;&#26597;&#25351;&#27161;%20-%20&#37329;&#38272;&#32291;%20100-105%20-%20&#35079;&#350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06867891513564E-2"/>
          <c:y val="3.9609536086211344E-2"/>
          <c:w val="0.78587906197269386"/>
          <c:h val="0.85628409318295839"/>
        </c:manualLayout>
      </c:layout>
      <c:barChart>
        <c:barDir val="col"/>
        <c:grouping val="clustered"/>
        <c:varyColors val="0"/>
        <c:ser>
          <c:idx val="1"/>
          <c:order val="0"/>
          <c:tx>
            <c:v>102</c:v>
          </c:tx>
          <c:invertIfNegative val="0"/>
          <c:dLbls>
            <c:dLbl>
              <c:idx val="0"/>
              <c:layout>
                <c:manualLayout>
                  <c:x val="-2.0673458963810622E-3"/>
                  <c:y val="8.1841427830037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7.5795839022059493E-17"/>
                  <c:y val="1.091219037733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400" baseline="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('「口腔」國民中小學學生初檢齲齒率 - 年級性別分布'!$M$3,'「口腔」國民中小學學生初檢齲齒率 - 年級性別分布'!$J$3)</c:f>
              <c:strCache>
                <c:ptCount val="2"/>
                <c:pt idx="0">
                  <c:v>七年級</c:v>
                </c:pt>
                <c:pt idx="1">
                  <c:v>四年級</c:v>
                </c:pt>
              </c:strCache>
            </c:strRef>
          </c:cat>
          <c:val>
            <c:numRef>
              <c:f>('「口腔」國民中小學學生初檢齲齒率 - 年級性別分布'!$J$21,'「口腔」國民中小學學生初檢齲齒率 - 年級性別分布'!$G$21)</c:f>
              <c:numCache>
                <c:formatCode>0.00%</c:formatCode>
                <c:ptCount val="2"/>
                <c:pt idx="0">
                  <c:v>0.44865718799368087</c:v>
                </c:pt>
                <c:pt idx="1">
                  <c:v>0.51851851851851849</c:v>
                </c:pt>
              </c:numCache>
            </c:numRef>
          </c:val>
        </c:ser>
        <c:ser>
          <c:idx val="0"/>
          <c:order val="1"/>
          <c:tx>
            <c:v>105</c:v>
          </c:tx>
          <c:invertIfNegative val="0"/>
          <c:dLbls>
            <c:dLbl>
              <c:idx val="0"/>
              <c:layout>
                <c:manualLayout>
                  <c:x val="3.7897919511029747E-17"/>
                  <c:y val="1.091219037733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1.364023797167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('「口腔」國民中小學學生初檢齲齒率 - 年級性別分布'!$M$3,'「口腔」國民中小學學生初檢齲齒率 - 年級性別分布'!$J$3)</c:f>
              <c:strCache>
                <c:ptCount val="2"/>
                <c:pt idx="0">
                  <c:v>七年級</c:v>
                </c:pt>
                <c:pt idx="1">
                  <c:v>四年級</c:v>
                </c:pt>
              </c:strCache>
            </c:strRef>
          </c:cat>
          <c:val>
            <c:numRef>
              <c:f>('「口腔」國民中小學學生初檢齲齒率 - 年級性別分布'!$M$42,'「口腔」國民中小學學生初檢齲齒率 - 年級性別分布'!$J$42)</c:f>
              <c:numCache>
                <c:formatCode>0.00%</c:formatCode>
                <c:ptCount val="2"/>
                <c:pt idx="0">
                  <c:v>0.36785162287480683</c:v>
                </c:pt>
                <c:pt idx="1">
                  <c:v>0.52639999999999998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09600"/>
        <c:axId val="161949952"/>
      </c:barChart>
      <c:catAx>
        <c:axId val="4200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61949952"/>
        <c:crosses val="autoZero"/>
        <c:auto val="1"/>
        <c:lblAlgn val="ctr"/>
        <c:lblOffset val="100"/>
        <c:noMultiLvlLbl val="0"/>
      </c:catAx>
      <c:valAx>
        <c:axId val="161949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zh-TW"/>
          </a:p>
        </c:txPr>
        <c:crossAx val="42009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 b="1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103一年級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「體位」年級性別比較!$H$33:$H$36</c:f>
              <c:numCache>
                <c:formatCode>0.00%</c:formatCode>
                <c:ptCount val="4"/>
                <c:pt idx="0">
                  <c:v>0.18286655683690281</c:v>
                </c:pt>
                <c:pt idx="1">
                  <c:v>0.61449752883031306</c:v>
                </c:pt>
                <c:pt idx="2">
                  <c:v>0.10873146622734761</c:v>
                </c:pt>
                <c:pt idx="3">
                  <c:v>9.3904448105436578E-2</c:v>
                </c:pt>
              </c:numCache>
            </c:numRef>
          </c:val>
        </c:ser>
        <c:ser>
          <c:idx val="1"/>
          <c:order val="1"/>
          <c:tx>
            <c:v>104二年級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「體位」年級性別比較!$L$42:$L$45</c:f>
              <c:numCache>
                <c:formatCode>0.00%</c:formatCode>
                <c:ptCount val="4"/>
                <c:pt idx="0">
                  <c:v>0.22772277227722773</c:v>
                </c:pt>
                <c:pt idx="1">
                  <c:v>0.57095709570957098</c:v>
                </c:pt>
                <c:pt idx="2">
                  <c:v>0.10726072607260725</c:v>
                </c:pt>
                <c:pt idx="3">
                  <c:v>9.405940594059406E-2</c:v>
                </c:pt>
              </c:numCache>
            </c:numRef>
          </c:val>
        </c:ser>
        <c:ser>
          <c:idx val="2"/>
          <c:order val="2"/>
          <c:tx>
            <c:v>105三年級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「體位」年級性別比較!$P$51:$P$54</c:f>
              <c:numCache>
                <c:formatCode>0.00%</c:formatCode>
                <c:ptCount val="4"/>
                <c:pt idx="0">
                  <c:v>0.23205342237061768</c:v>
                </c:pt>
                <c:pt idx="1">
                  <c:v>0.52754590984974958</c:v>
                </c:pt>
                <c:pt idx="2">
                  <c:v>0.11185308848080133</c:v>
                </c:pt>
                <c:pt idx="3">
                  <c:v>0.1285475792988314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06144"/>
        <c:axId val="178268416"/>
      </c:barChart>
      <c:catAx>
        <c:axId val="11360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68416"/>
        <c:crosses val="autoZero"/>
        <c:auto val="1"/>
        <c:lblAlgn val="ctr"/>
        <c:lblOffset val="100"/>
        <c:noMultiLvlLbl val="0"/>
      </c:catAx>
      <c:valAx>
        <c:axId val="178268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606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104一年級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「體位」年級性別比較!$H$42:$H$45</c:f>
              <c:numCache>
                <c:formatCode>0.00%</c:formatCode>
                <c:ptCount val="4"/>
                <c:pt idx="0">
                  <c:v>0.17567567567567569</c:v>
                </c:pt>
                <c:pt idx="1">
                  <c:v>0.65709459459459463</c:v>
                </c:pt>
                <c:pt idx="2">
                  <c:v>0.10135135135135136</c:v>
                </c:pt>
                <c:pt idx="3">
                  <c:v>6.5878378378378372E-2</c:v>
                </c:pt>
              </c:numCache>
            </c:numRef>
          </c:val>
        </c:ser>
        <c:ser>
          <c:idx val="1"/>
          <c:order val="1"/>
          <c:tx>
            <c:v>105二年級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「體位」年級性別比較!$L$51:$L$54</c:f>
              <c:numCache>
                <c:formatCode>0.00%</c:formatCode>
                <c:ptCount val="4"/>
                <c:pt idx="0">
                  <c:v>0.28209459459459457</c:v>
                </c:pt>
                <c:pt idx="1">
                  <c:v>0.5625</c:v>
                </c:pt>
                <c:pt idx="2">
                  <c:v>8.7837837837837843E-2</c:v>
                </c:pt>
                <c:pt idx="3">
                  <c:v>6.7567567567567571E-2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45312"/>
        <c:axId val="178270720"/>
      </c:barChart>
      <c:catAx>
        <c:axId val="18004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70720"/>
        <c:crosses val="autoZero"/>
        <c:auto val="1"/>
        <c:lblAlgn val="ctr"/>
        <c:lblOffset val="100"/>
        <c:noMultiLvlLbl val="0"/>
      </c:catAx>
      <c:valAx>
        <c:axId val="1782707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0045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22"/>
          <c:y val="6.8262301587301594E-2"/>
          <c:w val="0.68738844444444447"/>
          <c:h val="0.79164285714285709"/>
        </c:manualLayout>
      </c:layout>
      <c:barChart>
        <c:barDir val="col"/>
        <c:grouping val="clustered"/>
        <c:varyColors val="0"/>
        <c:ser>
          <c:idx val="0"/>
          <c:order val="0"/>
          <c:tx>
            <c:v>國小前測</c:v>
          </c:tx>
          <c:invertIfNegative val="0"/>
          <c:cat>
            <c:strRef>
              <c:f>統合!$B$27:$B$29</c:f>
              <c:strCache>
                <c:ptCount val="3"/>
                <c:pt idx="0">
                  <c:v>性知識正確率</c:v>
                </c:pt>
                <c:pt idx="1">
                  <c:v>性態度正向率</c:v>
                </c:pt>
                <c:pt idx="2">
                  <c:v>接納愛滋比率</c:v>
                </c:pt>
              </c:strCache>
            </c:strRef>
          </c:cat>
          <c:val>
            <c:numRef>
              <c:f>統合!$AP$27:$AP$29</c:f>
              <c:numCache>
                <c:formatCode>0.00%</c:formatCode>
                <c:ptCount val="3"/>
                <c:pt idx="0">
                  <c:v>0.50197599337748333</c:v>
                </c:pt>
                <c:pt idx="1">
                  <c:v>0.50583360927152321</c:v>
                </c:pt>
                <c:pt idx="2">
                  <c:v>0.3839746688741722</c:v>
                </c:pt>
              </c:numCache>
            </c:numRef>
          </c:val>
        </c:ser>
        <c:ser>
          <c:idx val="1"/>
          <c:order val="1"/>
          <c:tx>
            <c:v>國小後測</c:v>
          </c:tx>
          <c:invertIfNegative val="0"/>
          <c:cat>
            <c:strRef>
              <c:f>統合!$B$27:$B$29</c:f>
              <c:strCache>
                <c:ptCount val="3"/>
                <c:pt idx="0">
                  <c:v>性知識正確率</c:v>
                </c:pt>
                <c:pt idx="1">
                  <c:v>性態度正向率</c:v>
                </c:pt>
                <c:pt idx="2">
                  <c:v>接納愛滋比率</c:v>
                </c:pt>
              </c:strCache>
            </c:strRef>
          </c:cat>
          <c:val>
            <c:numRef>
              <c:f>統合!$AQ$27:$AQ$29</c:f>
              <c:numCache>
                <c:formatCode>0.00%</c:formatCode>
                <c:ptCount val="3"/>
                <c:pt idx="0">
                  <c:v>0.85073234811165832</c:v>
                </c:pt>
                <c:pt idx="1">
                  <c:v>0.847494909688013</c:v>
                </c:pt>
                <c:pt idx="2">
                  <c:v>0.79085960591132998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46848"/>
        <c:axId val="178273024"/>
      </c:barChart>
      <c:catAx>
        <c:axId val="18004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78273024"/>
        <c:crosses val="autoZero"/>
        <c:auto val="1"/>
        <c:lblAlgn val="ctr"/>
        <c:lblOffset val="100"/>
        <c:noMultiLvlLbl val="0"/>
      </c:catAx>
      <c:valAx>
        <c:axId val="1782730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80046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22"/>
          <c:y val="6.8262301587301594E-2"/>
          <c:w val="0.68738844444444447"/>
          <c:h val="0.79164285714285709"/>
        </c:manualLayout>
      </c:layout>
      <c:barChart>
        <c:barDir val="col"/>
        <c:grouping val="clustered"/>
        <c:varyColors val="0"/>
        <c:ser>
          <c:idx val="0"/>
          <c:order val="0"/>
          <c:tx>
            <c:v>國中前測</c:v>
          </c:tx>
          <c:invertIfNegative val="0"/>
          <c:cat>
            <c:strRef>
              <c:f>統合!$B$27:$B$29</c:f>
              <c:strCache>
                <c:ptCount val="3"/>
                <c:pt idx="0">
                  <c:v>性知識正確率</c:v>
                </c:pt>
                <c:pt idx="1">
                  <c:v>性態度正向率</c:v>
                </c:pt>
                <c:pt idx="2">
                  <c:v>接納愛滋比率</c:v>
                </c:pt>
              </c:strCache>
            </c:strRef>
          </c:cat>
          <c:val>
            <c:numRef>
              <c:f>統合!$AS$27:$AS$29</c:f>
              <c:numCache>
                <c:formatCode>0.00%</c:formatCode>
                <c:ptCount val="3"/>
                <c:pt idx="0">
                  <c:v>0.64135321285140567</c:v>
                </c:pt>
                <c:pt idx="1">
                  <c:v>0.77663955823293163</c:v>
                </c:pt>
                <c:pt idx="2">
                  <c:v>0.55917188755020086</c:v>
                </c:pt>
              </c:numCache>
            </c:numRef>
          </c:val>
        </c:ser>
        <c:ser>
          <c:idx val="1"/>
          <c:order val="1"/>
          <c:tx>
            <c:v>國中後測</c:v>
          </c:tx>
          <c:invertIfNegative val="0"/>
          <c:cat>
            <c:strRef>
              <c:f>統合!$B$27:$B$29</c:f>
              <c:strCache>
                <c:ptCount val="3"/>
                <c:pt idx="0">
                  <c:v>性知識正確率</c:v>
                </c:pt>
                <c:pt idx="1">
                  <c:v>性態度正向率</c:v>
                </c:pt>
                <c:pt idx="2">
                  <c:v>接納愛滋比率</c:v>
                </c:pt>
              </c:strCache>
            </c:strRef>
          </c:cat>
          <c:val>
            <c:numRef>
              <c:f>統合!$AT$27:$AT$29</c:f>
              <c:numCache>
                <c:formatCode>0.00%</c:formatCode>
                <c:ptCount val="3"/>
                <c:pt idx="0">
                  <c:v>0.77833191919191924</c:v>
                </c:pt>
                <c:pt idx="1">
                  <c:v>0.79340262626262625</c:v>
                </c:pt>
                <c:pt idx="2">
                  <c:v>0.63058525252525255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47360"/>
        <c:axId val="184943168"/>
      </c:barChart>
      <c:catAx>
        <c:axId val="1800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84943168"/>
        <c:crosses val="autoZero"/>
        <c:auto val="1"/>
        <c:lblAlgn val="ctr"/>
        <c:lblOffset val="100"/>
        <c:noMultiLvlLbl val="0"/>
      </c:catAx>
      <c:valAx>
        <c:axId val="1849431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8004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8666666666667"/>
          <c:y val="5.9190656565656564E-2"/>
          <c:w val="0.67516822222222228"/>
          <c:h val="0.58141382575757572"/>
        </c:manualLayout>
      </c:layout>
      <c:barChart>
        <c:barDir val="col"/>
        <c:grouping val="clustered"/>
        <c:varyColors val="0"/>
        <c:ser>
          <c:idx val="0"/>
          <c:order val="0"/>
          <c:tx>
            <c:v>國小前測</c:v>
          </c:tx>
          <c:invertIfNegative val="0"/>
          <c:cat>
            <c:strRef>
              <c:f>統合!$B$22:$B$26</c:f>
              <c:strCache>
                <c:ptCount val="5"/>
                <c:pt idx="0">
                  <c:v>正確認知</c:v>
                </c:pt>
                <c:pt idx="1">
                  <c:v>珍惜比率</c:v>
                </c:pt>
                <c:pt idx="2">
                  <c:v>遵醫服藥率</c:v>
                </c:pt>
                <c:pt idx="3">
                  <c:v>不過量使用</c:v>
                </c:pt>
                <c:pt idx="4">
                  <c:v>有用藥諮詢電話比率</c:v>
                </c:pt>
              </c:strCache>
            </c:strRef>
          </c:cat>
          <c:val>
            <c:numRef>
              <c:f>統合!$AP$22:$AP$26</c:f>
              <c:numCache>
                <c:formatCode>0.00%</c:formatCode>
                <c:ptCount val="5"/>
                <c:pt idx="0">
                  <c:v>0.30340215231788081</c:v>
                </c:pt>
                <c:pt idx="1">
                  <c:v>0.34623725165562919</c:v>
                </c:pt>
                <c:pt idx="2">
                  <c:v>0.58377913907284762</c:v>
                </c:pt>
                <c:pt idx="3">
                  <c:v>0.64039039735099357</c:v>
                </c:pt>
                <c:pt idx="4">
                  <c:v>0.29527913907284781</c:v>
                </c:pt>
              </c:numCache>
            </c:numRef>
          </c:val>
        </c:ser>
        <c:ser>
          <c:idx val="1"/>
          <c:order val="1"/>
          <c:tx>
            <c:v>國小後測</c:v>
          </c:tx>
          <c:invertIfNegative val="0"/>
          <c:cat>
            <c:strRef>
              <c:f>統合!$B$22:$B$26</c:f>
              <c:strCache>
                <c:ptCount val="5"/>
                <c:pt idx="0">
                  <c:v>正確認知</c:v>
                </c:pt>
                <c:pt idx="1">
                  <c:v>珍惜比率</c:v>
                </c:pt>
                <c:pt idx="2">
                  <c:v>遵醫服藥率</c:v>
                </c:pt>
                <c:pt idx="3">
                  <c:v>不過量使用</c:v>
                </c:pt>
                <c:pt idx="4">
                  <c:v>有用藥諮詢電話比率</c:v>
                </c:pt>
              </c:strCache>
            </c:strRef>
          </c:cat>
          <c:val>
            <c:numRef>
              <c:f>統合!$AQ$22:$AQ$26</c:f>
              <c:numCache>
                <c:formatCode>0.00%</c:formatCode>
                <c:ptCount val="5"/>
                <c:pt idx="0">
                  <c:v>0.80126683087027906</c:v>
                </c:pt>
                <c:pt idx="1">
                  <c:v>0.74722594417077182</c:v>
                </c:pt>
                <c:pt idx="2">
                  <c:v>0.85118620689655167</c:v>
                </c:pt>
                <c:pt idx="3">
                  <c:v>0.92749031198686349</c:v>
                </c:pt>
                <c:pt idx="4">
                  <c:v>0.75190673234811178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91232"/>
        <c:axId val="184944896"/>
      </c:barChart>
      <c:catAx>
        <c:axId val="18019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zh-TW"/>
          </a:p>
        </c:txPr>
        <c:crossAx val="184944896"/>
        <c:crosses val="autoZero"/>
        <c:auto val="1"/>
        <c:lblAlgn val="ctr"/>
        <c:lblOffset val="100"/>
        <c:noMultiLvlLbl val="0"/>
      </c:catAx>
      <c:valAx>
        <c:axId val="1849448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80191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8666666666667"/>
          <c:y val="5.9190656565656564E-2"/>
          <c:w val="0.67516822222222228"/>
          <c:h val="0.56554545454545457"/>
        </c:manualLayout>
      </c:layout>
      <c:barChart>
        <c:barDir val="col"/>
        <c:grouping val="clustered"/>
        <c:varyColors val="0"/>
        <c:ser>
          <c:idx val="0"/>
          <c:order val="0"/>
          <c:tx>
            <c:v>國中前測</c:v>
          </c:tx>
          <c:invertIfNegative val="0"/>
          <c:cat>
            <c:strRef>
              <c:f>統合!$B$22:$B$26</c:f>
              <c:strCache>
                <c:ptCount val="5"/>
                <c:pt idx="0">
                  <c:v>正確認知</c:v>
                </c:pt>
                <c:pt idx="1">
                  <c:v>珍惜比率</c:v>
                </c:pt>
                <c:pt idx="2">
                  <c:v>遵醫服藥率</c:v>
                </c:pt>
                <c:pt idx="3">
                  <c:v>不過量使用</c:v>
                </c:pt>
                <c:pt idx="4">
                  <c:v>有用藥諮詢電話比率</c:v>
                </c:pt>
              </c:strCache>
            </c:strRef>
          </c:cat>
          <c:val>
            <c:numRef>
              <c:f>統合!$AS$22:$AS$26</c:f>
              <c:numCache>
                <c:formatCode>0.00%</c:formatCode>
                <c:ptCount val="5"/>
                <c:pt idx="0">
                  <c:v>0.60331907630522086</c:v>
                </c:pt>
                <c:pt idx="1">
                  <c:v>0.61162590361445779</c:v>
                </c:pt>
                <c:pt idx="2">
                  <c:v>0.8539315261044178</c:v>
                </c:pt>
                <c:pt idx="3">
                  <c:v>0.84736506024096392</c:v>
                </c:pt>
                <c:pt idx="4">
                  <c:v>0.41021405622489965</c:v>
                </c:pt>
              </c:numCache>
            </c:numRef>
          </c:val>
        </c:ser>
        <c:ser>
          <c:idx val="1"/>
          <c:order val="1"/>
          <c:tx>
            <c:v>國中後測</c:v>
          </c:tx>
          <c:invertIfNegative val="0"/>
          <c:cat>
            <c:strRef>
              <c:f>統合!$B$22:$B$26</c:f>
              <c:strCache>
                <c:ptCount val="5"/>
                <c:pt idx="0">
                  <c:v>正確認知</c:v>
                </c:pt>
                <c:pt idx="1">
                  <c:v>珍惜比率</c:v>
                </c:pt>
                <c:pt idx="2">
                  <c:v>遵醫服藥率</c:v>
                </c:pt>
                <c:pt idx="3">
                  <c:v>不過量使用</c:v>
                </c:pt>
                <c:pt idx="4">
                  <c:v>有用藥諮詢電話比率</c:v>
                </c:pt>
              </c:strCache>
            </c:strRef>
          </c:cat>
          <c:val>
            <c:numRef>
              <c:f>統合!$AT$22:$AT$26</c:f>
              <c:numCache>
                <c:formatCode>0.00%</c:formatCode>
                <c:ptCount val="5"/>
                <c:pt idx="0">
                  <c:v>0.74832141414141407</c:v>
                </c:pt>
                <c:pt idx="1">
                  <c:v>0.65476020202020213</c:v>
                </c:pt>
                <c:pt idx="2">
                  <c:v>0.88017515151515158</c:v>
                </c:pt>
                <c:pt idx="3">
                  <c:v>0.86577898989898994</c:v>
                </c:pt>
                <c:pt idx="4">
                  <c:v>0.51781030303030307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91744"/>
        <c:axId val="184946624"/>
      </c:barChart>
      <c:catAx>
        <c:axId val="18019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84946624"/>
        <c:crosses val="autoZero"/>
        <c:auto val="1"/>
        <c:lblAlgn val="ctr"/>
        <c:lblOffset val="100"/>
        <c:noMultiLvlLbl val="0"/>
      </c:catAx>
      <c:valAx>
        <c:axId val="1849466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80191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62423447069116E-2"/>
          <c:y val="3.7183067246164547E-2"/>
          <c:w val="0.89655336832895893"/>
          <c:h val="0.89019752701593524"/>
        </c:manualLayout>
      </c:layout>
      <c:barChart>
        <c:barDir val="col"/>
        <c:grouping val="clustered"/>
        <c:varyColors val="0"/>
        <c:ser>
          <c:idx val="5"/>
          <c:order val="0"/>
          <c:tx>
            <c:v>100</c:v>
          </c:tx>
          <c:invertIfNegative val="0"/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年級性別分布'!$P$7,'「視力」裸視視力不良率 - 年級性別分布'!$M$7,'「視力」裸視視力不良率 - 年級性別分布'!$J$7,'「視力」裸視視力不良率 - 年級性別分布'!$G$7)</c:f>
              <c:numCache>
                <c:formatCode>0.00%</c:formatCode>
                <c:ptCount val="4"/>
                <c:pt idx="0">
                  <c:v>0.50708661417322831</c:v>
                </c:pt>
                <c:pt idx="1">
                  <c:v>0.40558292282430214</c:v>
                </c:pt>
                <c:pt idx="2">
                  <c:v>0.32663316582914576</c:v>
                </c:pt>
                <c:pt idx="3">
                  <c:v>0.25087719298245614</c:v>
                </c:pt>
              </c:numCache>
            </c:numRef>
          </c:val>
        </c:ser>
        <c:ser>
          <c:idx val="4"/>
          <c:order val="1"/>
          <c:tx>
            <c:v>101</c:v>
          </c:tx>
          <c:invertIfNegative val="0"/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年級性別分布'!$S$14,'「視力」裸視視力不良率 - 年級性別分布'!$P$14,'「視力」裸視視力不良率 - 年級性別分布'!$M$14,'「視力」裸視視力不良率 - 年級性別分布'!$J$14,'「視力」裸視視力不良率 - 年級性別分布'!$G$14)</c:f>
              <c:numCache>
                <c:formatCode>0.00%</c:formatCode>
                <c:ptCount val="5"/>
                <c:pt idx="0">
                  <c:v>0.59069767441860466</c:v>
                </c:pt>
                <c:pt idx="1">
                  <c:v>0.51782945736434105</c:v>
                </c:pt>
                <c:pt idx="2">
                  <c:v>0.42003231017770598</c:v>
                </c:pt>
                <c:pt idx="3">
                  <c:v>0.32635253054101221</c:v>
                </c:pt>
                <c:pt idx="4">
                  <c:v>0.27508650519031141</c:v>
                </c:pt>
              </c:numCache>
            </c:numRef>
          </c:val>
        </c:ser>
        <c:ser>
          <c:idx val="3"/>
          <c:order val="2"/>
          <c:tx>
            <c:v>102</c:v>
          </c:tx>
          <c:invertIfNegative val="0"/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年級性別分布'!$V$21,'「視力」裸視視力不良率 - 年級性別分布'!$S$21,'「視力」裸視視力不良率 - 年級性別分布'!$P$21,'「視力」裸視視力不良率 - 年級性別分布'!$M$21,'「視力」裸視視力不良率 - 年級性別分布'!$J$21,'「視力」裸視視力不良率 - 年級性別分布'!$G$21)</c:f>
              <c:numCache>
                <c:formatCode>0.00%</c:formatCode>
                <c:ptCount val="6"/>
                <c:pt idx="0">
                  <c:v>0.64615384615384619</c:v>
                </c:pt>
                <c:pt idx="1">
                  <c:v>0.56835637480798773</c:v>
                </c:pt>
                <c:pt idx="2">
                  <c:v>0.50079239302694134</c:v>
                </c:pt>
                <c:pt idx="3">
                  <c:v>0.42832469775474957</c:v>
                </c:pt>
                <c:pt idx="4">
                  <c:v>0.32124352331606215</c:v>
                </c:pt>
                <c:pt idx="5">
                  <c:v>0.22842639593908629</c:v>
                </c:pt>
              </c:numCache>
            </c:numRef>
          </c:val>
        </c:ser>
        <c:ser>
          <c:idx val="2"/>
          <c:order val="3"/>
          <c:tx>
            <c:v>103</c:v>
          </c:tx>
          <c:invertIfNegative val="0"/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年級性別分布'!$AC$28,'「視力」裸視視力不良率 - 年級性別分布'!$V$28,'「視力」裸視視力不良率 - 年級性別分布'!$S$28,'「視力」裸視視力不良率 - 年級性別分布'!$P$28,'「視力」裸視視力不良率 - 年級性別分布'!$M$28,'「視力」裸視視力不良率 - 年級性別分布'!$J$28,'「視力」裸視視力不良率 - 年級性別分布'!$G$28)</c:f>
              <c:numCache>
                <c:formatCode>0.00%</c:formatCode>
                <c:ptCount val="7"/>
                <c:pt idx="0">
                  <c:v>0.68468468468468469</c:v>
                </c:pt>
                <c:pt idx="1">
                  <c:v>0.62042682926829273</c:v>
                </c:pt>
                <c:pt idx="2">
                  <c:v>0.58034321372854913</c:v>
                </c:pt>
                <c:pt idx="3">
                  <c:v>0.48821548821548821</c:v>
                </c:pt>
                <c:pt idx="4">
                  <c:v>0.37478705281090291</c:v>
                </c:pt>
                <c:pt idx="5">
                  <c:v>0.29026845637583892</c:v>
                </c:pt>
                <c:pt idx="6">
                  <c:v>0.25577557755775576</c:v>
                </c:pt>
              </c:numCache>
            </c:numRef>
          </c:val>
        </c:ser>
        <c:ser>
          <c:idx val="1"/>
          <c:order val="4"/>
          <c:tx>
            <c:v>104</c:v>
          </c:tx>
          <c:invertIfNegative val="0"/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年級性別分布'!$AF$35,'「視力」裸視視力不良率 - 年級性別分布'!$AC$35,'「視力」裸視視力不良率 - 年級性別分布'!$V$35,'「視力」裸視視力不良率 - 年級性別分布'!$S$35,'「視力」裸視視力不良率 - 年級性別分布'!$P$35,'「視力」裸視視力不良率 - 年級性別分布'!$M$35,'「視力」裸視視力不良率 - 年級性別分布'!$J$35,'「視力」裸視視力不良率 - 年級性別分布'!$G$35)</c:f>
              <c:numCache>
                <c:formatCode>0.00%</c:formatCode>
                <c:ptCount val="8"/>
                <c:pt idx="0">
                  <c:v>0.69423929098966031</c:v>
                </c:pt>
                <c:pt idx="1">
                  <c:v>0.64749262536873153</c:v>
                </c:pt>
                <c:pt idx="2">
                  <c:v>0.62239999999999995</c:v>
                </c:pt>
                <c:pt idx="3">
                  <c:v>0.5643224699828473</c:v>
                </c:pt>
                <c:pt idx="4">
                  <c:v>0.41285956006768187</c:v>
                </c:pt>
                <c:pt idx="5">
                  <c:v>0.41791044776119401</c:v>
                </c:pt>
                <c:pt idx="6">
                  <c:v>0.34105960264900664</c:v>
                </c:pt>
                <c:pt idx="7">
                  <c:v>0.33895446880269814</c:v>
                </c:pt>
              </c:numCache>
            </c:numRef>
          </c:val>
        </c:ser>
        <c:ser>
          <c:idx val="0"/>
          <c:order val="5"/>
          <c:tx>
            <c:v>105</c:v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('「視力」裸視視力不良率 - 年級性別分布'!$AI$17,'「視力」裸視視力不良率 - 年級性別分布'!$AF$17,'「視力」裸視視力不良率 - 年級性別分布'!$AC$17,'「視力」裸視視力不良率 - 年級性別分布'!$V$17,'「視力」裸視視力不良率 - 年級性別分布'!$S$17,'「視力」裸視視力不良率 - 年級性別分布'!$P$17,'「視力」裸視視力不良率 - 年級性別分布'!$M$17,'「視力」裸視視力不良率 - 年級性別分布'!$J$17,'「視力」裸視視力不良率 - 年級性別分布'!$G$17)</c:f>
              <c:strCache>
                <c:ptCount val="9"/>
                <c:pt idx="0">
                  <c:v>九</c:v>
                </c:pt>
                <c:pt idx="1">
                  <c:v>八</c:v>
                </c:pt>
                <c:pt idx="2">
                  <c:v>七</c:v>
                </c:pt>
                <c:pt idx="3">
                  <c:v>六</c:v>
                </c:pt>
                <c:pt idx="4">
                  <c:v>五</c:v>
                </c:pt>
                <c:pt idx="5">
                  <c:v>四</c:v>
                </c:pt>
                <c:pt idx="6">
                  <c:v>三</c:v>
                </c:pt>
                <c:pt idx="7">
                  <c:v>二</c:v>
                </c:pt>
                <c:pt idx="8">
                  <c:v>一</c:v>
                </c:pt>
              </c:strCache>
            </c:strRef>
          </c:cat>
          <c:val>
            <c:numRef>
              <c:f>('「視力」裸視視力不良率 - 年級性別分布'!$AI$42,'「視力」裸視視力不良率 - 年級性別分布'!$AF$42,'「視力」裸視視力不良率 - 年級性別分布'!$AC$42,'「視力」裸視視力不良率 - 年級性別分布'!$V$42,'「視力」裸視視力不良率 - 年級性別分布'!$S$42,'「視力」裸視視力不良率 - 年級性別分布'!$P$42,'「視力」裸視視力不良率 - 年級性別分布'!$M$42,'「視力」裸視視力不良率 - 年級性別分布'!$J$42,'「視力」裸視視力不良率 - 年級性別分布'!$G$42)</c:f>
              <c:numCache>
                <c:formatCode>0.00%</c:formatCode>
                <c:ptCount val="9"/>
                <c:pt idx="0">
                  <c:v>0.71893491124260356</c:v>
                </c:pt>
                <c:pt idx="1">
                  <c:v>0.64948453608247425</c:v>
                </c:pt>
                <c:pt idx="2">
                  <c:v>0.6645962732919255</c:v>
                </c:pt>
                <c:pt idx="3">
                  <c:v>0.57660626029654038</c:v>
                </c:pt>
                <c:pt idx="4">
                  <c:v>0.50756302521008401</c:v>
                </c:pt>
                <c:pt idx="5">
                  <c:v>0.45806451612903226</c:v>
                </c:pt>
                <c:pt idx="6">
                  <c:v>0.36710963455149503</c:v>
                </c:pt>
                <c:pt idx="7">
                  <c:v>0.27759197324414714</c:v>
                </c:pt>
                <c:pt idx="8">
                  <c:v>0.22939068100358423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33184"/>
        <c:axId val="179154880"/>
      </c:barChart>
      <c:catAx>
        <c:axId val="16553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zh-TW"/>
          </a:p>
        </c:txPr>
        <c:crossAx val="179154880"/>
        <c:crosses val="autoZero"/>
        <c:auto val="1"/>
        <c:lblAlgn val="ctr"/>
        <c:lblOffset val="100"/>
        <c:noMultiLvlLbl val="0"/>
      </c:catAx>
      <c:valAx>
        <c:axId val="1791548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6553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25196850393703"/>
          <c:y val="3.6467429106565086E-2"/>
          <c:w val="0.12135914260717411"/>
          <c:h val="0.39117025722137755"/>
        </c:manualLayout>
      </c:layout>
      <c:overlay val="0"/>
      <c:txPr>
        <a:bodyPr/>
        <a:lstStyle/>
        <a:p>
          <a:pPr>
            <a:defRPr sz="2800" b="1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91991940238786E-2"/>
          <c:y val="3.7644282843984356E-2"/>
          <c:w val="0.88829564025702012"/>
          <c:h val="0.86341465263250727"/>
        </c:manualLayout>
      </c:layout>
      <c:barChart>
        <c:barDir val="col"/>
        <c:grouping val="clustered"/>
        <c:varyColors val="0"/>
        <c:ser>
          <c:idx val="0"/>
          <c:order val="0"/>
          <c:tx>
            <c:v>104</c:v>
          </c:tx>
          <c:invertIfNegative val="0"/>
          <c:cat>
            <c:strRef>
              <c:f>「體位」年級性別比較!$AV$94:$AV$101</c:f>
              <c:strCache>
                <c:ptCount val="8"/>
                <c:pt idx="0">
                  <c:v>二</c:v>
                </c:pt>
                <c:pt idx="1">
                  <c:v>三</c:v>
                </c:pt>
                <c:pt idx="2">
                  <c:v>四</c:v>
                </c:pt>
                <c:pt idx="3">
                  <c:v>五</c:v>
                </c:pt>
                <c:pt idx="4">
                  <c:v>六</c:v>
                </c:pt>
                <c:pt idx="5">
                  <c:v>七</c:v>
                </c:pt>
                <c:pt idx="6">
                  <c:v>八</c:v>
                </c:pt>
                <c:pt idx="7">
                  <c:v>九</c:v>
                </c:pt>
              </c:strCache>
            </c:strRef>
          </c:cat>
          <c:val>
            <c:numRef>
              <c:f>(「體位」年級性別比較!$H$43,「體位」年級性別比較!$L$43,「體位」年級性別比較!$P$43,「體位」年級性別比較!$T$43,「體位」年級性別比較!$X$43,「體位」年級性別比較!$AB$43,「體位」年級性別比較!$AJ$43,「體位」年級性別比較!$AN$43)</c:f>
              <c:numCache>
                <c:formatCode>0.00%</c:formatCode>
                <c:ptCount val="8"/>
                <c:pt idx="0">
                  <c:v>0.65709459459459463</c:v>
                </c:pt>
                <c:pt idx="1">
                  <c:v>0.57095709570957098</c:v>
                </c:pt>
                <c:pt idx="2">
                  <c:v>0.53201970443349755</c:v>
                </c:pt>
                <c:pt idx="3">
                  <c:v>0.56312292358803984</c:v>
                </c:pt>
                <c:pt idx="4">
                  <c:v>0.51666666666666672</c:v>
                </c:pt>
                <c:pt idx="5">
                  <c:v>0.49922958397534667</c:v>
                </c:pt>
                <c:pt idx="6">
                  <c:v>0.54772393538913366</c:v>
                </c:pt>
                <c:pt idx="7">
                  <c:v>0.53323485967503692</c:v>
                </c:pt>
              </c:numCache>
            </c:numRef>
          </c:val>
        </c:ser>
        <c:ser>
          <c:idx val="1"/>
          <c:order val="1"/>
          <c:tx>
            <c:v>105</c:v>
          </c:tx>
          <c:invertIfNegative val="0"/>
          <c:cat>
            <c:strRef>
              <c:f>「體位」年級性別比較!$AV$94:$AV$101</c:f>
              <c:strCache>
                <c:ptCount val="8"/>
                <c:pt idx="0">
                  <c:v>二</c:v>
                </c:pt>
                <c:pt idx="1">
                  <c:v>三</c:v>
                </c:pt>
                <c:pt idx="2">
                  <c:v>四</c:v>
                </c:pt>
                <c:pt idx="3">
                  <c:v>五</c:v>
                </c:pt>
                <c:pt idx="4">
                  <c:v>六</c:v>
                </c:pt>
                <c:pt idx="5">
                  <c:v>七</c:v>
                </c:pt>
                <c:pt idx="6">
                  <c:v>八</c:v>
                </c:pt>
                <c:pt idx="7">
                  <c:v>九</c:v>
                </c:pt>
              </c:strCache>
            </c:strRef>
          </c:cat>
          <c:val>
            <c:numRef>
              <c:f>(「體位」年級性別比較!$L$52,「體位」年級性別比較!$P$52,「體位」年級性別比較!$T$52,「體位」年級性別比較!$X$52,「體位」年級性別比較!$AB$52,「體位」年級性別比較!$AJ$52,「體位」年級性別比較!$AN$52,「體位」年級性別比較!$AR$52)</c:f>
              <c:numCache>
                <c:formatCode>0.00%</c:formatCode>
                <c:ptCount val="8"/>
                <c:pt idx="0">
                  <c:v>0.5625</c:v>
                </c:pt>
                <c:pt idx="1">
                  <c:v>0.52754590984974958</c:v>
                </c:pt>
                <c:pt idx="2">
                  <c:v>0.51290322580645165</c:v>
                </c:pt>
                <c:pt idx="3">
                  <c:v>0.54773869346733672</c:v>
                </c:pt>
                <c:pt idx="4">
                  <c:v>0.51235584843492588</c:v>
                </c:pt>
                <c:pt idx="5">
                  <c:v>0.50928792569659442</c:v>
                </c:pt>
                <c:pt idx="6">
                  <c:v>0.55653450807635829</c:v>
                </c:pt>
                <c:pt idx="7">
                  <c:v>0.54289940828402372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34720"/>
        <c:axId val="179155456"/>
      </c:barChart>
      <c:catAx>
        <c:axId val="16553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79155456"/>
        <c:crosses val="autoZero"/>
        <c:auto val="1"/>
        <c:lblAlgn val="ctr"/>
        <c:lblOffset val="100"/>
        <c:noMultiLvlLbl val="0"/>
      </c:catAx>
      <c:valAx>
        <c:axId val="1791554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6553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24090045522083"/>
          <c:y val="1.0611059204196206E-4"/>
          <c:w val="0.27430953325271212"/>
          <c:h val="0.11166899558745304"/>
        </c:manualLayout>
      </c:layout>
      <c:overlay val="0"/>
      <c:txPr>
        <a:bodyPr/>
        <a:lstStyle/>
        <a:p>
          <a:pPr>
            <a:defRPr sz="3200" b="1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100四年級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「體位」年級性別比較!$T$6:$T$9</c:f>
              <c:numCache>
                <c:formatCode>0.00%</c:formatCode>
                <c:ptCount val="4"/>
                <c:pt idx="0">
                  <c:v>0.23101265822784811</c:v>
                </c:pt>
                <c:pt idx="1">
                  <c:v>0.48417721518987344</c:v>
                </c:pt>
                <c:pt idx="2">
                  <c:v>0.125</c:v>
                </c:pt>
                <c:pt idx="3">
                  <c:v>0.15981012658227847</c:v>
                </c:pt>
              </c:numCache>
            </c:numRef>
          </c:val>
        </c:ser>
        <c:ser>
          <c:idx val="4"/>
          <c:order val="1"/>
          <c:tx>
            <c:v>101五年級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「體位」年級性別比較!$X$15:$X$18</c:f>
              <c:numCache>
                <c:formatCode>0.00%</c:formatCode>
                <c:ptCount val="4"/>
                <c:pt idx="0">
                  <c:v>0.20684292379471228</c:v>
                </c:pt>
                <c:pt idx="1">
                  <c:v>0.49766718506998447</c:v>
                </c:pt>
                <c:pt idx="2">
                  <c:v>0.12441679626749612</c:v>
                </c:pt>
                <c:pt idx="3">
                  <c:v>0.17107309486780714</c:v>
                </c:pt>
              </c:numCache>
            </c:numRef>
          </c:val>
        </c:ser>
        <c:ser>
          <c:idx val="3"/>
          <c:order val="2"/>
          <c:tx>
            <c:v>102六年級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「體位」年級性別比較!$AB$24:$AB$27</c:f>
              <c:numCache>
                <c:formatCode>0.00%</c:formatCode>
                <c:ptCount val="4"/>
                <c:pt idx="0">
                  <c:v>0.19877675840978593</c:v>
                </c:pt>
                <c:pt idx="1">
                  <c:v>0.49235474006116209</c:v>
                </c:pt>
                <c:pt idx="2">
                  <c:v>0.13302752293577982</c:v>
                </c:pt>
                <c:pt idx="3">
                  <c:v>0.17584097859327216</c:v>
                </c:pt>
              </c:numCache>
            </c:numRef>
          </c:val>
        </c:ser>
        <c:ser>
          <c:idx val="2"/>
          <c:order val="3"/>
          <c:tx>
            <c:v>103七年級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「體位」年級性別比較!$AJ$33:$AJ$36</c:f>
              <c:numCache>
                <c:formatCode>0.00%</c:formatCode>
                <c:ptCount val="4"/>
                <c:pt idx="0">
                  <c:v>0.2</c:v>
                </c:pt>
                <c:pt idx="1">
                  <c:v>0.52330827067669172</c:v>
                </c:pt>
                <c:pt idx="2">
                  <c:v>0.12030075187969924</c:v>
                </c:pt>
                <c:pt idx="3">
                  <c:v>0.15639097744360902</c:v>
                </c:pt>
              </c:numCache>
            </c:numRef>
          </c:val>
        </c:ser>
        <c:ser>
          <c:idx val="1"/>
          <c:order val="4"/>
          <c:tx>
            <c:v>104八年級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「體位」年級性別比較!$AN$42:$AN$45</c:f>
              <c:numCache>
                <c:formatCode>0.00%</c:formatCode>
                <c:ptCount val="4"/>
                <c:pt idx="0">
                  <c:v>0.19940915805022155</c:v>
                </c:pt>
                <c:pt idx="1">
                  <c:v>0.53323485967503692</c:v>
                </c:pt>
                <c:pt idx="2">
                  <c:v>0.10930576070901034</c:v>
                </c:pt>
                <c:pt idx="3">
                  <c:v>0.15805022156573117</c:v>
                </c:pt>
              </c:numCache>
            </c:numRef>
          </c:val>
        </c:ser>
        <c:ser>
          <c:idx val="0"/>
          <c:order val="5"/>
          <c:tx>
            <c:v>105九年級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「體位」年級性別比較!$AR$51:$AR$54</c:f>
              <c:numCache>
                <c:formatCode>0.00%</c:formatCode>
                <c:ptCount val="4"/>
                <c:pt idx="0">
                  <c:v>0.1893491124260355</c:v>
                </c:pt>
                <c:pt idx="1">
                  <c:v>0.54289940828402372</c:v>
                </c:pt>
                <c:pt idx="2">
                  <c:v>0.11390532544378698</c:v>
                </c:pt>
                <c:pt idx="3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22816"/>
        <c:axId val="179156608"/>
      </c:barChart>
      <c:catAx>
        <c:axId val="11312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zh-TW"/>
          </a:p>
        </c:txPr>
        <c:crossAx val="179156608"/>
        <c:crosses val="autoZero"/>
        <c:auto val="1"/>
        <c:lblAlgn val="ctr"/>
        <c:lblOffset val="100"/>
        <c:noMultiLvlLbl val="0"/>
      </c:catAx>
      <c:valAx>
        <c:axId val="1791566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1312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100三年級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「體位」年級性別比較!$P$6:$P$9</c:f>
              <c:numCache>
                <c:formatCode>0.00%</c:formatCode>
                <c:ptCount val="4"/>
                <c:pt idx="0">
                  <c:v>0.17656500802568217</c:v>
                </c:pt>
                <c:pt idx="1">
                  <c:v>0.5489566613162119</c:v>
                </c:pt>
                <c:pt idx="2">
                  <c:v>0.14446227929373998</c:v>
                </c:pt>
                <c:pt idx="3">
                  <c:v>0.13001605136436598</c:v>
                </c:pt>
              </c:numCache>
            </c:numRef>
          </c:val>
        </c:ser>
        <c:ser>
          <c:idx val="4"/>
          <c:order val="1"/>
          <c:tx>
            <c:v>101四年級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「體位」年級性別比較!$T$15:$T$18</c:f>
              <c:numCache>
                <c:formatCode>0.00%</c:formatCode>
                <c:ptCount val="4"/>
                <c:pt idx="0">
                  <c:v>0.19620253164556961</c:v>
                </c:pt>
                <c:pt idx="1">
                  <c:v>0.52215189873417722</c:v>
                </c:pt>
                <c:pt idx="2">
                  <c:v>0.14082278481012658</c:v>
                </c:pt>
                <c:pt idx="3">
                  <c:v>0.14082278481012658</c:v>
                </c:pt>
              </c:numCache>
            </c:numRef>
          </c:val>
        </c:ser>
        <c:ser>
          <c:idx val="3"/>
          <c:order val="2"/>
          <c:tx>
            <c:v>102五年級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「體位」年級性別比較!$X$24:$X$27</c:f>
              <c:numCache>
                <c:formatCode>0.00%</c:formatCode>
                <c:ptCount val="4"/>
                <c:pt idx="0">
                  <c:v>0.16564417177914109</c:v>
                </c:pt>
                <c:pt idx="1">
                  <c:v>0.51533742331288346</c:v>
                </c:pt>
                <c:pt idx="2">
                  <c:v>0.13957055214723926</c:v>
                </c:pt>
                <c:pt idx="3">
                  <c:v>0.17944785276073619</c:v>
                </c:pt>
              </c:numCache>
            </c:numRef>
          </c:val>
        </c:ser>
        <c:ser>
          <c:idx val="2"/>
          <c:order val="3"/>
          <c:tx>
            <c:v>103六年級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「體位」年級性別比較!$AB$33:$AB$36</c:f>
              <c:numCache>
                <c:formatCode>0.00%</c:formatCode>
                <c:ptCount val="4"/>
                <c:pt idx="0">
                  <c:v>0.18085106382978725</c:v>
                </c:pt>
                <c:pt idx="1">
                  <c:v>0.49848024316109424</c:v>
                </c:pt>
                <c:pt idx="2">
                  <c:v>0.14437689969604864</c:v>
                </c:pt>
                <c:pt idx="3">
                  <c:v>0.17629179331306991</c:v>
                </c:pt>
              </c:numCache>
            </c:numRef>
          </c:val>
        </c:ser>
        <c:ser>
          <c:idx val="1"/>
          <c:order val="4"/>
          <c:tx>
            <c:v>104七年級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「體位」年級性別比較!$AJ$42:$AJ$45</c:f>
              <c:numCache>
                <c:formatCode>0.00%</c:formatCode>
                <c:ptCount val="4"/>
                <c:pt idx="0">
                  <c:v>0.16886930983847284</c:v>
                </c:pt>
                <c:pt idx="1">
                  <c:v>0.54772393538913366</c:v>
                </c:pt>
                <c:pt idx="2">
                  <c:v>0.11894273127753303</c:v>
                </c:pt>
                <c:pt idx="3">
                  <c:v>0.1644640234948605</c:v>
                </c:pt>
              </c:numCache>
            </c:numRef>
          </c:val>
        </c:ser>
        <c:ser>
          <c:idx val="0"/>
          <c:order val="5"/>
          <c:tx>
            <c:v>105八年級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「體位」年級性別比較!$AN$51:$AN$54</c:f>
              <c:numCache>
                <c:formatCode>0.00%</c:formatCode>
                <c:ptCount val="4"/>
                <c:pt idx="0">
                  <c:v>0.17914831130690162</c:v>
                </c:pt>
                <c:pt idx="1">
                  <c:v>0.55653450807635829</c:v>
                </c:pt>
                <c:pt idx="2">
                  <c:v>0.12187958883994127</c:v>
                </c:pt>
                <c:pt idx="3">
                  <c:v>0.14243759177679882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57632"/>
        <c:axId val="161983872"/>
      </c:barChart>
      <c:catAx>
        <c:axId val="113157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1983872"/>
        <c:crosses val="autoZero"/>
        <c:auto val="1"/>
        <c:lblAlgn val="ctr"/>
        <c:lblOffset val="100"/>
        <c:noMultiLvlLbl val="0"/>
      </c:catAx>
      <c:valAx>
        <c:axId val="1619838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157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100二年級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「體位」年級性別比較!$L$6:$L$9</c:f>
              <c:numCache>
                <c:formatCode>0.00%</c:formatCode>
                <c:ptCount val="4"/>
                <c:pt idx="0">
                  <c:v>0.23027375201288244</c:v>
                </c:pt>
                <c:pt idx="1">
                  <c:v>0.55233494363929148</c:v>
                </c:pt>
                <c:pt idx="2">
                  <c:v>0.12721417069243157</c:v>
                </c:pt>
                <c:pt idx="3">
                  <c:v>9.0177133655394523E-2</c:v>
                </c:pt>
              </c:numCache>
            </c:numRef>
          </c:val>
        </c:ser>
        <c:ser>
          <c:idx val="4"/>
          <c:order val="1"/>
          <c:tx>
            <c:v>101三年級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「體位」年級性別比較!$P$15:$P$18</c:f>
              <c:numCache>
                <c:formatCode>0.00%</c:formatCode>
                <c:ptCount val="4"/>
                <c:pt idx="0">
                  <c:v>0.24509803921568626</c:v>
                </c:pt>
                <c:pt idx="1">
                  <c:v>0.50980392156862742</c:v>
                </c:pt>
                <c:pt idx="2">
                  <c:v>0.12581699346405228</c:v>
                </c:pt>
                <c:pt idx="3">
                  <c:v>0.11928104575163399</c:v>
                </c:pt>
              </c:numCache>
            </c:numRef>
          </c:val>
        </c:ser>
        <c:ser>
          <c:idx val="3"/>
          <c:order val="2"/>
          <c:tx>
            <c:v>102四年級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「體位」年級性別比較!$T$24:$T$27</c:f>
              <c:numCache>
                <c:formatCode>0.00%</c:formatCode>
                <c:ptCount val="4"/>
                <c:pt idx="0">
                  <c:v>0.19968304278922344</c:v>
                </c:pt>
                <c:pt idx="1">
                  <c:v>0.52931854199683048</c:v>
                </c:pt>
                <c:pt idx="2">
                  <c:v>0.13153724247226625</c:v>
                </c:pt>
                <c:pt idx="3">
                  <c:v>0.13946117274167988</c:v>
                </c:pt>
              </c:numCache>
            </c:numRef>
          </c:val>
        </c:ser>
        <c:ser>
          <c:idx val="2"/>
          <c:order val="3"/>
          <c:tx>
            <c:v>103五年級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「體位」年級性別比較!$X$33:$X$36</c:f>
              <c:numCache>
                <c:formatCode>0.00%</c:formatCode>
                <c:ptCount val="4"/>
                <c:pt idx="0">
                  <c:v>0.21183800623052959</c:v>
                </c:pt>
                <c:pt idx="1">
                  <c:v>0.49221183800623053</c:v>
                </c:pt>
                <c:pt idx="2">
                  <c:v>0.14953271028037382</c:v>
                </c:pt>
                <c:pt idx="3">
                  <c:v>0.14641744548286603</c:v>
                </c:pt>
              </c:numCache>
            </c:numRef>
          </c:val>
        </c:ser>
        <c:ser>
          <c:idx val="1"/>
          <c:order val="4"/>
          <c:tx>
            <c:v>104六年級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「體位」年級性別比較!$AB$42:$AB$45</c:f>
              <c:numCache>
                <c:formatCode>0.00%</c:formatCode>
                <c:ptCount val="4"/>
                <c:pt idx="0">
                  <c:v>0.20647149460708783</c:v>
                </c:pt>
                <c:pt idx="1">
                  <c:v>0.49922958397534667</c:v>
                </c:pt>
                <c:pt idx="2">
                  <c:v>0.13097072419106318</c:v>
                </c:pt>
                <c:pt idx="3">
                  <c:v>0.1633281972265023</c:v>
                </c:pt>
              </c:numCache>
            </c:numRef>
          </c:val>
        </c:ser>
        <c:ser>
          <c:idx val="0"/>
          <c:order val="5"/>
          <c:tx>
            <c:v>105七年級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「體位」年級性別比較!$AJ$51:$AJ$54</c:f>
              <c:numCache>
                <c:formatCode>0.00%</c:formatCode>
                <c:ptCount val="4"/>
                <c:pt idx="0">
                  <c:v>0.21052631578947367</c:v>
                </c:pt>
                <c:pt idx="1">
                  <c:v>0.50928792569659442</c:v>
                </c:pt>
                <c:pt idx="2">
                  <c:v>0.13003095975232198</c:v>
                </c:pt>
                <c:pt idx="3">
                  <c:v>0.15015479876160992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59680"/>
        <c:axId val="161986176"/>
      </c:barChart>
      <c:catAx>
        <c:axId val="11315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1986176"/>
        <c:crosses val="autoZero"/>
        <c:auto val="1"/>
        <c:lblAlgn val="ctr"/>
        <c:lblOffset val="100"/>
        <c:noMultiLvlLbl val="0"/>
      </c:catAx>
      <c:valAx>
        <c:axId val="1619861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15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100一年級</c:v>
          </c:tx>
          <c:invertIfNegative val="0"/>
          <c:val>
            <c:numRef>
              <c:f>「體位」年級性別比較!$H$6:$H$9</c:f>
              <c:numCache>
                <c:formatCode>0.00%</c:formatCode>
                <c:ptCount val="4"/>
                <c:pt idx="0">
                  <c:v>0.16106194690265488</c:v>
                </c:pt>
                <c:pt idx="1">
                  <c:v>0.64424778761061952</c:v>
                </c:pt>
                <c:pt idx="2">
                  <c:v>0.11327433628318584</c:v>
                </c:pt>
                <c:pt idx="3">
                  <c:v>8.1415929203539822E-2</c:v>
                </c:pt>
              </c:numCache>
            </c:numRef>
          </c:val>
        </c:ser>
        <c:ser>
          <c:idx val="2"/>
          <c:order val="1"/>
          <c:tx>
            <c:v>101二年級</c:v>
          </c:tx>
          <c:invertIfNegative val="0"/>
          <c:val>
            <c:numRef>
              <c:f>「體位」年級性別比較!$L$15:$L$18</c:f>
              <c:numCache>
                <c:formatCode>0.00%</c:formatCode>
                <c:ptCount val="4"/>
                <c:pt idx="0">
                  <c:v>0.24107142857142858</c:v>
                </c:pt>
                <c:pt idx="1">
                  <c:v>0.55714285714285716</c:v>
                </c:pt>
                <c:pt idx="2">
                  <c:v>0.12678571428571428</c:v>
                </c:pt>
                <c:pt idx="3">
                  <c:v>7.4999999999999997E-2</c:v>
                </c:pt>
              </c:numCache>
            </c:numRef>
          </c:val>
        </c:ser>
        <c:ser>
          <c:idx val="3"/>
          <c:order val="2"/>
          <c:tx>
            <c:v>102三年級</c:v>
          </c:tx>
          <c:invertIfNegative val="0"/>
          <c:val>
            <c:numRef>
              <c:f>「體位」年級性別比較!$P$24:$P$27</c:f>
              <c:numCache>
                <c:formatCode>0.00%</c:formatCode>
                <c:ptCount val="4"/>
                <c:pt idx="0">
                  <c:v>0.19793459552495696</c:v>
                </c:pt>
                <c:pt idx="1">
                  <c:v>0.53184165232358005</c:v>
                </c:pt>
                <c:pt idx="2">
                  <c:v>0.14974182444061962</c:v>
                </c:pt>
                <c:pt idx="3">
                  <c:v>0.12048192771084337</c:v>
                </c:pt>
              </c:numCache>
            </c:numRef>
          </c:val>
        </c:ser>
        <c:ser>
          <c:idx val="4"/>
          <c:order val="3"/>
          <c:tx>
            <c:v>103四年級</c:v>
          </c:tx>
          <c:invertIfNegative val="0"/>
          <c:val>
            <c:numRef>
              <c:f>「體位」年級性別比較!$T$33:$T$36</c:f>
              <c:numCache>
                <c:formatCode>0.00%</c:formatCode>
                <c:ptCount val="4"/>
                <c:pt idx="0">
                  <c:v>0.18959731543624161</c:v>
                </c:pt>
                <c:pt idx="1">
                  <c:v>0.53523489932885904</c:v>
                </c:pt>
                <c:pt idx="2">
                  <c:v>0.13590604026845637</c:v>
                </c:pt>
                <c:pt idx="3">
                  <c:v>0.13926174496644295</c:v>
                </c:pt>
              </c:numCache>
            </c:numRef>
          </c:val>
        </c:ser>
        <c:ser>
          <c:idx val="5"/>
          <c:order val="4"/>
          <c:tx>
            <c:v>104五年級</c:v>
          </c:tx>
          <c:invertIfNegative val="0"/>
          <c:val>
            <c:numRef>
              <c:f>「體位」年級性別比較!$X$42:$X$45</c:f>
              <c:numCache>
                <c:formatCode>0.00%</c:formatCode>
                <c:ptCount val="4"/>
                <c:pt idx="0">
                  <c:v>0.19500000000000001</c:v>
                </c:pt>
                <c:pt idx="1">
                  <c:v>0.51666666666666672</c:v>
                </c:pt>
                <c:pt idx="2">
                  <c:v>0.14333333333333334</c:v>
                </c:pt>
                <c:pt idx="3">
                  <c:v>0.14499999999999999</c:v>
                </c:pt>
              </c:numCache>
            </c:numRef>
          </c:val>
        </c:ser>
        <c:ser>
          <c:idx val="0"/>
          <c:order val="5"/>
          <c:tx>
            <c:v>105六年級</c:v>
          </c:tx>
          <c:invertIfNegative val="0"/>
          <c:cat>
            <c:strRef>
              <c:f>「體位」年級性別比較!$A$51:$A$54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「體位」年級性別比較!$AB$51:$AB$54</c:f>
              <c:numCache>
                <c:formatCode>0.00%</c:formatCode>
                <c:ptCount val="4"/>
                <c:pt idx="0">
                  <c:v>0.21911037891268534</c:v>
                </c:pt>
                <c:pt idx="1">
                  <c:v>0.51235584843492588</c:v>
                </c:pt>
                <c:pt idx="2">
                  <c:v>0.12520593080724876</c:v>
                </c:pt>
                <c:pt idx="3">
                  <c:v>0.14332784184514002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80512"/>
        <c:axId val="179153152"/>
      </c:barChart>
      <c:catAx>
        <c:axId val="11328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9153152"/>
        <c:crosses val="autoZero"/>
        <c:auto val="1"/>
        <c:lblAlgn val="ctr"/>
        <c:lblOffset val="100"/>
        <c:noMultiLvlLbl val="0"/>
      </c:catAx>
      <c:valAx>
        <c:axId val="1791531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2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>
        <a:lumMod val="75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101一年級</c:v>
          </c:tx>
          <c:invertIfNegative val="0"/>
          <c:cat>
            <c:strRef>
              <c:f>「體位」年級性別比較!$A$15:$A$18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「體位」年級性別比較!$H$15:$H$18</c:f>
              <c:numCache>
                <c:formatCode>0.00%</c:formatCode>
                <c:ptCount val="4"/>
                <c:pt idx="0">
                  <c:v>0.16112084063047286</c:v>
                </c:pt>
                <c:pt idx="1">
                  <c:v>0.62697022767075306</c:v>
                </c:pt>
                <c:pt idx="2">
                  <c:v>0.12259194395796848</c:v>
                </c:pt>
                <c:pt idx="3">
                  <c:v>8.9316987740805598E-2</c:v>
                </c:pt>
              </c:numCache>
            </c:numRef>
          </c:val>
        </c:ser>
        <c:ser>
          <c:idx val="1"/>
          <c:order val="1"/>
          <c:tx>
            <c:v>102二年級</c:v>
          </c:tx>
          <c:invertIfNegative val="0"/>
          <c:val>
            <c:numRef>
              <c:f>「體位」年級性別比較!$L$24:$L$27</c:f>
              <c:numCache>
                <c:formatCode>0.00%</c:formatCode>
                <c:ptCount val="4"/>
                <c:pt idx="0">
                  <c:v>0.20344827586206896</c:v>
                </c:pt>
                <c:pt idx="1">
                  <c:v>0.56034482758620685</c:v>
                </c:pt>
                <c:pt idx="2">
                  <c:v>0.12758620689655173</c:v>
                </c:pt>
                <c:pt idx="3">
                  <c:v>0.10862068965517241</c:v>
                </c:pt>
              </c:numCache>
            </c:numRef>
          </c:val>
        </c:ser>
        <c:ser>
          <c:idx val="2"/>
          <c:order val="2"/>
          <c:tx>
            <c:v>103三年級</c:v>
          </c:tx>
          <c:invertIfNegative val="0"/>
          <c:val>
            <c:numRef>
              <c:f>「體位」年級性別比較!$P$33:$P$36</c:f>
              <c:numCache>
                <c:formatCode>0.00%</c:formatCode>
                <c:ptCount val="4"/>
                <c:pt idx="0">
                  <c:v>0.16610169491525423</c:v>
                </c:pt>
                <c:pt idx="1">
                  <c:v>0.59491525423728808</c:v>
                </c:pt>
                <c:pt idx="2">
                  <c:v>0.12542372881355932</c:v>
                </c:pt>
                <c:pt idx="3">
                  <c:v>0.11355932203389831</c:v>
                </c:pt>
              </c:numCache>
            </c:numRef>
          </c:val>
        </c:ser>
        <c:ser>
          <c:idx val="3"/>
          <c:order val="3"/>
          <c:tx>
            <c:v>104四年級</c:v>
          </c:tx>
          <c:invertIfNegative val="0"/>
          <c:val>
            <c:numRef>
              <c:f>「體位」年級性別比較!$T$42:$T$45</c:f>
              <c:numCache>
                <c:formatCode>0.00%</c:formatCode>
                <c:ptCount val="4"/>
                <c:pt idx="0">
                  <c:v>0.17275747508305647</c:v>
                </c:pt>
                <c:pt idx="1">
                  <c:v>0.56312292358803984</c:v>
                </c:pt>
                <c:pt idx="2">
                  <c:v>0.12292358803986711</c:v>
                </c:pt>
                <c:pt idx="3">
                  <c:v>0.14119601328903655</c:v>
                </c:pt>
              </c:numCache>
            </c:numRef>
          </c:val>
        </c:ser>
        <c:ser>
          <c:idx val="4"/>
          <c:order val="4"/>
          <c:tx>
            <c:v>105五年級</c:v>
          </c:tx>
          <c:invertIfNegative val="0"/>
          <c:val>
            <c:numRef>
              <c:f>「體位」年級性別比較!$X$51:$X$54</c:f>
              <c:numCache>
                <c:formatCode>0.00%</c:formatCode>
                <c:ptCount val="4"/>
                <c:pt idx="0">
                  <c:v>0.18257956448911222</c:v>
                </c:pt>
                <c:pt idx="1">
                  <c:v>0.54773869346733672</c:v>
                </c:pt>
                <c:pt idx="2">
                  <c:v>0.10887772194304858</c:v>
                </c:pt>
                <c:pt idx="3">
                  <c:v>0.16080402010050251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82560"/>
        <c:axId val="179157184"/>
      </c:barChart>
      <c:catAx>
        <c:axId val="11328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157184"/>
        <c:crosses val="autoZero"/>
        <c:auto val="1"/>
        <c:lblAlgn val="ctr"/>
        <c:lblOffset val="100"/>
        <c:noMultiLvlLbl val="0"/>
      </c:catAx>
      <c:valAx>
        <c:axId val="1791571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282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C000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102一年級</c:v>
          </c:tx>
          <c:invertIfNegative val="0"/>
          <c:cat>
            <c:strRef>
              <c:f>「體位」年級性別比較!$A$24:$A$27</c:f>
              <c:strCache>
                <c:ptCount val="4"/>
                <c:pt idx="0">
                  <c:v> 過輕</c:v>
                </c:pt>
                <c:pt idx="1">
                  <c:v> 適中</c:v>
                </c:pt>
                <c:pt idx="2">
                  <c:v> 過重</c:v>
                </c:pt>
                <c:pt idx="3">
                  <c:v> 肥胖</c:v>
                </c:pt>
              </c:strCache>
            </c:strRef>
          </c:cat>
          <c:val>
            <c:numRef>
              <c:f>「體位」年級性別比較!$H$24:$H$27</c:f>
              <c:numCache>
                <c:formatCode>0.00%</c:formatCode>
                <c:ptCount val="4"/>
                <c:pt idx="0">
                  <c:v>0.18104906937394247</c:v>
                </c:pt>
                <c:pt idx="1">
                  <c:v>0.60744500846023686</c:v>
                </c:pt>
                <c:pt idx="2">
                  <c:v>9.8138747884940772E-2</c:v>
                </c:pt>
                <c:pt idx="3">
                  <c:v>0.11336717428087986</c:v>
                </c:pt>
              </c:numCache>
            </c:numRef>
          </c:val>
        </c:ser>
        <c:ser>
          <c:idx val="1"/>
          <c:order val="1"/>
          <c:tx>
            <c:v>103二年級</c:v>
          </c:tx>
          <c:invertIfNegative val="0"/>
          <c:val>
            <c:numRef>
              <c:f>「體位」年級性別比較!$L$33:$L$36</c:f>
              <c:numCache>
                <c:formatCode>0.00%</c:formatCode>
                <c:ptCount val="4"/>
                <c:pt idx="0">
                  <c:v>0.24288107202680068</c:v>
                </c:pt>
                <c:pt idx="1">
                  <c:v>0.56448911222780573</c:v>
                </c:pt>
                <c:pt idx="2">
                  <c:v>9.7152428810720268E-2</c:v>
                </c:pt>
                <c:pt idx="3">
                  <c:v>9.5477386934673364E-2</c:v>
                </c:pt>
              </c:numCache>
            </c:numRef>
          </c:val>
        </c:ser>
        <c:ser>
          <c:idx val="2"/>
          <c:order val="2"/>
          <c:tx>
            <c:v>104三年級</c:v>
          </c:tx>
          <c:invertIfNegative val="0"/>
          <c:val>
            <c:numRef>
              <c:f>「體位」年級性別比較!$P$42:$P$45</c:f>
              <c:numCache>
                <c:formatCode>0.00%</c:formatCode>
                <c:ptCount val="4"/>
                <c:pt idx="0">
                  <c:v>0.24466338259441708</c:v>
                </c:pt>
                <c:pt idx="1">
                  <c:v>0.53201970443349755</c:v>
                </c:pt>
                <c:pt idx="2">
                  <c:v>0.11494252873563218</c:v>
                </c:pt>
                <c:pt idx="3">
                  <c:v>0.10837438423645321</c:v>
                </c:pt>
              </c:numCache>
            </c:numRef>
          </c:val>
        </c:ser>
        <c:ser>
          <c:idx val="3"/>
          <c:order val="3"/>
          <c:tx>
            <c:v>105四年級</c:v>
          </c:tx>
          <c:invertIfNegative val="0"/>
          <c:val>
            <c:numRef>
              <c:f>「體位」年級性別比較!$T$51:$T$54</c:f>
              <c:numCache>
                <c:formatCode>0.00%</c:formatCode>
                <c:ptCount val="4"/>
                <c:pt idx="0">
                  <c:v>0.23387096774193547</c:v>
                </c:pt>
                <c:pt idx="1">
                  <c:v>0.51290322580645165</c:v>
                </c:pt>
                <c:pt idx="2">
                  <c:v>0.12419354838709677</c:v>
                </c:pt>
                <c:pt idx="3">
                  <c:v>0.12903225806451613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04096"/>
        <c:axId val="178266112"/>
      </c:barChart>
      <c:catAx>
        <c:axId val="11360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66112"/>
        <c:crosses val="autoZero"/>
        <c:auto val="1"/>
        <c:lblAlgn val="ctr"/>
        <c:lblOffset val="100"/>
        <c:noMultiLvlLbl val="0"/>
      </c:catAx>
      <c:valAx>
        <c:axId val="1782661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604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0.52593</cdr:x>
      <cdr:y>0.18249</cdr:y>
    </cdr:from>
    <cdr:to>
      <cdr:x>0.59319</cdr:x>
      <cdr:y>0.26997</cdr:y>
    </cdr:to>
    <cdr:sp macro="" textlink="">
      <cdr:nvSpPr>
        <cdr:cNvPr id="3" name="文字方塊 6"/>
        <cdr:cNvSpPr txBox="1"/>
      </cdr:nvSpPr>
      <cdr:spPr>
        <a:xfrm xmlns:a="http://schemas.openxmlformats.org/drawingml/2006/main">
          <a:off x="4752528" y="1059400"/>
          <a:ext cx="607859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600" dirty="0" smtClean="0">
              <a:solidFill>
                <a:srgbClr val="0000FF"/>
              </a:solidFill>
            </a:rPr>
            <a:t>104</a:t>
          </a:r>
        </a:p>
        <a:p xmlns:a="http://schemas.openxmlformats.org/drawingml/2006/main">
          <a:pPr algn="ctr"/>
          <a:r>
            <a:rPr lang="zh-TW" altLang="en-US" dirty="0">
              <a:solidFill>
                <a:srgbClr val="0000FF"/>
              </a:solidFill>
            </a:rPr>
            <a:t>五</a:t>
          </a:r>
          <a:r>
            <a:rPr lang="zh-TW" altLang="en-US" sz="1100" dirty="0" smtClean="0">
              <a:solidFill>
                <a:srgbClr val="0000FF"/>
              </a:solidFill>
            </a:rPr>
            <a:t>年級</a:t>
          </a:r>
          <a:endParaRPr lang="zh-TW" alt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0.13547</cdr:x>
      <cdr:y>0.11936</cdr:y>
    </cdr:from>
    <cdr:to>
      <cdr:x>0.20273</cdr:x>
      <cdr:y>0.20684</cdr:y>
    </cdr:to>
    <cdr:sp macro="" textlink="">
      <cdr:nvSpPr>
        <cdr:cNvPr id="4" name="文字方塊 6"/>
        <cdr:cNvSpPr txBox="1"/>
      </cdr:nvSpPr>
      <cdr:spPr>
        <a:xfrm xmlns:a="http://schemas.openxmlformats.org/drawingml/2006/main">
          <a:off x="1224136" y="692925"/>
          <a:ext cx="607859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600" dirty="0" smtClean="0">
              <a:solidFill>
                <a:srgbClr val="FF0000"/>
              </a:solidFill>
            </a:rPr>
            <a:t>105</a:t>
          </a:r>
        </a:p>
        <a:p xmlns:a="http://schemas.openxmlformats.org/drawingml/2006/main">
          <a:pPr algn="ctr"/>
          <a:r>
            <a:rPr lang="zh-TW" altLang="en-US" dirty="0">
              <a:solidFill>
                <a:srgbClr val="FF0000"/>
              </a:solidFill>
            </a:rPr>
            <a:t>二</a:t>
          </a:r>
          <a:r>
            <a:rPr lang="zh-TW" altLang="en-US" sz="1100" dirty="0" smtClean="0">
              <a:solidFill>
                <a:srgbClr val="FF0000"/>
              </a:solidFill>
            </a:rPr>
            <a:t>年級</a:t>
          </a:r>
          <a:endParaRPr lang="zh-TW" altLang="en-US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0.23966</cdr:x>
      <cdr:y>0.1608</cdr:y>
    </cdr:from>
    <cdr:to>
      <cdr:x>0.30693</cdr:x>
      <cdr:y>0.24828</cdr:y>
    </cdr:to>
    <cdr:sp macro="" textlink="">
      <cdr:nvSpPr>
        <cdr:cNvPr id="5" name="文字方塊 6"/>
        <cdr:cNvSpPr txBox="1"/>
      </cdr:nvSpPr>
      <cdr:spPr>
        <a:xfrm xmlns:a="http://schemas.openxmlformats.org/drawingml/2006/main">
          <a:off x="2165678" y="933499"/>
          <a:ext cx="607860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600" dirty="0" smtClean="0">
              <a:solidFill>
                <a:srgbClr val="FF0000"/>
              </a:solidFill>
            </a:rPr>
            <a:t>105</a:t>
          </a:r>
        </a:p>
        <a:p xmlns:a="http://schemas.openxmlformats.org/drawingml/2006/main">
          <a:pPr algn="ctr"/>
          <a:r>
            <a:rPr lang="zh-TW" altLang="en-US" dirty="0">
              <a:solidFill>
                <a:srgbClr val="FF0000"/>
              </a:solidFill>
            </a:rPr>
            <a:t>三</a:t>
          </a:r>
          <a:r>
            <a:rPr lang="zh-TW" altLang="en-US" sz="1100" dirty="0" smtClean="0">
              <a:solidFill>
                <a:srgbClr val="FF0000"/>
              </a:solidFill>
            </a:rPr>
            <a:t>年級</a:t>
          </a:r>
          <a:endParaRPr lang="zh-TW" altLang="en-US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0.46218</cdr:x>
      <cdr:y>0.14528</cdr:y>
    </cdr:from>
    <cdr:to>
      <cdr:x>0.52944</cdr:x>
      <cdr:y>0.23275</cdr:y>
    </cdr:to>
    <cdr:sp macro="" textlink="">
      <cdr:nvSpPr>
        <cdr:cNvPr id="6" name="文字方塊 6"/>
        <cdr:cNvSpPr txBox="1"/>
      </cdr:nvSpPr>
      <cdr:spPr>
        <a:xfrm xmlns:a="http://schemas.openxmlformats.org/drawingml/2006/main">
          <a:off x="4176464" y="843363"/>
          <a:ext cx="607860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600" dirty="0" smtClean="0">
              <a:solidFill>
                <a:srgbClr val="FF0000"/>
              </a:solidFill>
            </a:rPr>
            <a:t>105</a:t>
          </a:r>
        </a:p>
        <a:p xmlns:a="http://schemas.openxmlformats.org/drawingml/2006/main">
          <a:pPr algn="ctr"/>
          <a:r>
            <a:rPr lang="zh-TW" altLang="en-US" sz="1100" dirty="0" smtClean="0">
              <a:solidFill>
                <a:srgbClr val="FF0000"/>
              </a:solidFill>
            </a:rPr>
            <a:t>五年級</a:t>
          </a:r>
          <a:endParaRPr lang="zh-TW" altLang="en-US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0.90842</cdr:x>
      <cdr:y>0.14963</cdr:y>
    </cdr:from>
    <cdr:to>
      <cdr:x>0.97568</cdr:x>
      <cdr:y>0.23711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8208912" y="868657"/>
          <a:ext cx="607860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600" dirty="0" smtClean="0">
              <a:solidFill>
                <a:srgbClr val="FF0000"/>
              </a:solidFill>
            </a:rPr>
            <a:t>105</a:t>
          </a:r>
        </a:p>
        <a:p xmlns:a="http://schemas.openxmlformats.org/drawingml/2006/main">
          <a:pPr algn="ctr"/>
          <a:r>
            <a:rPr lang="zh-TW" altLang="en-US" dirty="0">
              <a:solidFill>
                <a:srgbClr val="FF0000"/>
              </a:solidFill>
            </a:rPr>
            <a:t>九</a:t>
          </a:r>
          <a:r>
            <a:rPr lang="zh-TW" altLang="en-US" sz="1100" dirty="0" smtClean="0">
              <a:solidFill>
                <a:srgbClr val="FF0000"/>
              </a:solidFill>
            </a:rPr>
            <a:t>年級</a:t>
          </a:r>
          <a:endParaRPr lang="zh-TW" altLang="en-US" sz="11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162C-5095-4114-833F-57B94034FB39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1FC8-5C66-4582-AB0B-156A2D318D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B769-CB82-4BC8-B98C-2727817A9511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4697-6876-40AA-8068-E4358E72B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7BF3-3500-431E-9710-C37C6D146BF3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36D5-D334-43D5-A6F0-BB151DEF66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37C8-A647-48FE-9A21-8EBC3157EA76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C415-F2AB-4600-85CE-F99DF68E7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1F6E-644D-4D8E-AF25-0B7E9CDB41AA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FB51-60C9-4707-B553-2EC2E77FB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A101-3238-4C66-A795-84A4A32A349E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8076-1A3B-4362-8CB5-681C624DF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B074-CF08-4EFD-991A-D81C7FBD5B7A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0582-2DDA-45C9-A6B4-39EA624F0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C096-7B5D-47D9-BF64-5D8CAF364E26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6347-019F-4AE3-B8B6-2548D7FD6A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DAD-CB71-471B-B1A1-BD5E7176CD9C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6115-BB74-4768-BB6E-F4B87958F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6CB3-4DF2-46EC-8BAB-E509A57CE505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7A46-9B3B-4F1B-A177-C3A6B06874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C8E-7165-4920-A328-0D87EA7F1814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E846-5BE0-438E-A714-81E807C4A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888127-1031-492B-BE03-8D58B61836F3}" type="datetimeFigureOut">
              <a:rPr lang="zh-CN" altLang="en-US"/>
              <a:pPr>
                <a:defRPr/>
              </a:pPr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6D519B-E8CD-4F7C-8307-CAE212CC4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309634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金門縣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推動學校衛生與健康促進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年度到校輔導總結報告</a:t>
            </a:r>
            <a:endParaRPr lang="zh-TW" alt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報告人：</a:t>
            </a:r>
            <a:r>
              <a:rPr lang="zh-TW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邱郁茹</a:t>
            </a:r>
            <a:endParaRPr lang="zh-TW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八年級體</a:t>
            </a:r>
            <a:r>
              <a:rPr lang="zh-TW" altLang="en-US" dirty="0"/>
              <a:t>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8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七年級體位適中</a:t>
            </a:r>
            <a:r>
              <a:rPr lang="zh-TW" altLang="en-US" dirty="0"/>
              <a:t>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1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六年級</a:t>
            </a:r>
            <a:r>
              <a:rPr lang="zh-TW" altLang="en-US" dirty="0"/>
              <a:t>體位適中率變化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0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五年級</a:t>
            </a:r>
            <a:r>
              <a:rPr lang="zh-TW" altLang="en-US" dirty="0"/>
              <a:t>體位適中率變化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4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四年級</a:t>
            </a:r>
            <a:r>
              <a:rPr lang="zh-TW" altLang="en-US" dirty="0"/>
              <a:t>體位適中率變化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9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三年級</a:t>
            </a:r>
            <a:r>
              <a:rPr lang="zh-TW" altLang="en-US" dirty="0"/>
              <a:t>體位適中率變化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7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二年級</a:t>
            </a:r>
            <a:r>
              <a:rPr lang="zh-TW" altLang="en-US" dirty="0"/>
              <a:t>體位適中率變化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矩形 4"/>
          <p:cNvSpPr/>
          <p:nvPr/>
        </p:nvSpPr>
        <p:spPr>
          <a:xfrm>
            <a:off x="4932040" y="980728"/>
            <a:ext cx="4211960" cy="360040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4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37176"/>
              </p:ext>
            </p:extLst>
          </p:nvPr>
        </p:nvGraphicFramePr>
        <p:xfrm>
          <a:off x="0" y="483029"/>
          <a:ext cx="4608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864864"/>
              </p:ext>
            </p:extLst>
          </p:nvPr>
        </p:nvGraphicFramePr>
        <p:xfrm>
          <a:off x="4566463" y="466794"/>
          <a:ext cx="4608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55576" y="97462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105</a:t>
            </a:r>
            <a:r>
              <a:rPr lang="zh-TW" altLang="en-US" sz="2000" dirty="0" smtClean="0"/>
              <a:t>學年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國小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性教育</a:t>
            </a:r>
            <a:r>
              <a:rPr lang="zh-TW" altLang="en-US" sz="2000" dirty="0" smtClean="0"/>
              <a:t>成效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52120" y="90523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105</a:t>
            </a:r>
            <a:r>
              <a:rPr lang="zh-TW" altLang="en-US" sz="2000" dirty="0" smtClean="0"/>
              <a:t>學年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國中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性教育</a:t>
            </a:r>
            <a:r>
              <a:rPr lang="zh-TW" altLang="en-US" sz="2000" dirty="0" smtClean="0"/>
              <a:t>成效</a:t>
            </a:r>
            <a:endParaRPr lang="zh-TW" altLang="en-US" sz="20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520342"/>
              </p:ext>
            </p:extLst>
          </p:nvPr>
        </p:nvGraphicFramePr>
        <p:xfrm>
          <a:off x="-11211" y="3690000"/>
          <a:ext cx="460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23957"/>
              </p:ext>
            </p:extLst>
          </p:nvPr>
        </p:nvGraphicFramePr>
        <p:xfrm>
          <a:off x="4536000" y="3722272"/>
          <a:ext cx="460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39552" y="3212976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105</a:t>
            </a:r>
            <a:r>
              <a:rPr lang="zh-TW" altLang="en-US" sz="2000" dirty="0" smtClean="0"/>
              <a:t>學年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國小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全民健保</a:t>
            </a:r>
            <a:r>
              <a:rPr lang="zh-TW" altLang="en-US" sz="2000" dirty="0" smtClean="0"/>
              <a:t>宣導成效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3202237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105</a:t>
            </a:r>
            <a:r>
              <a:rPr lang="zh-TW" altLang="en-US" sz="2000" dirty="0" smtClean="0"/>
              <a:t>學年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國中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全民健保</a:t>
            </a:r>
            <a:r>
              <a:rPr lang="zh-TW" altLang="en-US" sz="2000" dirty="0" smtClean="0"/>
              <a:t>宣導成效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50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0"/>
            <a:ext cx="82296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指標及目標執行成效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076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77272" y="2780928"/>
            <a:ext cx="3024336" cy="5760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32040" y="4653136"/>
            <a:ext cx="4176464" cy="432048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967536" y="3352620"/>
            <a:ext cx="4176464" cy="359948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0"/>
            <a:ext cx="82296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金門縣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學年地方輔導團年度工作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68205"/>
              </p:ext>
            </p:extLst>
          </p:nvPr>
        </p:nvGraphicFramePr>
        <p:xfrm>
          <a:off x="1115616" y="1124744"/>
          <a:ext cx="6912768" cy="525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5328592"/>
              </a:tblGrid>
              <a:tr h="31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日期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工作項目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105/0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/25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10</a:t>
                      </a:r>
                      <a:r>
                        <a:rPr lang="en-US" altLang="zh-TW" sz="1600" kern="100" dirty="0" smtClean="0">
                          <a:effectLst/>
                        </a:rPr>
                        <a:t>4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健康促進學校輔導計畫 </a:t>
                      </a:r>
                      <a:r>
                        <a:rPr lang="en-US" altLang="zh-TW" sz="1600" kern="100" dirty="0" smtClean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成果</a:t>
                      </a:r>
                      <a:r>
                        <a:rPr lang="zh-TW" sz="1600" kern="100" dirty="0" smtClean="0">
                          <a:effectLst/>
                        </a:rPr>
                        <a:t>報告 </a:t>
                      </a:r>
                      <a:r>
                        <a:rPr lang="zh-TW" sz="1600" kern="100" dirty="0">
                          <a:effectLst/>
                        </a:rPr>
                        <a:t>暨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健康促進學校輔導計畫 </a:t>
                      </a:r>
                      <a:r>
                        <a:rPr lang="en-US" altLang="zh-TW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提案</a:t>
                      </a:r>
                      <a:r>
                        <a:rPr lang="zh-TW" sz="1600" kern="100" dirty="0">
                          <a:effectLst/>
                        </a:rPr>
                        <a:t>報告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105/09/07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辦理</a:t>
                      </a:r>
                      <a:r>
                        <a:rPr lang="zh-TW" sz="1600" kern="100" dirty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金門縣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sz="1600" kern="100" dirty="0" smtClean="0">
                          <a:effectLst/>
                        </a:rPr>
                        <a:t>學年</a:t>
                      </a:r>
                      <a:r>
                        <a:rPr lang="zh-TW" sz="1600" kern="100" dirty="0">
                          <a:effectLst/>
                        </a:rPr>
                        <a:t>度推動健康促進學校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共識</a:t>
                      </a:r>
                      <a:r>
                        <a:rPr lang="zh-TW" sz="1600" kern="100" dirty="0" smtClean="0">
                          <a:solidFill>
                            <a:srgbClr val="0000FF"/>
                          </a:solidFill>
                          <a:effectLst/>
                        </a:rPr>
                        <a:t>會議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zh-TW" sz="1600" kern="100" dirty="0" smtClean="0">
                          <a:solidFill>
                            <a:srgbClr val="0000FF"/>
                          </a:solidFill>
                          <a:effectLst/>
                        </a:rPr>
                        <a:t>暨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zh-TW" sz="1600" kern="100" dirty="0" smtClean="0">
                          <a:solidFill>
                            <a:srgbClr val="0000FF"/>
                          </a:solidFill>
                          <a:effectLst/>
                        </a:rPr>
                        <a:t>增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能研習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105/11/07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</a:rPr>
                        <a:t>參與 教育部</a:t>
                      </a:r>
                      <a:r>
                        <a:rPr lang="en-US" altLang="zh-TW" sz="1600" kern="100" dirty="0" smtClean="0">
                          <a:effectLst/>
                        </a:rPr>
                        <a:t>105</a:t>
                      </a:r>
                      <a:r>
                        <a:rPr lang="zh-TW" altLang="zh-TW" sz="1600" kern="100" dirty="0" smtClean="0">
                          <a:effectLst/>
                        </a:rPr>
                        <a:t>年度健康促進學校輔導計畫之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</a:rPr>
                        <a:t>中央輔導委員共識會議</a:t>
                      </a:r>
                      <a:endParaRPr lang="zh-TW" altLang="zh-TW" sz="16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105/11/</a:t>
                      </a:r>
                      <a:r>
                        <a:rPr lang="en-US" altLang="zh-TW" sz="1800" kern="100" dirty="0" smtClean="0">
                          <a:effectLst/>
                        </a:rPr>
                        <a:t>25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辦理</a:t>
                      </a:r>
                      <a:r>
                        <a:rPr lang="zh-TW" sz="1600" kern="100" dirty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金門縣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sz="1600" kern="100" dirty="0" smtClean="0">
                          <a:effectLst/>
                        </a:rPr>
                        <a:t>學年</a:t>
                      </a:r>
                      <a:r>
                        <a:rPr lang="zh-TW" sz="1600" kern="100" dirty="0">
                          <a:effectLst/>
                        </a:rPr>
                        <a:t>度推動健康促進學校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地方輔導委員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第一次工作會報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r>
                        <a:rPr lang="en-US" sz="1800" kern="100" dirty="0" smtClean="0">
                          <a:effectLst/>
                        </a:rPr>
                        <a:t>/</a:t>
                      </a:r>
                      <a:r>
                        <a:rPr lang="en-US" altLang="zh-TW" sz="1800" kern="100" dirty="0" smtClean="0">
                          <a:effectLst/>
                        </a:rPr>
                        <a:t>01</a:t>
                      </a:r>
                      <a:r>
                        <a:rPr lang="en-US" sz="1800" kern="100" dirty="0" smtClean="0">
                          <a:effectLst/>
                        </a:rPr>
                        <a:t>/</a:t>
                      </a:r>
                      <a:r>
                        <a:rPr lang="en-US" altLang="zh-TW" sz="1800" kern="100" dirty="0" smtClean="0">
                          <a:effectLst/>
                        </a:rPr>
                        <a:t>09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辦理</a:t>
                      </a:r>
                      <a:r>
                        <a:rPr lang="zh-TW" altLang="en-US" sz="1600" dirty="0" smtClean="0"/>
                        <a:t>  推動健康促進學校</a:t>
                      </a:r>
                      <a:r>
                        <a:rPr lang="zh-TW" altLang="en-US" sz="1600" dirty="0" smtClean="0">
                          <a:solidFill>
                            <a:srgbClr val="0000FF"/>
                          </a:solidFill>
                        </a:rPr>
                        <a:t>縣市推動策略交流研習</a:t>
                      </a:r>
                      <a:endParaRPr lang="zh-TW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106/03/29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辦理</a:t>
                      </a:r>
                      <a:r>
                        <a:rPr lang="zh-TW" altLang="en-US" sz="1600" dirty="0" smtClean="0"/>
                        <a:t>  中央輔導委員輔導訪視  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李明憲教授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r>
                        <a:rPr lang="en-US" sz="1800" kern="100" dirty="0" smtClean="0">
                          <a:effectLst/>
                        </a:rPr>
                        <a:t>/05/1</a:t>
                      </a:r>
                      <a:r>
                        <a:rPr lang="en-US" altLang="zh-TW" sz="1800" kern="100" dirty="0" smtClean="0">
                          <a:effectLst/>
                        </a:rPr>
                        <a:t>0~12</a:t>
                      </a:r>
                      <a:endParaRPr lang="zh-TW" sz="1800" kern="1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辦理</a:t>
                      </a:r>
                      <a:r>
                        <a:rPr lang="zh-TW" sz="1600" kern="100" dirty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金門縣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學校衛生與健康促進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地方輔導團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到校輔導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smtClean="0">
                          <a:effectLst/>
                        </a:rPr>
                        <a:t>10</a:t>
                      </a:r>
                      <a:r>
                        <a:rPr lang="en-US" altLang="zh-TW" sz="1800" kern="100" smtClean="0">
                          <a:effectLst/>
                        </a:rPr>
                        <a:t>6</a:t>
                      </a:r>
                      <a:r>
                        <a:rPr lang="en-US" sz="1800" kern="100" smtClean="0">
                          <a:effectLst/>
                        </a:rPr>
                        <a:t>/0</a:t>
                      </a:r>
                      <a:r>
                        <a:rPr lang="en-US" altLang="zh-TW" sz="1800" kern="100" smtClean="0">
                          <a:effectLst/>
                        </a:rPr>
                        <a:t>5</a:t>
                      </a:r>
                      <a:r>
                        <a:rPr lang="en-US" sz="1800" kern="100" smtClean="0">
                          <a:effectLst/>
                        </a:rPr>
                        <a:t>/</a:t>
                      </a:r>
                      <a:r>
                        <a:rPr lang="en-US" altLang="zh-TW" sz="1800" kern="100" smtClean="0">
                          <a:effectLst/>
                        </a:rPr>
                        <a:t>25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</a:rPr>
                        <a:t>辦理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 金門縣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sz="1600" kern="100" dirty="0" smtClean="0">
                          <a:effectLst/>
                        </a:rPr>
                        <a:t>學年</a:t>
                      </a:r>
                      <a:r>
                        <a:rPr lang="zh-TW" sz="1600" kern="100" dirty="0">
                          <a:effectLst/>
                        </a:rPr>
                        <a:t>度推動健康促進學校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地方輔導委員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第二次工作會報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r>
                        <a:rPr lang="en-US" sz="1800" kern="100" dirty="0" smtClean="0">
                          <a:effectLst/>
                        </a:rPr>
                        <a:t>/06/2</a:t>
                      </a:r>
                      <a:r>
                        <a:rPr lang="en-US" altLang="zh-TW" sz="1800" kern="100" dirty="0" smtClean="0">
                          <a:effectLst/>
                        </a:rPr>
                        <a:t>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參與</a:t>
                      </a:r>
                      <a:r>
                        <a:rPr lang="zh-TW" sz="1600" kern="100" dirty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教育部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健康促進學校計畫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成果發表</a:t>
                      </a:r>
                      <a:r>
                        <a:rPr lang="zh-TW" sz="1600" kern="100" dirty="0" smtClean="0">
                          <a:effectLst/>
                        </a:rPr>
                        <a:t>會</a:t>
                      </a:r>
                      <a:r>
                        <a:rPr lang="zh-TW" altLang="en-US" sz="1600" kern="100" dirty="0" smtClean="0">
                          <a:effectLst/>
                        </a:rPr>
                        <a:t>   暨   增能研習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r>
                        <a:rPr lang="en-US" sz="1800" kern="100" dirty="0" smtClean="0">
                          <a:effectLst/>
                        </a:rPr>
                        <a:t>/07/0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辦理</a:t>
                      </a:r>
                      <a:r>
                        <a:rPr lang="zh-TW" sz="1600" kern="100" dirty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金門縣</a:t>
                      </a: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sz="1600" kern="100" dirty="0" smtClean="0">
                          <a:effectLst/>
                        </a:rPr>
                        <a:t>學年</a:t>
                      </a:r>
                      <a:r>
                        <a:rPr lang="zh-TW" sz="1600" kern="100" dirty="0">
                          <a:effectLst/>
                        </a:rPr>
                        <a:t>度推動學校衛生與健康促進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成果發表會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r>
                        <a:rPr lang="en-US" sz="1800" kern="100" dirty="0" smtClean="0">
                          <a:effectLst/>
                        </a:rPr>
                        <a:t>/08/2</a:t>
                      </a:r>
                      <a:r>
                        <a:rPr lang="en-US" altLang="zh-TW" sz="1800" kern="100" dirty="0" smtClean="0">
                          <a:effectLst/>
                        </a:rPr>
                        <a:t>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105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健康促進學校輔導</a:t>
                      </a:r>
                      <a:r>
                        <a:rPr lang="zh-TW" sz="1600" kern="100" dirty="0" smtClean="0">
                          <a:effectLst/>
                        </a:rPr>
                        <a:t>計畫</a:t>
                      </a:r>
                      <a:r>
                        <a:rPr lang="en-US" altLang="zh-TW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effectLst/>
                        </a:rPr>
                        <a:t>成果</a:t>
                      </a:r>
                      <a:r>
                        <a:rPr lang="zh-TW" sz="1600" kern="100" dirty="0" smtClean="0">
                          <a:effectLst/>
                        </a:rPr>
                        <a:t>報告 </a:t>
                      </a:r>
                      <a:r>
                        <a:rPr lang="zh-TW" sz="1600" kern="100" dirty="0">
                          <a:effectLst/>
                        </a:rPr>
                        <a:t>暨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10</a:t>
                      </a:r>
                      <a:r>
                        <a:rPr lang="en-US" altLang="zh-TW" sz="1600" kern="100" dirty="0" smtClean="0">
                          <a:effectLst/>
                        </a:rPr>
                        <a:t>6</a:t>
                      </a:r>
                      <a:r>
                        <a:rPr lang="zh-TW" altLang="en-US" sz="1600" kern="100" dirty="0" smtClean="0"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effectLst/>
                        </a:rPr>
                        <a:t>健康促進學校輔導</a:t>
                      </a:r>
                      <a:r>
                        <a:rPr lang="zh-TW" sz="1600" kern="100" dirty="0" smtClean="0">
                          <a:effectLst/>
                        </a:rPr>
                        <a:t>計畫</a:t>
                      </a:r>
                      <a:r>
                        <a:rPr lang="en-US" altLang="zh-TW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>
                          <a:effectLst/>
                        </a:rPr>
                        <a:t>提案報告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0"/>
            <a:ext cx="82296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指標及目標執行成效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這一年來感謝大家的幫忙！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報告結束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到校輔導總結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971600" y="1600200"/>
            <a:ext cx="771520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數據統計資料詳實。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活動設計多元活潑。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融入課程教學。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結合社區資源、擴張影響力。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拉入家長參與。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/>
                </a:solidFill>
              </a:rPr>
              <a:t>有效利用數位資訊媒體工具。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3600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由學生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自己來進行宣導活動。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2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指標及目標執行成效</a:t>
            </a:r>
            <a:endParaRPr lang="zh-TW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19664" y="620688"/>
            <a:ext cx="2916832" cy="5760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05866" y="5445224"/>
            <a:ext cx="3024336" cy="5760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47022" y="6021288"/>
            <a:ext cx="4176464" cy="288032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19664" y="2996952"/>
            <a:ext cx="2916832" cy="5760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1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同群體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初檢齲齒率</a:t>
            </a:r>
            <a:r>
              <a:rPr lang="zh-TW" altLang="en-US" dirty="0" smtClean="0"/>
              <a:t>變化情形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44361"/>
              </p:ext>
            </p:extLst>
          </p:nvPr>
        </p:nvGraphicFramePr>
        <p:xfrm>
          <a:off x="107504" y="1340768"/>
          <a:ext cx="903649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444208" y="1124744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105</a:t>
            </a:r>
          </a:p>
          <a:p>
            <a:pPr algn="ctr"/>
            <a:r>
              <a:rPr lang="zh-TW" altLang="en-US" sz="1600" dirty="0" smtClean="0">
                <a:solidFill>
                  <a:srgbClr val="0000FF"/>
                </a:solidFill>
              </a:rPr>
              <a:t>四年級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07685" y="2348880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105</a:t>
            </a:r>
          </a:p>
          <a:p>
            <a:pPr algn="ctr"/>
            <a:r>
              <a:rPr lang="zh-TW" altLang="en-US" sz="1600" dirty="0">
                <a:solidFill>
                  <a:srgbClr val="0000FF"/>
                </a:solidFill>
              </a:rPr>
              <a:t>七</a:t>
            </a:r>
            <a:r>
              <a:rPr lang="zh-TW" altLang="en-US" sz="1600" dirty="0" smtClean="0">
                <a:solidFill>
                  <a:srgbClr val="0000FF"/>
                </a:solidFill>
              </a:rPr>
              <a:t>年級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99572" y="1700808"/>
            <a:ext cx="800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102</a:t>
            </a: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四年級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99972" y="1196752"/>
            <a:ext cx="800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102</a:t>
            </a: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一年級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同群體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裸視視力不良率</a:t>
            </a:r>
            <a:r>
              <a:rPr lang="zh-TW" altLang="en-US" dirty="0" smtClean="0"/>
              <a:t>變化情形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5418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6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004060"/>
              </p:ext>
            </p:extLst>
          </p:nvPr>
        </p:nvGraphicFramePr>
        <p:xfrm>
          <a:off x="107504" y="1052736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同群體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體位適中率 </a:t>
            </a:r>
            <a:r>
              <a:rPr lang="zh-TW" altLang="en-US" dirty="0" smtClean="0"/>
              <a:t>變化情形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9592" y="1052736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 smtClean="0">
                <a:solidFill>
                  <a:srgbClr val="0000FF"/>
                </a:solidFill>
              </a:rPr>
              <a:t>一年級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35696" y="1719448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二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43808" y="1986235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三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62233" y="1732320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四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68144" y="2204550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六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47037" y="1897765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七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884368" y="1978693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FF"/>
                </a:solidFill>
              </a:rPr>
              <a:t>104</a:t>
            </a:r>
          </a:p>
          <a:p>
            <a:pPr algn="ctr"/>
            <a:r>
              <a:rPr lang="zh-TW" altLang="en-US" sz="1100" dirty="0">
                <a:solidFill>
                  <a:srgbClr val="0000FF"/>
                </a:solidFill>
              </a:rPr>
              <a:t>八</a:t>
            </a:r>
            <a:r>
              <a:rPr lang="zh-TW" altLang="en-US" sz="1100" dirty="0" smtClean="0">
                <a:solidFill>
                  <a:srgbClr val="0000FF"/>
                </a:solidFill>
              </a:rPr>
              <a:t>年級</a:t>
            </a:r>
            <a:endParaRPr lang="zh-TW" altLang="en-US" sz="1100" dirty="0">
              <a:solidFill>
                <a:srgbClr val="0000FF"/>
              </a:solidFill>
            </a:endParaRPr>
          </a:p>
        </p:txBody>
      </p:sp>
      <p:sp>
        <p:nvSpPr>
          <p:cNvPr id="15" name="文字方塊 6"/>
          <p:cNvSpPr txBox="1"/>
          <p:nvPr/>
        </p:nvSpPr>
        <p:spPr>
          <a:xfrm>
            <a:off x="3285859" y="2139297"/>
            <a:ext cx="6078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105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四</a:t>
            </a:r>
            <a:r>
              <a:rPr lang="zh-TW" altLang="en-US" sz="1100" dirty="0" smtClean="0">
                <a:solidFill>
                  <a:srgbClr val="FF0000"/>
                </a:solidFill>
              </a:rPr>
              <a:t>年級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文字方塊 6"/>
          <p:cNvSpPr txBox="1"/>
          <p:nvPr/>
        </p:nvSpPr>
        <p:spPr>
          <a:xfrm>
            <a:off x="5260284" y="2150015"/>
            <a:ext cx="6078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105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六</a:t>
            </a:r>
            <a:r>
              <a:rPr lang="zh-TW" altLang="en-US" sz="1100" dirty="0" smtClean="0">
                <a:solidFill>
                  <a:srgbClr val="FF0000"/>
                </a:solidFill>
              </a:rPr>
              <a:t>年級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7" name="文字方塊 6"/>
          <p:cNvSpPr txBox="1"/>
          <p:nvPr/>
        </p:nvSpPr>
        <p:spPr>
          <a:xfrm>
            <a:off x="6267901" y="2153412"/>
            <a:ext cx="6078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105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七</a:t>
            </a:r>
            <a:r>
              <a:rPr lang="zh-TW" altLang="en-US" sz="1100" dirty="0" smtClean="0">
                <a:solidFill>
                  <a:srgbClr val="FF0000"/>
                </a:solidFill>
              </a:rPr>
              <a:t>年級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8" name="文字方塊 6"/>
          <p:cNvSpPr txBox="1"/>
          <p:nvPr/>
        </p:nvSpPr>
        <p:spPr>
          <a:xfrm>
            <a:off x="7276508" y="1824034"/>
            <a:ext cx="6078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105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八</a:t>
            </a:r>
            <a:r>
              <a:rPr lang="zh-TW" altLang="en-US" sz="1100" dirty="0" smtClean="0">
                <a:solidFill>
                  <a:srgbClr val="FF0000"/>
                </a:solidFill>
              </a:rPr>
              <a:t>年級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九年級體位適中率變化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93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3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440</Words>
  <Application>Microsoft Office PowerPoint</Application>
  <PresentationFormat>如螢幕大小 (4:3)</PresentationFormat>
  <Paragraphs>108</Paragraphs>
  <Slides>21</Slides>
  <Notes>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主题</vt:lpstr>
      <vt:lpstr>金門縣105學年度 推動學校衛生與健康促進 年度到校輔導總結報告</vt:lpstr>
      <vt:lpstr>PowerPoint 簡報</vt:lpstr>
      <vt:lpstr>PowerPoint 簡報</vt:lpstr>
      <vt:lpstr>PowerPoint 簡報</vt:lpstr>
      <vt:lpstr>PowerPoint 簡報</vt:lpstr>
      <vt:lpstr>同群體初檢齲齒率變化情形</vt:lpstr>
      <vt:lpstr>同群體裸視視力不良率變化情形</vt:lpstr>
      <vt:lpstr>同群體 體位適中率 變化情形</vt:lpstr>
      <vt:lpstr>九年級體位適中率變化</vt:lpstr>
      <vt:lpstr>八年級體位適中率變化</vt:lpstr>
      <vt:lpstr>七年級體位適中率變化</vt:lpstr>
      <vt:lpstr>六年級體位適中率變化</vt:lpstr>
      <vt:lpstr>五年級體位適中率變化</vt:lpstr>
      <vt:lpstr>四年級體位適中率變化</vt:lpstr>
      <vt:lpstr>三年級體位適中率變化</vt:lpstr>
      <vt:lpstr>二年級體位適中率變化</vt:lpstr>
      <vt:lpstr>PowerPoint 簡報</vt:lpstr>
      <vt:lpstr>PowerPoint 簡報</vt:lpstr>
      <vt:lpstr>PowerPoint 簡報</vt:lpstr>
      <vt:lpstr>PowerPoint 簡報</vt:lpstr>
      <vt:lpstr>這一年來感謝大家的幫忙！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103</cp:revision>
  <dcterms:created xsi:type="dcterms:W3CDTF">2013-10-30T09:04:50Z</dcterms:created>
  <dcterms:modified xsi:type="dcterms:W3CDTF">2017-07-21T02:59:10Z</dcterms:modified>
</cp:coreProperties>
</file>