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2" r:id="rId3"/>
    <p:sldId id="293" r:id="rId4"/>
    <p:sldId id="294" r:id="rId5"/>
    <p:sldId id="301" r:id="rId6"/>
    <p:sldId id="302" r:id="rId7"/>
    <p:sldId id="303" r:id="rId8"/>
    <p:sldId id="304" r:id="rId9"/>
    <p:sldId id="305" r:id="rId10"/>
    <p:sldId id="306" r:id="rId11"/>
    <p:sldId id="348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3" r:id="rId20"/>
    <p:sldId id="342" r:id="rId21"/>
    <p:sldId id="349" r:id="rId22"/>
    <p:sldId id="334" r:id="rId23"/>
  </p:sldIdLst>
  <p:sldSz cx="12192000" cy="6858000"/>
  <p:notesSz cx="7102475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3399FF"/>
    <a:srgbClr val="F83C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7" autoAdjust="0"/>
    <p:restoredTop sz="94660" autoAdjust="0"/>
  </p:normalViewPr>
  <p:slideViewPr>
    <p:cSldViewPr snapToGrid="0">
      <p:cViewPr>
        <p:scale>
          <a:sx n="74" d="100"/>
          <a:sy n="74" d="100"/>
        </p:scale>
        <p:origin x="-120" y="-7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75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3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TW" smtClean="0"/>
              <a:t>2016/9/7</a:t>
            </a:r>
            <a:endParaRPr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23E8DA06-3A41-4DE0-A881-3D8C27B9E7C0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9609596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3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TW" smtClean="0"/>
              <a:t>2016/9/7</a:t>
            </a:r>
            <a:endParaRPr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pPr lvl="0"/>
            <a:endParaRPr lang="zh-TW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3454182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zh-TW" noProof="0"/>
              <a:t>按一下以編輯母片文字樣式</a:t>
            </a:r>
          </a:p>
          <a:p>
            <a:pPr lvl="1"/>
            <a:r>
              <a:rPr lang="zh-TW" noProof="0"/>
              <a:t>第二層</a:t>
            </a:r>
          </a:p>
          <a:p>
            <a:pPr lvl="2"/>
            <a:r>
              <a:rPr lang="zh-TW" noProof="0"/>
              <a:t>第三層</a:t>
            </a:r>
          </a:p>
          <a:p>
            <a:pPr lvl="3"/>
            <a:r>
              <a:rPr lang="zh-TW" noProof="0"/>
              <a:t>第四層</a:t>
            </a:r>
          </a:p>
          <a:p>
            <a:pPr lvl="4"/>
            <a:r>
              <a:rPr lang="zh-TW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C58FAFC0-1A55-4B3D-AB96-0AF963810B4F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584941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8FAFC0-1A55-4B3D-AB96-0AF963810B4F}" type="slidenum">
              <a:rPr lang="en-US" altLang="zh-TW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2016/9/7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7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中 3"/>
          <p:cNvGrpSpPr>
            <a:grpSpLocks/>
          </p:cNvGrpSpPr>
          <p:nvPr userDrawn="1"/>
        </p:nvGrpSpPr>
        <p:grpSpPr bwMode="auto">
          <a:xfrm rot="248467">
            <a:off x="223841" y="2574925"/>
            <a:ext cx="4687887" cy="2425700"/>
            <a:chOff x="-10068" y="2615721"/>
            <a:chExt cx="5488038" cy="2838132"/>
          </a:xfrm>
        </p:grpSpPr>
        <p:sp>
          <p:nvSpPr>
            <p:cNvPr id="5" name="手繪多邊形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" name="手繪多邊形 458"/>
            <p:cNvSpPr>
              <a:spLocks/>
            </p:cNvSpPr>
            <p:nvPr/>
          </p:nvSpPr>
          <p:spPr bwMode="auto">
            <a:xfrm>
              <a:off x="5047535" y="4978129"/>
              <a:ext cx="133809" cy="70582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" name="手繪多邊形 459"/>
            <p:cNvSpPr>
              <a:spLocks/>
            </p:cNvSpPr>
            <p:nvPr/>
          </p:nvSpPr>
          <p:spPr bwMode="auto">
            <a:xfrm>
              <a:off x="2501115" y="2944338"/>
              <a:ext cx="85489" cy="96586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" name="手繪多邊形 460"/>
            <p:cNvSpPr>
              <a:spLocks/>
            </p:cNvSpPr>
            <p:nvPr/>
          </p:nvSpPr>
          <p:spPr bwMode="auto">
            <a:xfrm>
              <a:off x="2303042" y="3123789"/>
              <a:ext cx="102216" cy="81726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" name="手繪多邊形 461"/>
            <p:cNvSpPr>
              <a:spLocks/>
            </p:cNvSpPr>
            <p:nvPr/>
          </p:nvSpPr>
          <p:spPr bwMode="auto">
            <a:xfrm>
              <a:off x="2459119" y="3293014"/>
              <a:ext cx="105932" cy="91013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" name="手繪多邊形 462"/>
            <p:cNvSpPr>
              <a:spLocks/>
            </p:cNvSpPr>
            <p:nvPr/>
          </p:nvSpPr>
          <p:spPr bwMode="auto">
            <a:xfrm>
              <a:off x="2003988" y="3133724"/>
              <a:ext cx="117083" cy="87299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" name="手繪多邊形 463"/>
            <p:cNvSpPr>
              <a:spLocks/>
            </p:cNvSpPr>
            <p:nvPr/>
          </p:nvSpPr>
          <p:spPr bwMode="auto">
            <a:xfrm>
              <a:off x="1758175" y="2684991"/>
              <a:ext cx="92923" cy="115160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" name="手繪多邊形 464"/>
            <p:cNvSpPr>
              <a:spLocks/>
            </p:cNvSpPr>
            <p:nvPr/>
          </p:nvSpPr>
          <p:spPr bwMode="auto">
            <a:xfrm>
              <a:off x="3011631" y="3521648"/>
              <a:ext cx="92923" cy="72439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" name="手繪多邊形 465"/>
            <p:cNvSpPr>
              <a:spLocks/>
            </p:cNvSpPr>
            <p:nvPr/>
          </p:nvSpPr>
          <p:spPr bwMode="auto">
            <a:xfrm>
              <a:off x="3074334" y="3401201"/>
              <a:ext cx="105932" cy="89156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" name="手繪多邊形 466"/>
            <p:cNvSpPr>
              <a:spLocks/>
            </p:cNvSpPr>
            <p:nvPr/>
          </p:nvSpPr>
          <p:spPr bwMode="auto">
            <a:xfrm>
              <a:off x="4104747" y="4331203"/>
              <a:ext cx="83631" cy="81726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" name="手繪多邊形 467"/>
            <p:cNvSpPr>
              <a:spLocks/>
            </p:cNvSpPr>
            <p:nvPr/>
          </p:nvSpPr>
          <p:spPr bwMode="auto">
            <a:xfrm>
              <a:off x="4173405" y="4223073"/>
              <a:ext cx="104074" cy="8358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" name="手繪多邊形 468"/>
            <p:cNvSpPr>
              <a:spLocks/>
            </p:cNvSpPr>
            <p:nvPr/>
          </p:nvSpPr>
          <p:spPr bwMode="auto">
            <a:xfrm>
              <a:off x="3449491" y="3749435"/>
              <a:ext cx="76196" cy="79869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" name="手繪多邊形 469"/>
            <p:cNvSpPr>
              <a:spLocks/>
            </p:cNvSpPr>
            <p:nvPr/>
          </p:nvSpPr>
          <p:spPr bwMode="auto">
            <a:xfrm>
              <a:off x="3730221" y="3702744"/>
              <a:ext cx="85489" cy="104015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8" name="手繪多邊形 470"/>
            <p:cNvSpPr>
              <a:spLocks/>
            </p:cNvSpPr>
            <p:nvPr/>
          </p:nvSpPr>
          <p:spPr bwMode="auto">
            <a:xfrm>
              <a:off x="3896847" y="3556476"/>
              <a:ext cx="89206" cy="109588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9" name="手繪多邊形 471"/>
            <p:cNvSpPr>
              <a:spLocks/>
            </p:cNvSpPr>
            <p:nvPr/>
          </p:nvSpPr>
          <p:spPr bwMode="auto">
            <a:xfrm>
              <a:off x="4211094" y="3968877"/>
              <a:ext cx="105932" cy="89156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0" name="手繪多邊形 472"/>
            <p:cNvSpPr>
              <a:spLocks/>
            </p:cNvSpPr>
            <p:nvPr/>
          </p:nvSpPr>
          <p:spPr bwMode="auto">
            <a:xfrm>
              <a:off x="4698557" y="4412772"/>
              <a:ext cx="91064" cy="107730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1" name="手繪多邊形 473"/>
            <p:cNvSpPr>
              <a:spLocks/>
            </p:cNvSpPr>
            <p:nvPr/>
          </p:nvSpPr>
          <p:spPr bwMode="auto">
            <a:xfrm>
              <a:off x="4572384" y="4423956"/>
              <a:ext cx="85489" cy="10030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2" name="手繪多邊形 474"/>
            <p:cNvSpPr>
              <a:spLocks/>
            </p:cNvSpPr>
            <p:nvPr/>
          </p:nvSpPr>
          <p:spPr bwMode="auto">
            <a:xfrm>
              <a:off x="5111260" y="4591990"/>
              <a:ext cx="76198" cy="8358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3" name="手繪多邊形 475"/>
            <p:cNvSpPr>
              <a:spLocks/>
            </p:cNvSpPr>
            <p:nvPr/>
          </p:nvSpPr>
          <p:spPr bwMode="auto">
            <a:xfrm>
              <a:off x="5176343" y="4694481"/>
              <a:ext cx="98498" cy="79868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4" name="手繪多邊形 476"/>
            <p:cNvSpPr>
              <a:spLocks/>
            </p:cNvSpPr>
            <p:nvPr/>
          </p:nvSpPr>
          <p:spPr bwMode="auto">
            <a:xfrm>
              <a:off x="4350331" y="4588564"/>
              <a:ext cx="96640" cy="70582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5" name="手繪多邊形 477"/>
            <p:cNvSpPr>
              <a:spLocks/>
            </p:cNvSpPr>
            <p:nvPr/>
          </p:nvSpPr>
          <p:spPr bwMode="auto">
            <a:xfrm>
              <a:off x="3000503" y="3032810"/>
              <a:ext cx="89206" cy="74297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6" name="手繪多邊形 478"/>
            <p:cNvSpPr>
              <a:spLocks/>
            </p:cNvSpPr>
            <p:nvPr/>
          </p:nvSpPr>
          <p:spPr bwMode="auto">
            <a:xfrm>
              <a:off x="2801149" y="2921230"/>
              <a:ext cx="72479" cy="92871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7" name="手繪多邊形 479"/>
            <p:cNvSpPr>
              <a:spLocks/>
            </p:cNvSpPr>
            <p:nvPr/>
          </p:nvSpPr>
          <p:spPr bwMode="auto">
            <a:xfrm>
              <a:off x="91009" y="3007657"/>
              <a:ext cx="118942" cy="100300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8" name="手繪多邊形 480"/>
            <p:cNvSpPr>
              <a:spLocks/>
            </p:cNvSpPr>
            <p:nvPr/>
          </p:nvSpPr>
          <p:spPr bwMode="auto">
            <a:xfrm>
              <a:off x="3764263" y="3953493"/>
              <a:ext cx="460899" cy="477355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9" name="手繪多邊形 481"/>
            <p:cNvSpPr>
              <a:spLocks/>
            </p:cNvSpPr>
            <p:nvPr/>
          </p:nvSpPr>
          <p:spPr bwMode="auto">
            <a:xfrm>
              <a:off x="3377945" y="3475548"/>
              <a:ext cx="1022154" cy="83026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0" name="手繪多邊形 482"/>
            <p:cNvSpPr>
              <a:spLocks/>
            </p:cNvSpPr>
            <p:nvPr/>
          </p:nvSpPr>
          <p:spPr bwMode="auto">
            <a:xfrm>
              <a:off x="4923576" y="4362720"/>
              <a:ext cx="488775" cy="952855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1" name="手繪多邊形 483"/>
            <p:cNvSpPr>
              <a:spLocks/>
            </p:cNvSpPr>
            <p:nvPr/>
          </p:nvSpPr>
          <p:spPr bwMode="auto">
            <a:xfrm>
              <a:off x="2226994" y="2843083"/>
              <a:ext cx="1085342" cy="668670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2" name="手繪多邊形 484"/>
            <p:cNvSpPr>
              <a:spLocks/>
            </p:cNvSpPr>
            <p:nvPr/>
          </p:nvSpPr>
          <p:spPr bwMode="auto">
            <a:xfrm>
              <a:off x="2381559" y="3135224"/>
              <a:ext cx="615150" cy="304616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3" name="手繪多邊形 485"/>
            <p:cNvSpPr>
              <a:spLocks/>
            </p:cNvSpPr>
            <p:nvPr/>
          </p:nvSpPr>
          <p:spPr bwMode="auto">
            <a:xfrm>
              <a:off x="4543038" y="4574523"/>
              <a:ext cx="624443" cy="358482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4" name="手繪多邊形 486"/>
            <p:cNvSpPr>
              <a:spLocks/>
            </p:cNvSpPr>
            <p:nvPr/>
          </p:nvSpPr>
          <p:spPr bwMode="auto">
            <a:xfrm>
              <a:off x="3424088" y="3663027"/>
              <a:ext cx="620726" cy="354766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5" name="手繪多邊形 487"/>
            <p:cNvSpPr>
              <a:spLocks/>
            </p:cNvSpPr>
            <p:nvPr/>
          </p:nvSpPr>
          <p:spPr bwMode="auto">
            <a:xfrm>
              <a:off x="1201111" y="2685021"/>
              <a:ext cx="960825" cy="445780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6" name="手繪多邊形 488"/>
            <p:cNvSpPr>
              <a:spLocks/>
            </p:cNvSpPr>
            <p:nvPr/>
          </p:nvSpPr>
          <p:spPr bwMode="auto">
            <a:xfrm>
              <a:off x="1343822" y="2920592"/>
              <a:ext cx="537095" cy="174597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7" name="手繪多邊形 489"/>
            <p:cNvSpPr>
              <a:spLocks/>
            </p:cNvSpPr>
            <p:nvPr/>
          </p:nvSpPr>
          <p:spPr bwMode="auto">
            <a:xfrm>
              <a:off x="14443" y="2663817"/>
              <a:ext cx="1092776" cy="542366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8" name="手繪多邊形 490"/>
            <p:cNvSpPr>
              <a:spLocks/>
            </p:cNvSpPr>
            <p:nvPr/>
          </p:nvSpPr>
          <p:spPr bwMode="auto">
            <a:xfrm>
              <a:off x="337806" y="2950126"/>
              <a:ext cx="602142" cy="221033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9" name="手繪多邊形 485"/>
            <p:cNvSpPr>
              <a:spLocks/>
            </p:cNvSpPr>
            <p:nvPr/>
          </p:nvSpPr>
          <p:spPr bwMode="auto">
            <a:xfrm rot="20750629">
              <a:off x="4401780" y="4322231"/>
              <a:ext cx="622585" cy="35848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grpSp>
        <p:nvGrpSpPr>
          <p:cNvPr id="40" name="群組中 39"/>
          <p:cNvGrpSpPr>
            <a:grpSpLocks/>
          </p:cNvGrpSpPr>
          <p:nvPr userDrawn="1"/>
        </p:nvGrpSpPr>
        <p:grpSpPr bwMode="auto">
          <a:xfrm rot="-2611328">
            <a:off x="68264" y="188913"/>
            <a:ext cx="517525" cy="588962"/>
            <a:chOff x="11036616" y="1071278"/>
            <a:chExt cx="1030189" cy="1170315"/>
          </a:xfrm>
        </p:grpSpPr>
        <p:sp>
          <p:nvSpPr>
            <p:cNvPr id="41" name="手繪多邊形 28"/>
            <p:cNvSpPr>
              <a:spLocks/>
            </p:cNvSpPr>
            <p:nvPr/>
          </p:nvSpPr>
          <p:spPr bwMode="auto">
            <a:xfrm rot="20399546">
              <a:off x="11036551" y="1064969"/>
              <a:ext cx="1030189" cy="1091454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2" name="手繪多邊形 29"/>
            <p:cNvSpPr>
              <a:spLocks/>
            </p:cNvSpPr>
            <p:nvPr/>
          </p:nvSpPr>
          <p:spPr bwMode="auto">
            <a:xfrm rot="20399546">
              <a:off x="11106842" y="1133127"/>
              <a:ext cx="872185" cy="886413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3" name="手繪多邊形 30"/>
            <p:cNvSpPr>
              <a:spLocks/>
            </p:cNvSpPr>
            <p:nvPr/>
          </p:nvSpPr>
          <p:spPr bwMode="auto">
            <a:xfrm rot="20399546">
              <a:off x="11486683" y="1367681"/>
              <a:ext cx="142203" cy="615127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4" name="手繪多邊形 31"/>
            <p:cNvSpPr>
              <a:spLocks/>
            </p:cNvSpPr>
            <p:nvPr/>
          </p:nvSpPr>
          <p:spPr bwMode="auto">
            <a:xfrm rot="20399546">
              <a:off x="11272067" y="1601702"/>
              <a:ext cx="278088" cy="299676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5" name="手繪多邊形 32"/>
            <p:cNvSpPr>
              <a:spLocks/>
            </p:cNvSpPr>
            <p:nvPr/>
          </p:nvSpPr>
          <p:spPr bwMode="auto">
            <a:xfrm rot="20399546">
              <a:off x="11410509" y="1939008"/>
              <a:ext cx="243326" cy="85170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6" name="手繪多邊形 33"/>
            <p:cNvSpPr>
              <a:spLocks/>
            </p:cNvSpPr>
            <p:nvPr/>
          </p:nvSpPr>
          <p:spPr bwMode="auto">
            <a:xfrm rot="20399546">
              <a:off x="11618479" y="1559726"/>
              <a:ext cx="341290" cy="230279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7" name="手繪多邊形 34"/>
            <p:cNvSpPr>
              <a:spLocks/>
            </p:cNvSpPr>
            <p:nvPr/>
          </p:nvSpPr>
          <p:spPr bwMode="auto">
            <a:xfrm rot="20399546">
              <a:off x="11672371" y="1820176"/>
              <a:ext cx="328649" cy="104099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8" name="手繪多邊形 35"/>
            <p:cNvSpPr>
              <a:spLocks/>
            </p:cNvSpPr>
            <p:nvPr/>
          </p:nvSpPr>
          <p:spPr bwMode="auto">
            <a:xfrm rot="20399546">
              <a:off x="11577933" y="2025468"/>
              <a:ext cx="164325" cy="211350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sp>
        <p:nvSpPr>
          <p:cNvPr id="49" name="手繪多邊形 500"/>
          <p:cNvSpPr>
            <a:spLocks/>
          </p:cNvSpPr>
          <p:nvPr userDrawn="1"/>
        </p:nvSpPr>
        <p:spPr bwMode="auto">
          <a:xfrm>
            <a:off x="3284539" y="4664079"/>
            <a:ext cx="8902700" cy="2193925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>
              <a:latin typeface="+mn-lt"/>
              <a:ea typeface="+mn-ea"/>
            </a:endParaRPr>
          </a:p>
        </p:txBody>
      </p:sp>
      <p:grpSp>
        <p:nvGrpSpPr>
          <p:cNvPr id="50" name="群組中 49"/>
          <p:cNvGrpSpPr>
            <a:grpSpLocks/>
          </p:cNvGrpSpPr>
          <p:nvPr userDrawn="1"/>
        </p:nvGrpSpPr>
        <p:grpSpPr bwMode="auto">
          <a:xfrm>
            <a:off x="11434765" y="6350"/>
            <a:ext cx="677863" cy="712788"/>
            <a:chOff x="11231706" y="127529"/>
            <a:chExt cx="679129" cy="712528"/>
          </a:xfrm>
        </p:grpSpPr>
        <p:sp>
          <p:nvSpPr>
            <p:cNvPr id="51" name="手繪多邊形 36"/>
            <p:cNvSpPr>
              <a:spLocks/>
            </p:cNvSpPr>
            <p:nvPr/>
          </p:nvSpPr>
          <p:spPr bwMode="auto">
            <a:xfrm rot="20399546">
              <a:off x="11675446" y="635344"/>
              <a:ext cx="133599" cy="204713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2" name="手繪多邊形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290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3" name="手繪多邊形 38"/>
            <p:cNvSpPr>
              <a:spLocks/>
            </p:cNvSpPr>
            <p:nvPr/>
          </p:nvSpPr>
          <p:spPr bwMode="auto">
            <a:xfrm rot="20399546">
              <a:off x="11276239" y="184658"/>
              <a:ext cx="574158" cy="599856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4" name="手繪多邊形 39"/>
            <p:cNvSpPr>
              <a:spLocks/>
            </p:cNvSpPr>
            <p:nvPr/>
          </p:nvSpPr>
          <p:spPr bwMode="auto">
            <a:xfrm rot="20399546">
              <a:off x="11486181" y="306852"/>
              <a:ext cx="187675" cy="38086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5" name="手繪多邊形 40"/>
            <p:cNvSpPr>
              <a:spLocks/>
            </p:cNvSpPr>
            <p:nvPr/>
          </p:nvSpPr>
          <p:spPr bwMode="auto">
            <a:xfrm rot="20399546">
              <a:off x="11632504" y="298916"/>
              <a:ext cx="112923" cy="247560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6" name="手繪多邊形 41"/>
            <p:cNvSpPr>
              <a:spLocks/>
            </p:cNvSpPr>
            <p:nvPr/>
          </p:nvSpPr>
          <p:spPr bwMode="auto">
            <a:xfrm rot="20399546">
              <a:off x="11710436" y="508390"/>
              <a:ext cx="144733" cy="90455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7" name="手繪多邊形 42"/>
            <p:cNvSpPr>
              <a:spLocks/>
            </p:cNvSpPr>
            <p:nvPr/>
          </p:nvSpPr>
          <p:spPr bwMode="auto">
            <a:xfrm rot="20399546">
              <a:off x="11538666" y="665496"/>
              <a:ext cx="157457" cy="52368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8" name="手繪多邊形 43"/>
            <p:cNvSpPr>
              <a:spLocks/>
            </p:cNvSpPr>
            <p:nvPr/>
          </p:nvSpPr>
          <p:spPr bwMode="auto">
            <a:xfrm rot="20399546">
              <a:off x="11385981" y="578215"/>
              <a:ext cx="265609" cy="98389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sp>
        <p:nvSpPr>
          <p:cNvPr id="59" name="手繪多邊形 413"/>
          <p:cNvSpPr>
            <a:spLocks/>
          </p:cNvSpPr>
          <p:nvPr userDrawn="1"/>
        </p:nvSpPr>
        <p:spPr bwMode="auto">
          <a:xfrm>
            <a:off x="-23814" y="3006729"/>
            <a:ext cx="12188827" cy="3851275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>
              <a:latin typeface="+mn-lt"/>
              <a:ea typeface="+mn-ea"/>
            </a:endParaRPr>
          </a:p>
        </p:txBody>
      </p:sp>
      <p:sp>
        <p:nvSpPr>
          <p:cNvPr id="60" name="手繪多邊形 414"/>
          <p:cNvSpPr>
            <a:spLocks/>
          </p:cNvSpPr>
          <p:nvPr userDrawn="1"/>
        </p:nvSpPr>
        <p:spPr bwMode="auto">
          <a:xfrm>
            <a:off x="-23814" y="3324229"/>
            <a:ext cx="12188827" cy="3382963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>
              <a:latin typeface="+mn-lt"/>
              <a:ea typeface="+mn-ea"/>
            </a:endParaRPr>
          </a:p>
        </p:txBody>
      </p:sp>
      <p:grpSp>
        <p:nvGrpSpPr>
          <p:cNvPr id="61" name="群組中 5"/>
          <p:cNvGrpSpPr>
            <a:grpSpLocks noChangeAspect="1"/>
          </p:cNvGrpSpPr>
          <p:nvPr userDrawn="1"/>
        </p:nvGrpSpPr>
        <p:grpSpPr bwMode="auto">
          <a:xfrm>
            <a:off x="-1586" y="854075"/>
            <a:ext cx="1881188" cy="2341563"/>
            <a:chOff x="3000" y="1116"/>
            <a:chExt cx="1680" cy="2091"/>
          </a:xfrm>
        </p:grpSpPr>
        <p:sp>
          <p:nvSpPr>
            <p:cNvPr id="62" name="手繪多邊形 6"/>
            <p:cNvSpPr>
              <a:spLocks/>
            </p:cNvSpPr>
            <p:nvPr/>
          </p:nvSpPr>
          <p:spPr bwMode="auto">
            <a:xfrm>
              <a:off x="3018" y="2576"/>
              <a:ext cx="85" cy="92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3" name="手繪多邊形 7"/>
            <p:cNvSpPr>
              <a:spLocks/>
            </p:cNvSpPr>
            <p:nvPr/>
          </p:nvSpPr>
          <p:spPr bwMode="auto">
            <a:xfrm>
              <a:off x="3057" y="2617"/>
              <a:ext cx="116" cy="72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4" name="手繪多邊形 8"/>
            <p:cNvSpPr>
              <a:spLocks/>
            </p:cNvSpPr>
            <p:nvPr/>
          </p:nvSpPr>
          <p:spPr bwMode="auto">
            <a:xfrm>
              <a:off x="3133" y="2675"/>
              <a:ext cx="71" cy="24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5" name="手繪多邊形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6" name="手繪多邊形 10"/>
            <p:cNvSpPr>
              <a:spLocks/>
            </p:cNvSpPr>
            <p:nvPr/>
          </p:nvSpPr>
          <p:spPr bwMode="auto">
            <a:xfrm>
              <a:off x="4591" y="2069"/>
              <a:ext cx="89" cy="21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7" name="手繪多邊形 11"/>
            <p:cNvSpPr>
              <a:spLocks/>
            </p:cNvSpPr>
            <p:nvPr/>
          </p:nvSpPr>
          <p:spPr bwMode="auto">
            <a:xfrm>
              <a:off x="3000" y="1631"/>
              <a:ext cx="1601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8" name="手繪多邊形 12"/>
            <p:cNvSpPr>
              <a:spLocks/>
            </p:cNvSpPr>
            <p:nvPr/>
          </p:nvSpPr>
          <p:spPr bwMode="auto">
            <a:xfrm>
              <a:off x="3432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9" name="手繪多邊形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0" name="手繪多邊形 14"/>
            <p:cNvSpPr>
              <a:spLocks/>
            </p:cNvSpPr>
            <p:nvPr/>
          </p:nvSpPr>
          <p:spPr bwMode="auto">
            <a:xfrm>
              <a:off x="3669" y="1251"/>
              <a:ext cx="60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1" name="手繪多邊形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2" name="手繪多邊形 16"/>
            <p:cNvSpPr>
              <a:spLocks/>
            </p:cNvSpPr>
            <p:nvPr/>
          </p:nvSpPr>
          <p:spPr bwMode="auto">
            <a:xfrm>
              <a:off x="3631" y="1453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3" name="手繪多邊形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4" name="手繪多邊形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5" name="手繪多邊形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6" name="手繪多邊形 20"/>
            <p:cNvSpPr>
              <a:spLocks/>
            </p:cNvSpPr>
            <p:nvPr/>
          </p:nvSpPr>
          <p:spPr bwMode="auto">
            <a:xfrm>
              <a:off x="3695" y="2568"/>
              <a:ext cx="34" cy="577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7" name="手繪多邊形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8" name="手繪多邊形 22"/>
            <p:cNvSpPr>
              <a:spLocks/>
            </p:cNvSpPr>
            <p:nvPr/>
          </p:nvSpPr>
          <p:spPr bwMode="auto">
            <a:xfrm>
              <a:off x="3968" y="2076"/>
              <a:ext cx="356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9" name="手繪多邊形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0" name="手繪多邊形 24"/>
            <p:cNvSpPr>
              <a:spLocks/>
            </p:cNvSpPr>
            <p:nvPr/>
          </p:nvSpPr>
          <p:spPr bwMode="auto">
            <a:xfrm>
              <a:off x="3474" y="3143"/>
              <a:ext cx="492" cy="11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grpSp>
        <p:nvGrpSpPr>
          <p:cNvPr id="81" name="群組中 33"/>
          <p:cNvGrpSpPr>
            <a:grpSpLocks noChangeAspect="1"/>
          </p:cNvGrpSpPr>
          <p:nvPr userDrawn="1"/>
        </p:nvGrpSpPr>
        <p:grpSpPr bwMode="auto">
          <a:xfrm>
            <a:off x="1714501" y="4545013"/>
            <a:ext cx="1873251" cy="2324100"/>
            <a:chOff x="3359" y="1523"/>
            <a:chExt cx="943" cy="1170"/>
          </a:xfrm>
        </p:grpSpPr>
        <p:sp>
          <p:nvSpPr>
            <p:cNvPr id="82" name="手繪多邊形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3" name="手繪多邊形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4" name="手繪多邊形 36"/>
            <p:cNvSpPr>
              <a:spLocks/>
            </p:cNvSpPr>
            <p:nvPr/>
          </p:nvSpPr>
          <p:spPr bwMode="auto">
            <a:xfrm>
              <a:off x="3553" y="1620"/>
              <a:ext cx="596" cy="193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5" name="手繪多邊形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6" name="手繪多邊形 38"/>
            <p:cNvSpPr>
              <a:spLocks/>
            </p:cNvSpPr>
            <p:nvPr/>
          </p:nvSpPr>
          <p:spPr bwMode="auto">
            <a:xfrm>
              <a:off x="3884" y="1779"/>
              <a:ext cx="392" cy="667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grpSp>
        <p:nvGrpSpPr>
          <p:cNvPr id="87" name="群組中 43"/>
          <p:cNvGrpSpPr>
            <a:grpSpLocks noChangeAspect="1"/>
          </p:cNvGrpSpPr>
          <p:nvPr userDrawn="1"/>
        </p:nvGrpSpPr>
        <p:grpSpPr bwMode="auto">
          <a:xfrm>
            <a:off x="1168400" y="5011742"/>
            <a:ext cx="1497013" cy="1857375"/>
            <a:chOff x="3367" y="1523"/>
            <a:chExt cx="943" cy="1170"/>
          </a:xfrm>
        </p:grpSpPr>
        <p:sp>
          <p:nvSpPr>
            <p:cNvPr id="88" name="手繪多邊形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9" name="手繪多邊形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0" name="手繪多邊形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1" name="手繪多邊形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2" name="手繪多邊形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3" name="手繪多邊形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grpSp>
        <p:nvGrpSpPr>
          <p:cNvPr id="94" name="群組中 93"/>
          <p:cNvGrpSpPr>
            <a:grpSpLocks/>
          </p:cNvGrpSpPr>
          <p:nvPr userDrawn="1"/>
        </p:nvGrpSpPr>
        <p:grpSpPr bwMode="auto">
          <a:xfrm>
            <a:off x="-22224" y="4349754"/>
            <a:ext cx="1697039" cy="2519363"/>
            <a:chOff x="-3496" y="4350236"/>
            <a:chExt cx="1696783" cy="2518186"/>
          </a:xfrm>
        </p:grpSpPr>
        <p:sp>
          <p:nvSpPr>
            <p:cNvPr id="95" name="手繪多邊形 34"/>
            <p:cNvSpPr>
              <a:spLocks/>
            </p:cNvSpPr>
            <p:nvPr/>
          </p:nvSpPr>
          <p:spPr bwMode="auto">
            <a:xfrm>
              <a:off x="-1909" y="4440682"/>
              <a:ext cx="1615833" cy="182001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6" name="手繪多邊形 35"/>
            <p:cNvSpPr>
              <a:spLocks/>
            </p:cNvSpPr>
            <p:nvPr/>
          </p:nvSpPr>
          <p:spPr bwMode="auto">
            <a:xfrm>
              <a:off x="25075" y="5016675"/>
              <a:ext cx="1319015" cy="1851747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7" name="手繪多邊形 36"/>
            <p:cNvSpPr>
              <a:spLocks/>
            </p:cNvSpPr>
            <p:nvPr/>
          </p:nvSpPr>
          <p:spPr bwMode="auto">
            <a:xfrm>
              <a:off x="-3496" y="4350236"/>
              <a:ext cx="1398378" cy="450639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8" name="手繪多邊形 38"/>
            <p:cNvSpPr>
              <a:spLocks/>
            </p:cNvSpPr>
            <p:nvPr/>
          </p:nvSpPr>
          <p:spPr bwMode="auto">
            <a:xfrm>
              <a:off x="772675" y="4723125"/>
              <a:ext cx="920612" cy="156295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grpSp>
        <p:nvGrpSpPr>
          <p:cNvPr id="99" name="群組中 43"/>
          <p:cNvGrpSpPr>
            <a:grpSpLocks noChangeAspect="1"/>
          </p:cNvGrpSpPr>
          <p:nvPr userDrawn="1"/>
        </p:nvGrpSpPr>
        <p:grpSpPr bwMode="auto">
          <a:xfrm>
            <a:off x="2911478" y="4572004"/>
            <a:ext cx="1851025" cy="2297113"/>
            <a:chOff x="3367" y="1523"/>
            <a:chExt cx="943" cy="1170"/>
          </a:xfrm>
        </p:grpSpPr>
        <p:sp>
          <p:nvSpPr>
            <p:cNvPr id="100" name="手繪多邊形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1" name="手繪多邊形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2" name="手繪多邊形 46"/>
            <p:cNvSpPr>
              <a:spLocks/>
            </p:cNvSpPr>
            <p:nvPr/>
          </p:nvSpPr>
          <p:spPr bwMode="auto">
            <a:xfrm>
              <a:off x="3571" y="1904"/>
              <a:ext cx="565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3" name="手繪多邊形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4" name="手繪多邊形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5" name="手繪多邊形 49"/>
            <p:cNvSpPr>
              <a:spLocks/>
            </p:cNvSpPr>
            <p:nvPr/>
          </p:nvSpPr>
          <p:spPr bwMode="auto">
            <a:xfrm>
              <a:off x="3403" y="1779"/>
              <a:ext cx="389" cy="665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grpSp>
        <p:nvGrpSpPr>
          <p:cNvPr id="106" name="群組中 105"/>
          <p:cNvGrpSpPr>
            <a:grpSpLocks/>
          </p:cNvGrpSpPr>
          <p:nvPr userDrawn="1"/>
        </p:nvGrpSpPr>
        <p:grpSpPr bwMode="auto">
          <a:xfrm rot="1576354">
            <a:off x="11125200" y="2895600"/>
            <a:ext cx="1030288" cy="1169988"/>
            <a:chOff x="11036616" y="1071278"/>
            <a:chExt cx="1030189" cy="1170315"/>
          </a:xfrm>
        </p:grpSpPr>
        <p:sp>
          <p:nvSpPr>
            <p:cNvPr id="107" name="手繪多邊形 28"/>
            <p:cNvSpPr>
              <a:spLocks/>
            </p:cNvSpPr>
            <p:nvPr/>
          </p:nvSpPr>
          <p:spPr bwMode="auto">
            <a:xfrm rot="20399546">
              <a:off x="11035762" y="1068989"/>
              <a:ext cx="1030188" cy="109250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8" name="手繪多邊形 29"/>
            <p:cNvSpPr>
              <a:spLocks/>
            </p:cNvSpPr>
            <p:nvPr/>
          </p:nvSpPr>
          <p:spPr bwMode="auto">
            <a:xfrm rot="20399546">
              <a:off x="11109552" y="1135608"/>
              <a:ext cx="873041" cy="886073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9" name="手繪多邊形 30"/>
            <p:cNvSpPr>
              <a:spLocks/>
            </p:cNvSpPr>
            <p:nvPr/>
          </p:nvSpPr>
          <p:spPr bwMode="auto">
            <a:xfrm rot="20399546">
              <a:off x="11484684" y="1373256"/>
              <a:ext cx="144448" cy="616122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0" name="手繪多邊形 31"/>
            <p:cNvSpPr>
              <a:spLocks/>
            </p:cNvSpPr>
            <p:nvPr/>
          </p:nvSpPr>
          <p:spPr bwMode="auto">
            <a:xfrm rot="20399546">
              <a:off x="11274154" y="1606242"/>
              <a:ext cx="279373" cy="298533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1" name="手繪多邊形 32"/>
            <p:cNvSpPr>
              <a:spLocks/>
            </p:cNvSpPr>
            <p:nvPr/>
          </p:nvSpPr>
          <p:spPr bwMode="auto">
            <a:xfrm rot="20399546">
              <a:off x="11406576" y="1946589"/>
              <a:ext cx="242865" cy="84161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2" name="手繪多邊形 33"/>
            <p:cNvSpPr>
              <a:spLocks/>
            </p:cNvSpPr>
            <p:nvPr/>
          </p:nvSpPr>
          <p:spPr bwMode="auto">
            <a:xfrm rot="20399546">
              <a:off x="11621535" y="1562071"/>
              <a:ext cx="342867" cy="230251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3" name="手繪多邊形 34"/>
            <p:cNvSpPr>
              <a:spLocks/>
            </p:cNvSpPr>
            <p:nvPr/>
          </p:nvSpPr>
          <p:spPr bwMode="auto">
            <a:xfrm rot="20399546">
              <a:off x="11676930" y="1821050"/>
              <a:ext cx="330168" cy="104804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4" name="手繪多邊形 35"/>
            <p:cNvSpPr>
              <a:spLocks/>
            </p:cNvSpPr>
            <p:nvPr/>
          </p:nvSpPr>
          <p:spPr bwMode="auto">
            <a:xfrm rot="20399546">
              <a:off x="11580311" y="2028987"/>
              <a:ext cx="165084" cy="211196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sp>
        <p:nvSpPr>
          <p:cNvPr id="115" name="手繪多邊形 8"/>
          <p:cNvSpPr>
            <a:spLocks/>
          </p:cNvSpPr>
          <p:nvPr userDrawn="1"/>
        </p:nvSpPr>
        <p:spPr bwMode="auto">
          <a:xfrm>
            <a:off x="4043364" y="5351467"/>
            <a:ext cx="349251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>
              <a:latin typeface="+mn-lt"/>
              <a:ea typeface="+mn-ea"/>
            </a:endParaRPr>
          </a:p>
        </p:txBody>
      </p:sp>
      <p:sp>
        <p:nvSpPr>
          <p:cNvPr id="116" name="手繪多邊形 115"/>
          <p:cNvSpPr/>
          <p:nvPr userDrawn="1"/>
        </p:nvSpPr>
        <p:spPr>
          <a:xfrm>
            <a:off x="-28575" y="3533775"/>
            <a:ext cx="12139613" cy="3030538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/>
          </a:p>
        </p:txBody>
      </p:sp>
      <p:grpSp>
        <p:nvGrpSpPr>
          <p:cNvPr id="117" name="群組中 116"/>
          <p:cNvGrpSpPr>
            <a:grpSpLocks/>
          </p:cNvGrpSpPr>
          <p:nvPr userDrawn="1"/>
        </p:nvGrpSpPr>
        <p:grpSpPr bwMode="auto">
          <a:xfrm rot="198573">
            <a:off x="1198566" y="2684464"/>
            <a:ext cx="2155825" cy="1685925"/>
            <a:chOff x="1175948" y="2708421"/>
            <a:chExt cx="2159248" cy="1690131"/>
          </a:xfrm>
        </p:grpSpPr>
        <p:sp>
          <p:nvSpPr>
            <p:cNvPr id="118" name="手繪多邊形 324"/>
            <p:cNvSpPr>
              <a:spLocks/>
            </p:cNvSpPr>
            <p:nvPr/>
          </p:nvSpPr>
          <p:spPr bwMode="auto">
            <a:xfrm rot="1365846">
              <a:off x="2667967" y="3669416"/>
              <a:ext cx="639188" cy="572926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9" name="手繪多邊形 325"/>
            <p:cNvSpPr>
              <a:spLocks/>
            </p:cNvSpPr>
            <p:nvPr/>
          </p:nvSpPr>
          <p:spPr bwMode="auto">
            <a:xfrm rot="1365846">
              <a:off x="1190098" y="2786726"/>
              <a:ext cx="1833293" cy="1150625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0" name="手繪多邊形 326"/>
            <p:cNvSpPr>
              <a:spLocks/>
            </p:cNvSpPr>
            <p:nvPr/>
          </p:nvSpPr>
          <p:spPr bwMode="auto">
            <a:xfrm rot="1365846">
              <a:off x="2720167" y="3178957"/>
              <a:ext cx="292564" cy="448792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1" name="手繪多邊形 327"/>
            <p:cNvSpPr>
              <a:spLocks/>
            </p:cNvSpPr>
            <p:nvPr/>
          </p:nvSpPr>
          <p:spPr bwMode="auto">
            <a:xfrm rot="1365846">
              <a:off x="1353783" y="2842369"/>
              <a:ext cx="1106654" cy="496536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2" name="手繪多邊形 328"/>
            <p:cNvSpPr>
              <a:spLocks/>
            </p:cNvSpPr>
            <p:nvPr/>
          </p:nvSpPr>
          <p:spPr bwMode="auto">
            <a:xfrm rot="1365846">
              <a:off x="1630952" y="2804410"/>
              <a:ext cx="44521" cy="439243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3" name="手繪多邊形 329"/>
            <p:cNvSpPr>
              <a:spLocks/>
            </p:cNvSpPr>
            <p:nvPr/>
          </p:nvSpPr>
          <p:spPr bwMode="auto">
            <a:xfrm rot="1365846">
              <a:off x="1902958" y="2882856"/>
              <a:ext cx="39750" cy="436060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4" name="手繪多邊形 330"/>
            <p:cNvSpPr>
              <a:spLocks/>
            </p:cNvSpPr>
            <p:nvPr/>
          </p:nvSpPr>
          <p:spPr bwMode="auto">
            <a:xfrm rot="1365846">
              <a:off x="2142749" y="2951736"/>
              <a:ext cx="44521" cy="439243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5" name="手繪多邊形 331"/>
            <p:cNvSpPr>
              <a:spLocks/>
            </p:cNvSpPr>
            <p:nvPr/>
          </p:nvSpPr>
          <p:spPr bwMode="auto">
            <a:xfrm rot="1365846">
              <a:off x="1341164" y="3490625"/>
              <a:ext cx="489726" cy="490170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6" name="手繪多邊形 332"/>
            <p:cNvSpPr>
              <a:spLocks/>
            </p:cNvSpPr>
            <p:nvPr/>
          </p:nvSpPr>
          <p:spPr bwMode="auto">
            <a:xfrm rot="1365846">
              <a:off x="2463983" y="3900597"/>
              <a:ext cx="492906" cy="496536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7" name="手繪多邊形 333"/>
            <p:cNvSpPr>
              <a:spLocks/>
            </p:cNvSpPr>
            <p:nvPr/>
          </p:nvSpPr>
          <p:spPr bwMode="auto">
            <a:xfrm rot="1365846">
              <a:off x="1323728" y="3145715"/>
              <a:ext cx="255993" cy="31829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8" name="手繪多邊形 334"/>
            <p:cNvSpPr>
              <a:spLocks/>
            </p:cNvSpPr>
            <p:nvPr/>
          </p:nvSpPr>
          <p:spPr bwMode="auto">
            <a:xfrm rot="1365846">
              <a:off x="1591285" y="3227333"/>
              <a:ext cx="260763" cy="33421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9" name="手繪多邊形 335"/>
            <p:cNvSpPr>
              <a:spLocks/>
            </p:cNvSpPr>
            <p:nvPr/>
          </p:nvSpPr>
          <p:spPr bwMode="auto">
            <a:xfrm rot="1365846">
              <a:off x="1858450" y="3306516"/>
              <a:ext cx="240093" cy="27054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0" name="手繪多邊形 336"/>
            <p:cNvSpPr>
              <a:spLocks/>
            </p:cNvSpPr>
            <p:nvPr/>
          </p:nvSpPr>
          <p:spPr bwMode="auto">
            <a:xfrm rot="1365846">
              <a:off x="2095552" y="3381242"/>
              <a:ext cx="268713" cy="35012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1" name="手繪多邊形 337"/>
            <p:cNvSpPr>
              <a:spLocks/>
            </p:cNvSpPr>
            <p:nvPr/>
          </p:nvSpPr>
          <p:spPr bwMode="auto">
            <a:xfrm rot="1365846">
              <a:off x="2401119" y="3058319"/>
              <a:ext cx="30211" cy="404231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2" name="手繪多邊形 338"/>
            <p:cNvSpPr>
              <a:spLocks/>
            </p:cNvSpPr>
            <p:nvPr/>
          </p:nvSpPr>
          <p:spPr bwMode="auto">
            <a:xfrm rot="1365846">
              <a:off x="2133098" y="2968573"/>
              <a:ext cx="31800" cy="40263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3" name="手繪多邊形 339"/>
            <p:cNvSpPr>
              <a:spLocks/>
            </p:cNvSpPr>
            <p:nvPr/>
          </p:nvSpPr>
          <p:spPr bwMode="auto">
            <a:xfrm rot="1365846">
              <a:off x="1891393" y="2891699"/>
              <a:ext cx="31800" cy="404231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4" name="手繪多邊形 340"/>
            <p:cNvSpPr>
              <a:spLocks/>
            </p:cNvSpPr>
            <p:nvPr/>
          </p:nvSpPr>
          <p:spPr bwMode="auto">
            <a:xfrm rot="1365846">
              <a:off x="1622611" y="2816344"/>
              <a:ext cx="33391" cy="40263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5" name="手繪多邊形 341"/>
            <p:cNvSpPr>
              <a:spLocks/>
            </p:cNvSpPr>
            <p:nvPr/>
          </p:nvSpPr>
          <p:spPr bwMode="auto">
            <a:xfrm rot="1365846">
              <a:off x="2679015" y="3610272"/>
              <a:ext cx="276664" cy="36604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6" name="手繪多邊形 342"/>
            <p:cNvSpPr>
              <a:spLocks/>
            </p:cNvSpPr>
            <p:nvPr/>
          </p:nvSpPr>
          <p:spPr bwMode="auto">
            <a:xfrm rot="1365846">
              <a:off x="1175410" y="3368596"/>
              <a:ext cx="1227496" cy="157554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7" name="手繪多邊形 343"/>
            <p:cNvSpPr>
              <a:spLocks/>
            </p:cNvSpPr>
            <p:nvPr/>
          </p:nvSpPr>
          <p:spPr bwMode="auto">
            <a:xfrm rot="1365846">
              <a:off x="2529317" y="3819380"/>
              <a:ext cx="788650" cy="100262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8" name="手繪多邊形 344"/>
            <p:cNvSpPr>
              <a:spLocks/>
            </p:cNvSpPr>
            <p:nvPr/>
          </p:nvSpPr>
          <p:spPr bwMode="auto">
            <a:xfrm rot="1365846">
              <a:off x="1180047" y="3406979"/>
              <a:ext cx="1211596" cy="76390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9" name="手繪多邊形 345"/>
            <p:cNvSpPr>
              <a:spLocks/>
            </p:cNvSpPr>
            <p:nvPr/>
          </p:nvSpPr>
          <p:spPr bwMode="auto">
            <a:xfrm rot="1365846">
              <a:off x="1243416" y="2705441"/>
              <a:ext cx="726639" cy="875303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0" name="手繪多邊形 346"/>
            <p:cNvSpPr>
              <a:spLocks/>
            </p:cNvSpPr>
            <p:nvPr/>
          </p:nvSpPr>
          <p:spPr bwMode="auto">
            <a:xfrm rot="1365846">
              <a:off x="2530961" y="3853074"/>
              <a:ext cx="775930" cy="35012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1" name="手繪多邊形 347"/>
            <p:cNvSpPr>
              <a:spLocks/>
            </p:cNvSpPr>
            <p:nvPr/>
          </p:nvSpPr>
          <p:spPr bwMode="auto">
            <a:xfrm rot="1365846">
              <a:off x="2353816" y="3081270"/>
              <a:ext cx="284613" cy="97397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2" name="手繪多邊形 348"/>
            <p:cNvSpPr>
              <a:spLocks/>
            </p:cNvSpPr>
            <p:nvPr/>
          </p:nvSpPr>
          <p:spPr bwMode="auto">
            <a:xfrm rot="1365846">
              <a:off x="2895816" y="3730478"/>
              <a:ext cx="438846" cy="459933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3" name="手繪多邊形 349"/>
            <p:cNvSpPr>
              <a:spLocks/>
            </p:cNvSpPr>
            <p:nvPr/>
          </p:nvSpPr>
          <p:spPr bwMode="auto">
            <a:xfrm rot="1365846">
              <a:off x="3173694" y="3794105"/>
              <a:ext cx="154231" cy="146414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4" name="手繪多邊形 332"/>
            <p:cNvSpPr>
              <a:spLocks/>
            </p:cNvSpPr>
            <p:nvPr/>
          </p:nvSpPr>
          <p:spPr bwMode="auto">
            <a:xfrm rot="1365846">
              <a:off x="2584779" y="4021550"/>
              <a:ext cx="251223" cy="25304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5" name="手繪多邊形 332"/>
            <p:cNvSpPr>
              <a:spLocks/>
            </p:cNvSpPr>
            <p:nvPr/>
          </p:nvSpPr>
          <p:spPr bwMode="auto">
            <a:xfrm rot="1365846">
              <a:off x="1452616" y="3612031"/>
              <a:ext cx="251223" cy="25304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grpSp>
        <p:nvGrpSpPr>
          <p:cNvPr id="146" name="群組中 5"/>
          <p:cNvGrpSpPr>
            <a:grpSpLocks noChangeAspect="1"/>
          </p:cNvGrpSpPr>
          <p:nvPr userDrawn="1"/>
        </p:nvGrpSpPr>
        <p:grpSpPr bwMode="auto">
          <a:xfrm>
            <a:off x="9167813" y="4138617"/>
            <a:ext cx="3022600" cy="2719387"/>
            <a:chOff x="2887" y="1286"/>
            <a:chExt cx="1903" cy="1712"/>
          </a:xfrm>
        </p:grpSpPr>
        <p:sp>
          <p:nvSpPr>
            <p:cNvPr id="147" name="手繪多邊形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8" name="手繪多邊形 7"/>
            <p:cNvSpPr>
              <a:spLocks/>
            </p:cNvSpPr>
            <p:nvPr/>
          </p:nvSpPr>
          <p:spPr bwMode="auto">
            <a:xfrm>
              <a:off x="3357" y="1532"/>
              <a:ext cx="670" cy="833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9" name="手繪多邊形 8"/>
            <p:cNvSpPr>
              <a:spLocks/>
            </p:cNvSpPr>
            <p:nvPr/>
          </p:nvSpPr>
          <p:spPr bwMode="auto">
            <a:xfrm>
              <a:off x="3673" y="1612"/>
              <a:ext cx="276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0" name="手繪多邊形 9"/>
            <p:cNvSpPr>
              <a:spLocks/>
            </p:cNvSpPr>
            <p:nvPr/>
          </p:nvSpPr>
          <p:spPr bwMode="auto">
            <a:xfrm>
              <a:off x="3435" y="1709"/>
              <a:ext cx="677" cy="592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1" name="手繪多邊形 10"/>
            <p:cNvSpPr>
              <a:spLocks/>
            </p:cNvSpPr>
            <p:nvPr/>
          </p:nvSpPr>
          <p:spPr bwMode="auto">
            <a:xfrm>
              <a:off x="3425" y="1752"/>
              <a:ext cx="208" cy="493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2" name="手繪多邊形 11"/>
            <p:cNvSpPr>
              <a:spLocks/>
            </p:cNvSpPr>
            <p:nvPr/>
          </p:nvSpPr>
          <p:spPr bwMode="auto">
            <a:xfrm>
              <a:off x="3626" y="1804"/>
              <a:ext cx="83" cy="417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3" name="手繪多邊形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4" name="手繪多邊形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5" name="手繪多邊形 14"/>
            <p:cNvSpPr>
              <a:spLocks/>
            </p:cNvSpPr>
            <p:nvPr/>
          </p:nvSpPr>
          <p:spPr bwMode="auto">
            <a:xfrm>
              <a:off x="3902" y="1567"/>
              <a:ext cx="324" cy="756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6" name="手繪多邊形 15"/>
            <p:cNvSpPr>
              <a:spLocks/>
            </p:cNvSpPr>
            <p:nvPr/>
          </p:nvSpPr>
          <p:spPr bwMode="auto">
            <a:xfrm>
              <a:off x="4070" y="1645"/>
              <a:ext cx="203" cy="659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7" name="手繪多邊形 16"/>
            <p:cNvSpPr>
              <a:spLocks/>
            </p:cNvSpPr>
            <p:nvPr/>
          </p:nvSpPr>
          <p:spPr bwMode="auto">
            <a:xfrm>
              <a:off x="4533" y="1650"/>
              <a:ext cx="132" cy="694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8" name="手繪多邊形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9" name="手繪多邊形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0" name="手繪多邊形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1" name="手繪多邊形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2" name="手繪多邊形 21"/>
            <p:cNvSpPr>
              <a:spLocks/>
            </p:cNvSpPr>
            <p:nvPr/>
          </p:nvSpPr>
          <p:spPr bwMode="auto">
            <a:xfrm>
              <a:off x="3586" y="1792"/>
              <a:ext cx="1060" cy="590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3" name="手繪多邊形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4" name="手繪多邊形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5" name="手繪多邊形 24"/>
            <p:cNvSpPr>
              <a:spLocks/>
            </p:cNvSpPr>
            <p:nvPr/>
          </p:nvSpPr>
          <p:spPr bwMode="auto">
            <a:xfrm>
              <a:off x="3586" y="2068"/>
              <a:ext cx="455" cy="151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6" name="手繪多邊形 25"/>
            <p:cNvSpPr>
              <a:spLocks/>
            </p:cNvSpPr>
            <p:nvPr/>
          </p:nvSpPr>
          <p:spPr bwMode="auto">
            <a:xfrm>
              <a:off x="3640" y="2408"/>
              <a:ext cx="260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7" name="手繪多邊形 26"/>
            <p:cNvSpPr>
              <a:spLocks/>
            </p:cNvSpPr>
            <p:nvPr/>
          </p:nvSpPr>
          <p:spPr bwMode="auto">
            <a:xfrm>
              <a:off x="3605" y="2392"/>
              <a:ext cx="325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8" name="手繪多邊形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9" name="手繪多邊形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0" name="手繪多邊形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grpSp>
        <p:nvGrpSpPr>
          <p:cNvPr id="171" name="群組中 64"/>
          <p:cNvGrpSpPr>
            <a:grpSpLocks noChangeAspect="1"/>
          </p:cNvGrpSpPr>
          <p:nvPr userDrawn="1"/>
        </p:nvGrpSpPr>
        <p:grpSpPr bwMode="auto">
          <a:xfrm rot="12827499" flipH="1">
            <a:off x="11360151" y="2338392"/>
            <a:ext cx="484188" cy="536575"/>
            <a:chOff x="2052" y="995"/>
            <a:chExt cx="768" cy="852"/>
          </a:xfrm>
        </p:grpSpPr>
        <p:sp>
          <p:nvSpPr>
            <p:cNvPr id="172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2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3" name="手繪多邊形 66"/>
            <p:cNvSpPr>
              <a:spLocks/>
            </p:cNvSpPr>
            <p:nvPr/>
          </p:nvSpPr>
          <p:spPr bwMode="auto">
            <a:xfrm>
              <a:off x="2047" y="1000"/>
              <a:ext cx="768" cy="728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4" name="手繪多邊形 67"/>
            <p:cNvSpPr>
              <a:spLocks/>
            </p:cNvSpPr>
            <p:nvPr/>
          </p:nvSpPr>
          <p:spPr bwMode="auto">
            <a:xfrm>
              <a:off x="2091" y="1061"/>
              <a:ext cx="650" cy="678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5" name="手繪多邊形 68"/>
            <p:cNvSpPr>
              <a:spLocks/>
            </p:cNvSpPr>
            <p:nvPr/>
          </p:nvSpPr>
          <p:spPr bwMode="auto">
            <a:xfrm>
              <a:off x="2321" y="1204"/>
              <a:ext cx="212" cy="43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6" name="手繪多邊形 69"/>
            <p:cNvSpPr>
              <a:spLocks/>
            </p:cNvSpPr>
            <p:nvPr/>
          </p:nvSpPr>
          <p:spPr bwMode="auto">
            <a:xfrm>
              <a:off x="2505" y="1235"/>
              <a:ext cx="128" cy="282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7" name="手繪多邊形 70"/>
            <p:cNvSpPr>
              <a:spLocks/>
            </p:cNvSpPr>
            <p:nvPr/>
          </p:nvSpPr>
          <p:spPr bwMode="auto">
            <a:xfrm>
              <a:off x="2538" y="1500"/>
              <a:ext cx="164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8" name="手繪多邊形 71"/>
            <p:cNvSpPr>
              <a:spLocks/>
            </p:cNvSpPr>
            <p:nvPr/>
          </p:nvSpPr>
          <p:spPr bwMode="auto">
            <a:xfrm>
              <a:off x="2305" y="1613"/>
              <a:ext cx="176" cy="58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9" name="手繪多邊形 72"/>
            <p:cNvSpPr>
              <a:spLocks/>
            </p:cNvSpPr>
            <p:nvPr/>
          </p:nvSpPr>
          <p:spPr bwMode="auto">
            <a:xfrm>
              <a:off x="2155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81289" y="165020"/>
            <a:ext cx="9360419" cy="2263258"/>
          </a:xfrm>
        </p:spPr>
        <p:txBody>
          <a:bodyPr>
            <a:normAutofit/>
          </a:bodyPr>
          <a:lstStyle>
            <a:lvl1pPr algn="ctr" latinLnBrk="0">
              <a:defRPr lang="zh-TW" sz="660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zh-TW" sz="2800"/>
            </a:lvl2pPr>
            <a:lvl3pPr marL="914400" indent="0" algn="ctr" latinLnBrk="0">
              <a:buNone/>
              <a:defRPr lang="zh-TW" sz="2400"/>
            </a:lvl3pPr>
            <a:lvl4pPr marL="1371600" indent="0" algn="ctr" latinLnBrk="0">
              <a:buNone/>
              <a:defRPr lang="zh-TW" sz="2000"/>
            </a:lvl4pPr>
            <a:lvl5pPr marL="1828800" indent="0" algn="ctr" latinLnBrk="0">
              <a:buNone/>
              <a:defRPr lang="zh-TW" sz="2000"/>
            </a:lvl5pPr>
            <a:lvl6pPr marL="2286000" indent="0" algn="ctr" latinLnBrk="0">
              <a:buNone/>
              <a:defRPr lang="zh-TW" sz="2000"/>
            </a:lvl6pPr>
            <a:lvl7pPr marL="2743200" indent="0" algn="ctr" latinLnBrk="0">
              <a:buNone/>
              <a:defRPr lang="zh-TW" sz="2000"/>
            </a:lvl7pPr>
            <a:lvl8pPr marL="3200400" indent="0" algn="ctr" latinLnBrk="0">
              <a:buNone/>
              <a:defRPr lang="zh-TW" sz="2000"/>
            </a:lvl8pPr>
            <a:lvl9pPr marL="3657600" indent="0" algn="ctr" latinLnBrk="0">
              <a:buNone/>
              <a:defRPr lang="zh-TW" sz="2000"/>
            </a:lvl9pPr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6pPr latinLnBrk="0">
              <a:defRPr lang="zh-TW"/>
            </a:lvl6pPr>
            <a:lvl7pPr latinLnBrk="0">
              <a:defRPr lang="zh-TW"/>
            </a:lvl7pPr>
            <a:lvl8pPr latinLnBrk="0">
              <a:defRPr lang="zh-TW"/>
            </a:lvl8pPr>
            <a:lvl9pPr latinLnBrk="0">
              <a:defRPr lang="zh-TW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04CC6-3634-456C-9374-C5ED1D8058A6}" type="slidenum">
              <a:rPr/>
              <a:pPr>
                <a:defRPr/>
              </a:pPr>
              <a:t>‹#›</a:t>
            </a:fld>
            <a:endParaRPr lang="zh-TW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垂直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63C95-7EFE-4B18-9F7A-3EE6C2297F98}" type="slidenum">
              <a:rPr/>
              <a:pPr>
                <a:defRPr/>
              </a:pPr>
              <a:t>‹#›</a:t>
            </a:fld>
            <a:endParaRPr lang="zh-TW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8724902" y="592670"/>
            <a:ext cx="2628900" cy="55795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2" y="592670"/>
            <a:ext cx="7734300" cy="55795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969FC-808E-447B-B77D-1978E4FC8AA8}" type="slidenum">
              <a:rPr/>
              <a:pPr>
                <a:defRPr/>
              </a:pPr>
              <a:t>‹#›</a:t>
            </a:fld>
            <a:endParaRPr lang="zh-TW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EE0F8"/>
            </a:gs>
            <a:gs pos="17000">
              <a:srgbClr val="BFEBFA"/>
            </a:gs>
            <a:gs pos="50999">
              <a:srgbClr val="DFF5FD"/>
            </a:gs>
            <a:gs pos="92000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1524001" y="79375"/>
            <a:ext cx="9134475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1528765" y="1485900"/>
            <a:ext cx="91344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smtClean="0"/>
              <a:t>按一下以編輯母片文字樣式</a:t>
            </a:r>
          </a:p>
          <a:p>
            <a:pPr lvl="1"/>
            <a:r>
              <a:rPr lang="zh-TW" smtClean="0"/>
              <a:t>第二層</a:t>
            </a:r>
          </a:p>
          <a:p>
            <a:pPr lvl="2"/>
            <a:r>
              <a:rPr lang="zh-TW" smtClean="0"/>
              <a:t>第三層</a:t>
            </a:r>
          </a:p>
          <a:p>
            <a:pPr lvl="3"/>
            <a:r>
              <a:rPr lang="zh-TW" smtClean="0"/>
              <a:t>第四層</a:t>
            </a:r>
          </a:p>
          <a:p>
            <a:pPr lvl="4"/>
            <a:r>
              <a:rPr lang="zh-TW" smtClean="0"/>
              <a:t>第五層</a:t>
            </a:r>
          </a:p>
        </p:txBody>
      </p:sp>
      <p:sp>
        <p:nvSpPr>
          <p:cNvPr id="134" name="手繪多邊形 50"/>
          <p:cNvSpPr>
            <a:spLocks/>
          </p:cNvSpPr>
          <p:nvPr/>
        </p:nvSpPr>
        <p:spPr bwMode="auto">
          <a:xfrm>
            <a:off x="8761413" y="5521329"/>
            <a:ext cx="3429000" cy="1336675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5" name="手繪多邊形 51"/>
          <p:cNvSpPr>
            <a:spLocks/>
          </p:cNvSpPr>
          <p:nvPr/>
        </p:nvSpPr>
        <p:spPr bwMode="auto">
          <a:xfrm>
            <a:off x="2" y="5651500"/>
            <a:ext cx="11415713" cy="1206500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6" name="手繪多邊形 51"/>
          <p:cNvSpPr>
            <a:spLocks/>
          </p:cNvSpPr>
          <p:nvPr/>
        </p:nvSpPr>
        <p:spPr bwMode="auto">
          <a:xfrm>
            <a:off x="-14286" y="5865813"/>
            <a:ext cx="11415713" cy="1003300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031" name="群組中 66"/>
          <p:cNvGrpSpPr>
            <a:grpSpLocks noChangeAspect="1"/>
          </p:cNvGrpSpPr>
          <p:nvPr/>
        </p:nvGrpSpPr>
        <p:grpSpPr bwMode="auto">
          <a:xfrm>
            <a:off x="11647488" y="947738"/>
            <a:ext cx="427037" cy="400050"/>
            <a:chOff x="3636" y="1964"/>
            <a:chExt cx="413" cy="388"/>
          </a:xfrm>
        </p:grpSpPr>
        <p:sp>
          <p:nvSpPr>
            <p:cNvPr id="138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9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0" name="手繪多邊形 69"/>
            <p:cNvSpPr>
              <a:spLocks/>
            </p:cNvSpPr>
            <p:nvPr/>
          </p:nvSpPr>
          <p:spPr bwMode="auto">
            <a:xfrm>
              <a:off x="3676" y="1964"/>
              <a:ext cx="364" cy="366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1" name="手繪多邊形 70"/>
            <p:cNvSpPr>
              <a:spLocks/>
            </p:cNvSpPr>
            <p:nvPr/>
          </p:nvSpPr>
          <p:spPr bwMode="auto">
            <a:xfrm>
              <a:off x="3771" y="2079"/>
              <a:ext cx="207" cy="117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2" name="手繪多邊形 71"/>
            <p:cNvSpPr>
              <a:spLocks/>
            </p:cNvSpPr>
            <p:nvPr/>
          </p:nvSpPr>
          <p:spPr bwMode="auto">
            <a:xfrm>
              <a:off x="3905" y="2129"/>
              <a:ext cx="60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3" name="手繪多邊形 72"/>
            <p:cNvSpPr>
              <a:spLocks/>
            </p:cNvSpPr>
            <p:nvPr/>
          </p:nvSpPr>
          <p:spPr bwMode="auto">
            <a:xfrm>
              <a:off x="3983" y="2106"/>
              <a:ext cx="38" cy="91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4" name="手繪多邊形 73"/>
            <p:cNvSpPr>
              <a:spLocks/>
            </p:cNvSpPr>
            <p:nvPr/>
          </p:nvSpPr>
          <p:spPr bwMode="auto">
            <a:xfrm>
              <a:off x="3909" y="2006"/>
              <a:ext cx="55" cy="77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5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032" name="群組中 18"/>
          <p:cNvGrpSpPr>
            <a:grpSpLocks/>
          </p:cNvGrpSpPr>
          <p:nvPr/>
        </p:nvGrpSpPr>
        <p:grpSpPr bwMode="auto">
          <a:xfrm>
            <a:off x="11309353" y="6211888"/>
            <a:ext cx="874713" cy="646112"/>
            <a:chOff x="7344986" y="5566058"/>
            <a:chExt cx="1750940" cy="1291943"/>
          </a:xfrm>
        </p:grpSpPr>
        <p:sp>
          <p:nvSpPr>
            <p:cNvPr id="147" name="手繪多邊形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8" name="手繪多邊形 100"/>
            <p:cNvSpPr>
              <a:spLocks/>
            </p:cNvSpPr>
            <p:nvPr/>
          </p:nvSpPr>
          <p:spPr bwMode="auto">
            <a:xfrm>
              <a:off x="7529295" y="5746993"/>
              <a:ext cx="1566631" cy="1111008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9" name="手繪多邊形 101"/>
            <p:cNvSpPr>
              <a:spLocks/>
            </p:cNvSpPr>
            <p:nvPr/>
          </p:nvSpPr>
          <p:spPr bwMode="auto">
            <a:xfrm>
              <a:off x="7990070" y="6515176"/>
              <a:ext cx="1105856" cy="219028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0" name="手繪多邊形 102"/>
            <p:cNvSpPr>
              <a:spLocks/>
            </p:cNvSpPr>
            <p:nvPr/>
          </p:nvSpPr>
          <p:spPr bwMode="auto">
            <a:xfrm>
              <a:off x="8806750" y="6670718"/>
              <a:ext cx="120754" cy="187283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1" name="手繪多邊形 103"/>
            <p:cNvSpPr>
              <a:spLocks/>
            </p:cNvSpPr>
            <p:nvPr/>
          </p:nvSpPr>
          <p:spPr bwMode="auto">
            <a:xfrm>
              <a:off x="9067325" y="6035856"/>
              <a:ext cx="28601" cy="92054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2" name="手繪多邊形 104"/>
            <p:cNvSpPr>
              <a:spLocks/>
            </p:cNvSpPr>
            <p:nvPr/>
          </p:nvSpPr>
          <p:spPr bwMode="auto">
            <a:xfrm>
              <a:off x="8488975" y="5873965"/>
              <a:ext cx="460774" cy="657083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033" name="群組中 5"/>
          <p:cNvGrpSpPr>
            <a:grpSpLocks noChangeAspect="1"/>
          </p:cNvGrpSpPr>
          <p:nvPr/>
        </p:nvGrpSpPr>
        <p:grpSpPr bwMode="auto">
          <a:xfrm>
            <a:off x="3175" y="2873379"/>
            <a:ext cx="596900" cy="790575"/>
            <a:chOff x="2121" y="1060"/>
            <a:chExt cx="597" cy="789"/>
          </a:xfrm>
        </p:grpSpPr>
        <p:sp>
          <p:nvSpPr>
            <p:cNvPr id="154" name="手繪多邊形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5" name="手繪多邊形 7"/>
            <p:cNvSpPr>
              <a:spLocks/>
            </p:cNvSpPr>
            <p:nvPr/>
          </p:nvSpPr>
          <p:spPr bwMode="auto">
            <a:xfrm>
              <a:off x="2121" y="1114"/>
              <a:ext cx="541" cy="691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6" name="手繪多邊形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7" name="手繪多邊形 9"/>
            <p:cNvSpPr>
              <a:spLocks/>
            </p:cNvSpPr>
            <p:nvPr/>
          </p:nvSpPr>
          <p:spPr bwMode="auto">
            <a:xfrm>
              <a:off x="2150" y="1226"/>
              <a:ext cx="73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8" name="手繪多邊形 10"/>
            <p:cNvSpPr>
              <a:spLocks/>
            </p:cNvSpPr>
            <p:nvPr/>
          </p:nvSpPr>
          <p:spPr bwMode="auto">
            <a:xfrm>
              <a:off x="2121" y="1554"/>
              <a:ext cx="32" cy="27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9" name="手繪多邊形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0" name="手繪多邊形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034" name="群組中 16"/>
          <p:cNvGrpSpPr>
            <a:grpSpLocks noChangeAspect="1"/>
          </p:cNvGrpSpPr>
          <p:nvPr/>
        </p:nvGrpSpPr>
        <p:grpSpPr bwMode="auto">
          <a:xfrm>
            <a:off x="139702" y="-12700"/>
            <a:ext cx="1382713" cy="803275"/>
            <a:chOff x="1922" y="1129"/>
            <a:chExt cx="987" cy="574"/>
          </a:xfrm>
        </p:grpSpPr>
        <p:sp>
          <p:nvSpPr>
            <p:cNvPr id="162" name="手繪多邊形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3" name="手繪多邊形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4" name="手繪多邊形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5" name="手繪多邊形 37"/>
            <p:cNvSpPr>
              <a:spLocks/>
            </p:cNvSpPr>
            <p:nvPr/>
          </p:nvSpPr>
          <p:spPr bwMode="auto">
            <a:xfrm>
              <a:off x="2170" y="1158"/>
              <a:ext cx="496" cy="226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6" name="手繪多邊形 38"/>
            <p:cNvSpPr>
              <a:spLocks/>
            </p:cNvSpPr>
            <p:nvPr/>
          </p:nvSpPr>
          <p:spPr bwMode="auto">
            <a:xfrm>
              <a:off x="2293" y="1136"/>
              <a:ext cx="71" cy="57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7" name="手繪多邊形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8" name="手繪多邊形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9" name="手繪多邊形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035" name="群組中 28"/>
          <p:cNvGrpSpPr>
            <a:grpSpLocks noChangeAspect="1"/>
          </p:cNvGrpSpPr>
          <p:nvPr/>
        </p:nvGrpSpPr>
        <p:grpSpPr bwMode="auto">
          <a:xfrm>
            <a:off x="2" y="5006979"/>
            <a:ext cx="687388" cy="1147763"/>
            <a:chOff x="1901" y="2020"/>
            <a:chExt cx="1059" cy="1767"/>
          </a:xfrm>
        </p:grpSpPr>
        <p:sp>
          <p:nvSpPr>
            <p:cNvPr id="171" name="手繪多邊形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2" name="手繪多邊形 30"/>
            <p:cNvSpPr>
              <a:spLocks/>
            </p:cNvSpPr>
            <p:nvPr/>
          </p:nvSpPr>
          <p:spPr bwMode="auto">
            <a:xfrm>
              <a:off x="1901" y="2135"/>
              <a:ext cx="951" cy="1366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3" name="手繪多邊形 31"/>
            <p:cNvSpPr>
              <a:spLocks/>
            </p:cNvSpPr>
            <p:nvPr/>
          </p:nvSpPr>
          <p:spPr bwMode="auto">
            <a:xfrm>
              <a:off x="1994" y="2494"/>
              <a:ext cx="313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4" name="手繪多邊形 32"/>
            <p:cNvSpPr>
              <a:spLocks/>
            </p:cNvSpPr>
            <p:nvPr/>
          </p:nvSpPr>
          <p:spPr bwMode="auto">
            <a:xfrm>
              <a:off x="2150" y="2949"/>
              <a:ext cx="543" cy="291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5" name="手繪多邊形 33"/>
            <p:cNvSpPr>
              <a:spLocks/>
            </p:cNvSpPr>
            <p:nvPr/>
          </p:nvSpPr>
          <p:spPr bwMode="auto">
            <a:xfrm>
              <a:off x="2072" y="3342"/>
              <a:ext cx="357" cy="86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6" name="手繪多邊形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7" name="手繪多邊形 35"/>
            <p:cNvSpPr>
              <a:spLocks/>
            </p:cNvSpPr>
            <p:nvPr/>
          </p:nvSpPr>
          <p:spPr bwMode="auto">
            <a:xfrm>
              <a:off x="1901" y="3279"/>
              <a:ext cx="113" cy="42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8" name="手繪多邊形 36"/>
            <p:cNvSpPr>
              <a:spLocks/>
            </p:cNvSpPr>
            <p:nvPr/>
          </p:nvSpPr>
          <p:spPr bwMode="auto">
            <a:xfrm>
              <a:off x="1903" y="3455"/>
              <a:ext cx="196" cy="332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036" name="群組中 52"/>
          <p:cNvGrpSpPr>
            <a:grpSpLocks noChangeAspect="1"/>
          </p:cNvGrpSpPr>
          <p:nvPr/>
        </p:nvGrpSpPr>
        <p:grpSpPr bwMode="auto">
          <a:xfrm rot="-1651836">
            <a:off x="11142665" y="104779"/>
            <a:ext cx="676275" cy="773113"/>
            <a:chOff x="4634" y="754"/>
            <a:chExt cx="1164" cy="1332"/>
          </a:xfrm>
        </p:grpSpPr>
        <p:sp>
          <p:nvSpPr>
            <p:cNvPr id="180" name="手繪多邊形 53"/>
            <p:cNvSpPr>
              <a:spLocks/>
            </p:cNvSpPr>
            <p:nvPr/>
          </p:nvSpPr>
          <p:spPr bwMode="auto">
            <a:xfrm>
              <a:off x="4629" y="752"/>
              <a:ext cx="1164" cy="1236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1" name="手繪多邊形 54"/>
            <p:cNvSpPr>
              <a:spLocks/>
            </p:cNvSpPr>
            <p:nvPr/>
          </p:nvSpPr>
          <p:spPr bwMode="auto">
            <a:xfrm>
              <a:off x="4731" y="823"/>
              <a:ext cx="986" cy="1004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2" name="手繪多邊形 55"/>
            <p:cNvSpPr>
              <a:spLocks/>
            </p:cNvSpPr>
            <p:nvPr/>
          </p:nvSpPr>
          <p:spPr bwMode="auto">
            <a:xfrm>
              <a:off x="5117" y="1087"/>
              <a:ext cx="164" cy="697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3" name="手繪多邊形 56"/>
            <p:cNvSpPr>
              <a:spLocks/>
            </p:cNvSpPr>
            <p:nvPr/>
          </p:nvSpPr>
          <p:spPr bwMode="auto">
            <a:xfrm>
              <a:off x="4857" y="1292"/>
              <a:ext cx="317" cy="339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4" name="手繪多邊形 57"/>
            <p:cNvSpPr>
              <a:spLocks/>
            </p:cNvSpPr>
            <p:nvPr/>
          </p:nvSpPr>
          <p:spPr bwMode="auto">
            <a:xfrm>
              <a:off x="4913" y="1705"/>
              <a:ext cx="276" cy="93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5" name="手繪多邊形 58"/>
            <p:cNvSpPr>
              <a:spLocks/>
            </p:cNvSpPr>
            <p:nvPr/>
          </p:nvSpPr>
          <p:spPr bwMode="auto">
            <a:xfrm>
              <a:off x="5256" y="1397"/>
              <a:ext cx="388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6" name="手繪多邊形 59"/>
            <p:cNvSpPr>
              <a:spLocks/>
            </p:cNvSpPr>
            <p:nvPr/>
          </p:nvSpPr>
          <p:spPr bwMode="auto">
            <a:xfrm>
              <a:off x="5238" y="1696"/>
              <a:ext cx="374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7" name="手繪多邊形 60"/>
            <p:cNvSpPr>
              <a:spLocks/>
            </p:cNvSpPr>
            <p:nvPr/>
          </p:nvSpPr>
          <p:spPr bwMode="auto">
            <a:xfrm>
              <a:off x="5042" y="1842"/>
              <a:ext cx="189" cy="238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037" name="群組中 64"/>
          <p:cNvGrpSpPr>
            <a:grpSpLocks noChangeAspect="1"/>
          </p:cNvGrpSpPr>
          <p:nvPr/>
        </p:nvGrpSpPr>
        <p:grpSpPr bwMode="auto">
          <a:xfrm flipH="1">
            <a:off x="10782302" y="2959104"/>
            <a:ext cx="1028700" cy="1139825"/>
            <a:chOff x="2052" y="995"/>
            <a:chExt cx="768" cy="852"/>
          </a:xfrm>
        </p:grpSpPr>
        <p:sp>
          <p:nvSpPr>
            <p:cNvPr id="189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0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1" name="手繪多邊形 67"/>
            <p:cNvSpPr>
              <a:spLocks/>
            </p:cNvSpPr>
            <p:nvPr/>
          </p:nvSpPr>
          <p:spPr bwMode="auto">
            <a:xfrm>
              <a:off x="2090" y="1054"/>
              <a:ext cx="649" cy="675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2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30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3" name="手繪多邊形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4" name="手繪多邊形 70"/>
            <p:cNvSpPr>
              <a:spLocks/>
            </p:cNvSpPr>
            <p:nvPr/>
          </p:nvSpPr>
          <p:spPr bwMode="auto">
            <a:xfrm>
              <a:off x="2539" y="1501"/>
              <a:ext cx="162" cy="102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5" name="手繪多邊形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6" name="手繪多邊形 72"/>
            <p:cNvSpPr>
              <a:spLocks/>
            </p:cNvSpPr>
            <p:nvPr/>
          </p:nvSpPr>
          <p:spPr bwMode="auto">
            <a:xfrm>
              <a:off x="2161" y="1472"/>
              <a:ext cx="300" cy="112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97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5715" y="6602417"/>
            <a:ext cx="960437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8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522413" y="6602417"/>
            <a:ext cx="6978651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800" cap="none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99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023477" y="6602417"/>
            <a:ext cx="639763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D0FA244-655E-4DD5-8465-C444A371398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charset="0"/>
        <a:defRPr lang="zh-TW" sz="3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9pPr>
    </p:titleStyle>
    <p:bodyStyle>
      <a:lvl1pPr marL="273050" indent="-228600" algn="l" rtl="0" eaLnBrk="1" fontAlgn="base" hangingPunct="1">
        <a:spcBef>
          <a:spcPts val="1800"/>
        </a:spcBef>
        <a:spcAft>
          <a:spcPct val="0"/>
        </a:spcAft>
        <a:buClr>
          <a:srgbClr val="404040"/>
        </a:buClr>
        <a:buSzPct val="100000"/>
        <a:buFont typeface="Arial" charset="0"/>
        <a:buChar char="•"/>
        <a:defRPr lang="zh-TW"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93725" indent="-228600" algn="l" rtl="0" eaLnBrk="1" fontAlgn="base" hangingPunct="1">
        <a:spcBef>
          <a:spcPts val="1000"/>
        </a:spcBef>
        <a:spcAft>
          <a:spcPct val="0"/>
        </a:spcAft>
        <a:buClr>
          <a:srgbClr val="404040"/>
        </a:buClr>
        <a:buSzPct val="100000"/>
        <a:buFont typeface="Arial" charset="0"/>
        <a:buChar char="•"/>
        <a:defRPr lang="zh-TW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914400" indent="-228600" algn="l" rtl="0" eaLnBrk="1" fontAlgn="base" hangingPunct="1">
        <a:spcBef>
          <a:spcPts val="800"/>
        </a:spcBef>
        <a:spcAft>
          <a:spcPct val="0"/>
        </a:spcAft>
        <a:buClr>
          <a:srgbClr val="404040"/>
        </a:buClr>
        <a:buSzPct val="100000"/>
        <a:buFont typeface="Arial" charset="0"/>
        <a:buChar char="•"/>
        <a:defRPr lang="zh-TW"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233488" indent="-228600" algn="l" rtl="0" eaLnBrk="1" fontAlgn="base" hangingPunct="1">
        <a:spcBef>
          <a:spcPts val="800"/>
        </a:spcBef>
        <a:spcAft>
          <a:spcPct val="0"/>
        </a:spcAft>
        <a:buClr>
          <a:srgbClr val="404040"/>
        </a:buClr>
        <a:buSzPct val="100000"/>
        <a:buFont typeface="Arial" charset="0"/>
        <a:buChar char="•"/>
        <a:defRPr lang="zh-TW"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554163" indent="-228600" algn="l" rtl="0" eaLnBrk="1" fontAlgn="base" hangingPunct="1">
        <a:spcBef>
          <a:spcPts val="800"/>
        </a:spcBef>
        <a:spcAft>
          <a:spcPct val="0"/>
        </a:spcAft>
        <a:buClr>
          <a:srgbClr val="404040"/>
        </a:buClr>
        <a:buSzPct val="100000"/>
        <a:buFont typeface="Arial" charset="0"/>
        <a:buChar char="•"/>
        <a:defRPr lang="zh-TW"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kh.edu.tw/index.html?WebID=101" TargetMode="External"/><Relationship Id="rId2" Type="http://schemas.openxmlformats.org/officeDocument/2006/relationships/hyperlink" Target="http://school.kh.edu.tw/index.html?WebID=4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ites.google.com/site/wulinghealth/" TargetMode="External"/><Relationship Id="rId4" Type="http://schemas.openxmlformats.org/officeDocument/2006/relationships/hyperlink" Target="http://affairs.kh.edu.tw/1232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標題 1"/>
          <p:cNvSpPr>
            <a:spLocks noGrp="1"/>
          </p:cNvSpPr>
          <p:nvPr>
            <p:ph type="ctrTitle"/>
          </p:nvPr>
        </p:nvSpPr>
        <p:spPr>
          <a:xfrm>
            <a:off x="690113" y="165104"/>
            <a:ext cx="11351075" cy="1301387"/>
          </a:xfrm>
        </p:spPr>
        <p:txBody>
          <a:bodyPr/>
          <a:lstStyle/>
          <a:p>
            <a:pPr eaLnBrk="1" hangingPunct="1"/>
            <a:r>
              <a:rPr dirty="0" smtClean="0"/>
              <a:t>高雄市健康促進</a:t>
            </a:r>
            <a:r>
              <a:rPr lang="zh-TW" altLang="en-US" dirty="0" smtClean="0"/>
              <a:t>學校推動分享</a:t>
            </a:r>
            <a:endParaRPr altLang="zh-TW" dirty="0" smtClean="0"/>
          </a:p>
        </p:txBody>
      </p:sp>
      <p:sp>
        <p:nvSpPr>
          <p:cNvPr id="9218" name="副標題 4"/>
          <p:cNvSpPr>
            <a:spLocks noGrp="1"/>
          </p:cNvSpPr>
          <p:nvPr>
            <p:ph type="subTitle" idx="1"/>
          </p:nvPr>
        </p:nvSpPr>
        <p:spPr>
          <a:xfrm>
            <a:off x="3919432" y="3012528"/>
            <a:ext cx="6916737" cy="302566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zh-TW" altLang="en-US" dirty="0" smtClean="0">
                <a:solidFill>
                  <a:srgbClr val="404040"/>
                </a:solidFill>
              </a:rPr>
              <a:t>報告人</a:t>
            </a:r>
            <a:endParaRPr lang="en-US" altLang="zh-TW" dirty="0" smtClean="0">
              <a:solidFill>
                <a:srgbClr val="40404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zh-TW" altLang="en-US" dirty="0" smtClean="0">
                <a:solidFill>
                  <a:srgbClr val="404040"/>
                </a:solidFill>
              </a:rPr>
              <a:t>高雄市政府教育</a:t>
            </a:r>
            <a:r>
              <a:rPr lang="zh-TW" altLang="en-US" dirty="0">
                <a:solidFill>
                  <a:srgbClr val="404040"/>
                </a:solidFill>
              </a:rPr>
              <a:t>局</a:t>
            </a:r>
            <a:endParaRPr lang="en-US" altLang="zh-TW" dirty="0" smtClean="0">
              <a:solidFill>
                <a:srgbClr val="40404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zh-TW" altLang="en-US" dirty="0" smtClean="0">
                <a:solidFill>
                  <a:srgbClr val="404040"/>
                </a:solidFill>
              </a:rPr>
              <a:t>體健科   傅</a:t>
            </a:r>
            <a:r>
              <a:rPr lang="zh-TW" altLang="en-US" dirty="0">
                <a:solidFill>
                  <a:srgbClr val="404040"/>
                </a:solidFill>
              </a:rPr>
              <a:t>楷傑</a:t>
            </a:r>
            <a:endParaRPr altLang="zh-TW" dirty="0" smtClean="0">
              <a:solidFill>
                <a:srgbClr val="40404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08237" y="473513"/>
            <a:ext cx="9134475" cy="1233488"/>
          </a:xfrm>
        </p:spPr>
        <p:txBody>
          <a:bodyPr/>
          <a:lstStyle/>
          <a:p>
            <a:pPr algn="ctr"/>
            <a:r>
              <a:rPr lang="zh-TW" altLang="en-US" sz="4400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推動健康體位五大核心</a:t>
            </a:r>
            <a:br>
              <a:rPr lang="zh-TW" altLang="en-US" sz="4400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</a:br>
            <a:r>
              <a:rPr lang="en-US" altLang="zh-TW" sz="4400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85210(</a:t>
            </a:r>
            <a:r>
              <a:rPr lang="zh-TW" altLang="en-US" sz="4400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保我</a:t>
            </a:r>
            <a:r>
              <a:rPr lang="en-US" altLang="zh-TW" sz="4400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210)</a:t>
            </a:r>
            <a:r>
              <a:rPr lang="zh-TW" altLang="en-US" sz="4400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全校性策略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12997" y="1990397"/>
            <a:ext cx="9134475" cy="4152900"/>
          </a:xfrm>
        </p:spPr>
        <p:txBody>
          <a:bodyPr vert="horz"/>
          <a:lstStyle/>
          <a:p>
            <a:r>
              <a:rPr lang="zh-TW" altLang="en-US" sz="32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睡滿</a:t>
            </a:r>
            <a:r>
              <a:rPr lang="en-US" altLang="zh-TW" sz="32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8</a:t>
            </a:r>
            <a:r>
              <a:rPr lang="zh-TW" altLang="en-US" sz="32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小時</a:t>
            </a:r>
          </a:p>
          <a:p>
            <a:r>
              <a:rPr lang="zh-TW" altLang="en-US" sz="32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天天</a:t>
            </a:r>
            <a:r>
              <a:rPr lang="en-US" altLang="zh-TW" sz="32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5</a:t>
            </a:r>
            <a:r>
              <a:rPr lang="zh-TW" altLang="en-US" sz="32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蔬果</a:t>
            </a:r>
            <a:endParaRPr lang="zh-TW" altLang="en-US" sz="3200" dirty="0">
              <a:latin typeface="王漢宗中明體繁" panose="02020300000000000000" pitchFamily="18" charset="-120"/>
              <a:ea typeface="王漢宗中明體繁" panose="02020300000000000000" pitchFamily="18" charset="-120"/>
            </a:endParaRPr>
          </a:p>
          <a:p>
            <a:r>
              <a:rPr lang="zh-TW" altLang="en-US" sz="32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天天運動</a:t>
            </a:r>
            <a:r>
              <a:rPr lang="en-US" altLang="zh-TW" sz="32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30</a:t>
            </a:r>
            <a:r>
              <a:rPr lang="zh-TW" altLang="en-US" sz="32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分</a:t>
            </a:r>
          </a:p>
          <a:p>
            <a:r>
              <a:rPr lang="zh-TW" altLang="en-US" sz="32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四電</a:t>
            </a:r>
            <a:r>
              <a:rPr lang="zh-TW" altLang="en-US" sz="32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少於</a:t>
            </a:r>
            <a:r>
              <a:rPr lang="en-US" altLang="zh-TW" sz="32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2(</a:t>
            </a:r>
            <a:r>
              <a:rPr lang="zh-TW" altLang="en-US" sz="32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電視、電動、電腦、電話少於</a:t>
            </a:r>
            <a:r>
              <a:rPr lang="en-US" altLang="zh-TW" sz="32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2</a:t>
            </a:r>
            <a:r>
              <a:rPr lang="zh-TW" altLang="en-US" sz="32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小時</a:t>
            </a:r>
            <a:r>
              <a:rPr lang="en-US" altLang="zh-TW" sz="32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)</a:t>
            </a:r>
          </a:p>
          <a:p>
            <a:r>
              <a:rPr lang="zh-TW" altLang="en-US" sz="32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喝足白開水</a:t>
            </a:r>
            <a:r>
              <a:rPr lang="en-US" altLang="zh-TW" sz="32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1500CC</a:t>
            </a:r>
          </a:p>
          <a:p>
            <a:pPr marL="4445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63C95-7EFE-4B18-9F7A-3EE6C2297F98}" type="slidenum">
              <a:rPr lang="en-US" altLang="zh-TW" smtClean="0"/>
              <a:pPr>
                <a:defRPr/>
              </a:pPr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40929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805" y="240432"/>
            <a:ext cx="6523913" cy="6984000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63C95-7EFE-4B18-9F7A-3EE6C2297F98}" type="slidenum">
              <a:rPr lang="en-US" altLang="zh-TW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52244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zh-TW" altLang="en-US" sz="4000" dirty="0" smtClean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六、輔導</a:t>
            </a:r>
            <a:r>
              <a:rPr lang="zh-TW" altLang="en-US" sz="4000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訪視：指標</a:t>
            </a:r>
            <a:r>
              <a:rPr lang="zh-TW" altLang="en-US" sz="4000" dirty="0" smtClean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分析</a:t>
            </a: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357" y="629729"/>
            <a:ext cx="8167494" cy="5336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CC6-3634-456C-9374-C5ED1D8058A6}" type="slidenum">
              <a:rPr lang="en-US" altLang="zh-TW" smtClean="0"/>
              <a:pPr>
                <a:defRPr/>
              </a:pPr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70825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88" y="163901"/>
            <a:ext cx="10883590" cy="6690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CC6-3634-456C-9374-C5ED1D8058A6}" type="slidenum">
              <a:rPr lang="en-US" altLang="zh-TW" smtClean="0"/>
              <a:pPr>
                <a:defRPr/>
              </a:pPr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85971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610" y="563837"/>
            <a:ext cx="10281423" cy="5786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CC6-3634-456C-9374-C5ED1D8058A6}" type="slidenum">
              <a:rPr lang="en-US" altLang="zh-TW" smtClean="0"/>
              <a:pPr>
                <a:defRPr/>
              </a:pPr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9981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13" y="981308"/>
            <a:ext cx="10325756" cy="4650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CC6-3634-456C-9374-C5ED1D8058A6}" type="slidenum">
              <a:rPr lang="en-US" altLang="zh-TW" smtClean="0"/>
              <a:pPr>
                <a:defRPr/>
              </a:pPr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40950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381" y="715993"/>
            <a:ext cx="9246654" cy="571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CC6-3634-456C-9374-C5ED1D8058A6}" type="slidenum">
              <a:rPr lang="en-US" altLang="zh-TW" smtClean="0"/>
              <a:pPr>
                <a:defRPr/>
              </a:pPr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86475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七、獎勵</a:t>
            </a:r>
            <a:r>
              <a:rPr lang="zh-TW" altLang="en-US" sz="3600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辦法：健康促進獎勵辦法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332" y="836341"/>
            <a:ext cx="10036097" cy="5854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CC6-3634-456C-9374-C5ED1D8058A6}" type="slidenum">
              <a:rPr lang="en-US" altLang="zh-TW" smtClean="0"/>
              <a:pPr>
                <a:defRPr/>
              </a:pPr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06657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5718" y="0"/>
            <a:ext cx="9134475" cy="1233488"/>
          </a:xfrm>
        </p:spPr>
        <p:txBody>
          <a:bodyPr/>
          <a:lstStyle/>
          <a:p>
            <a:r>
              <a:rPr lang="zh-TW" altLang="en-US" sz="3200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七、獎勵辦法：健康促進獎勵辦法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02527" y="1485900"/>
            <a:ext cx="10694019" cy="4152900"/>
          </a:xfrm>
        </p:spPr>
        <p:txBody>
          <a:bodyPr/>
          <a:lstStyle/>
          <a:p>
            <a:pPr marL="501650" indent="-457200">
              <a:buFont typeface="+mj-lt"/>
              <a:buAutoNum type="arabicPeriod"/>
            </a:pPr>
            <a:r>
              <a:rPr lang="zh-TW" altLang="en-US" sz="24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全</a:t>
            </a:r>
            <a:r>
              <a:rPr lang="zh-TW" altLang="en-US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校當學年度未達本市指標，行政人員無獎勵，但學校之班級學生全班確實達到本市指標以上者，該班級導師及體育任課教師嘉獎乙次。體育老師上限至多不超過二次嘉獎</a:t>
            </a:r>
            <a:r>
              <a:rPr lang="zh-TW" altLang="en-US" sz="24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。</a:t>
            </a:r>
            <a:endParaRPr lang="en-US" altLang="zh-TW" sz="1200" dirty="0" smtClean="0">
              <a:latin typeface="王漢宗中明體繁" panose="02020300000000000000" pitchFamily="18" charset="-120"/>
              <a:ea typeface="王漢宗中明體繁" panose="02020300000000000000" pitchFamily="18" charset="-120"/>
            </a:endParaRPr>
          </a:p>
          <a:p>
            <a:pPr marL="501650" indent="-457200">
              <a:buFont typeface="+mj-lt"/>
              <a:buAutoNum type="arabicPeriod"/>
            </a:pPr>
            <a:r>
              <a:rPr lang="zh-TW" altLang="en-US" sz="24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全</a:t>
            </a:r>
            <a:r>
              <a:rPr lang="zh-TW" altLang="en-US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校當學年度達本市指標之班級，達全校班級數</a:t>
            </a:r>
            <a:r>
              <a:rPr lang="en-US" altLang="zh-TW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50%</a:t>
            </a:r>
            <a:r>
              <a:rPr lang="zh-TW" altLang="en-US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者，依下列額度敘</a:t>
            </a:r>
            <a:r>
              <a:rPr lang="zh-TW" altLang="en-US" sz="24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獎。</a:t>
            </a:r>
            <a:endParaRPr lang="en-US" altLang="zh-TW" sz="2400" dirty="0" smtClean="0">
              <a:latin typeface="王漢宗中明體繁" panose="02020300000000000000" pitchFamily="18" charset="-120"/>
              <a:ea typeface="王漢宗中明體繁" panose="02020300000000000000" pitchFamily="18" charset="-120"/>
            </a:endParaRPr>
          </a:p>
          <a:p>
            <a:pPr marL="501650" lvl="0" indent="-457200">
              <a:buFont typeface="+mj-lt"/>
              <a:buAutoNum type="arabicPeriod"/>
            </a:pPr>
            <a:r>
              <a:rPr lang="zh-TW" altLang="zh-TW" sz="24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全</a:t>
            </a:r>
            <a:r>
              <a:rPr lang="zh-TW" altLang="zh-TW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校當學年度達本市指標之班級達全校班級數</a:t>
            </a:r>
            <a:r>
              <a:rPr lang="en-US" altLang="zh-TW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75%</a:t>
            </a:r>
            <a:r>
              <a:rPr lang="zh-TW" altLang="zh-TW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者，依下列額度敘獎</a:t>
            </a:r>
            <a:r>
              <a:rPr lang="zh-TW" altLang="zh-TW" sz="24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。</a:t>
            </a:r>
            <a:endParaRPr lang="en-US" altLang="zh-TW" sz="2400" dirty="0">
              <a:latin typeface="王漢宗中明體繁" panose="02020300000000000000" pitchFamily="18" charset="-120"/>
              <a:ea typeface="王漢宗中明體繁" panose="02020300000000000000" pitchFamily="18" charset="-120"/>
            </a:endParaRPr>
          </a:p>
          <a:p>
            <a:pPr marL="501650" lvl="0" indent="-457200">
              <a:buFont typeface="+mj-lt"/>
              <a:buAutoNum type="arabicPeriod"/>
            </a:pPr>
            <a:r>
              <a:rPr lang="zh-TW" altLang="zh-TW" sz="24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學校</a:t>
            </a:r>
            <a:r>
              <a:rPr lang="zh-TW" altLang="zh-TW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之護理師及營養師需優先列為行政人員獎勵名單中，除非有具體事證未參與活動者，才得排除</a:t>
            </a:r>
            <a:r>
              <a:rPr lang="zh-TW" altLang="zh-TW" sz="24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。</a:t>
            </a:r>
            <a:endParaRPr lang="en-US" altLang="zh-TW" sz="2400" dirty="0" smtClean="0">
              <a:latin typeface="王漢宗中明體繁" panose="02020300000000000000" pitchFamily="18" charset="-120"/>
              <a:ea typeface="王漢宗中明體繁" panose="02020300000000000000" pitchFamily="18" charset="-120"/>
            </a:endParaRPr>
          </a:p>
          <a:p>
            <a:pPr marL="501650" lvl="0" indent="-457200">
              <a:buFont typeface="+mj-lt"/>
              <a:buAutoNum type="arabicPeriod"/>
            </a:pPr>
            <a:r>
              <a:rPr lang="zh-TW" altLang="zh-TW" sz="24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體育</a:t>
            </a:r>
            <a:r>
              <a:rPr lang="zh-TW" altLang="zh-TW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任課教師限實際參與推動體位改善及帶領戶外活動者。</a:t>
            </a:r>
          </a:p>
          <a:p>
            <a:pPr marL="501650" lvl="0" indent="-457200">
              <a:buFont typeface="+mj-lt"/>
              <a:buAutoNum type="arabicPeriod"/>
            </a:pPr>
            <a:endParaRPr lang="zh-TW" altLang="zh-TW" sz="2400" dirty="0"/>
          </a:p>
          <a:p>
            <a:pPr marL="44450" indent="0">
              <a:buNone/>
            </a:pP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CC6-3634-456C-9374-C5ED1D8058A6}" type="slidenum">
              <a:rPr lang="en-US" altLang="zh-TW" smtClean="0"/>
              <a:pPr>
                <a:defRPr/>
              </a:pPr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82624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1" y="79375"/>
            <a:ext cx="9134475" cy="748761"/>
          </a:xfrm>
        </p:spPr>
        <p:txBody>
          <a:bodyPr/>
          <a:lstStyle/>
          <a:p>
            <a:r>
              <a:rPr lang="zh-TW" altLang="en-US" sz="4000" dirty="0" smtClean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八、</a:t>
            </a:r>
            <a:r>
              <a:rPr lang="zh-TW" altLang="en-US" sz="4000" dirty="0" smtClean="0">
                <a:solidFill>
                  <a:prstClr val="black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  <a:cs typeface="+mn-cs"/>
                <a:sym typeface="Wingdings" panose="05000000000000000000" pitchFamily="2" charset="2"/>
              </a:rPr>
              <a:t>推動</a:t>
            </a:r>
            <a:r>
              <a:rPr lang="zh-TW" altLang="en-US" sz="4000" dirty="0">
                <a:solidFill>
                  <a:prstClr val="black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  <a:cs typeface="+mn-cs"/>
                <a:sym typeface="Wingdings" panose="05000000000000000000" pitchFamily="2" charset="2"/>
              </a:rPr>
              <a:t>健康</a:t>
            </a:r>
            <a:r>
              <a:rPr lang="en-US" altLang="zh-TW" sz="4000" dirty="0">
                <a:solidFill>
                  <a:prstClr val="black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  <a:cs typeface="+mn-cs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prstClr val="black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  <a:cs typeface="+mn-cs"/>
                <a:sym typeface="Wingdings" panose="05000000000000000000" pitchFamily="2" charset="2"/>
              </a:rPr>
              <a:t>最先受益的是</a:t>
            </a:r>
            <a:r>
              <a:rPr lang="zh-TW" altLang="en-US" sz="4000" dirty="0" smtClean="0">
                <a:solidFill>
                  <a:prstClr val="black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  <a:cs typeface="+mn-cs"/>
                <a:sym typeface="Wingdings" panose="05000000000000000000" pitchFamily="2" charset="2"/>
              </a:rPr>
              <a:t>自己</a:t>
            </a:r>
            <a:endParaRPr lang="zh-TW" altLang="en-US" sz="4000" dirty="0">
              <a:latin typeface="王漢宗特明體繁" panose="02020300000000000000" pitchFamily="18" charset="-120"/>
              <a:ea typeface="王漢宗特明體繁" panose="02020300000000000000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0664" y="1130060"/>
            <a:ext cx="10662249" cy="4508740"/>
          </a:xfrm>
        </p:spPr>
        <p:txBody>
          <a:bodyPr/>
          <a:lstStyle/>
          <a:p>
            <a:pPr marL="44450" indent="0">
              <a:buNone/>
            </a:pPr>
            <a:r>
              <a:rPr lang="zh-TW" altLang="en-US" sz="3200" dirty="0" smtClean="0">
                <a:solidFill>
                  <a:srgbClr val="FF0000"/>
                </a:solidFill>
              </a:rPr>
              <a:t>幾個問題，請問答案</a:t>
            </a:r>
            <a:r>
              <a:rPr lang="en-US" altLang="zh-TW" sz="3200" dirty="0" smtClean="0">
                <a:solidFill>
                  <a:srgbClr val="FF0000"/>
                </a:solidFill>
              </a:rPr>
              <a:t>????</a:t>
            </a:r>
          </a:p>
          <a:p>
            <a:pPr marL="558800" indent="-514350">
              <a:buFont typeface="+mj-lt"/>
              <a:buAutoNum type="alphaUcPeriod"/>
            </a:pPr>
            <a:r>
              <a:rPr lang="zh-TW" altLang="en-US" sz="3200" dirty="0" smtClean="0">
                <a:solidFill>
                  <a:srgbClr val="FF0000"/>
                </a:solidFill>
              </a:rPr>
              <a:t>臺灣地區造成失明的最大原因是什麼</a:t>
            </a:r>
            <a:r>
              <a:rPr lang="en-US" altLang="zh-TW" sz="3200" dirty="0" smtClean="0">
                <a:solidFill>
                  <a:srgbClr val="FF0000"/>
                </a:solidFill>
              </a:rPr>
              <a:t>?</a:t>
            </a:r>
          </a:p>
          <a:p>
            <a:pPr marL="558800" indent="-514350">
              <a:buFont typeface="+mj-lt"/>
              <a:buAutoNum type="alphaUcPeriod"/>
            </a:pPr>
            <a:r>
              <a:rPr lang="zh-TW" altLang="en-US" sz="3200" dirty="0" smtClean="0">
                <a:solidFill>
                  <a:srgbClr val="FF0000"/>
                </a:solidFill>
              </a:rPr>
              <a:t>請問</a:t>
            </a:r>
            <a:r>
              <a:rPr lang="en-US" altLang="zh-TW" sz="3200" dirty="0" smtClean="0">
                <a:solidFill>
                  <a:srgbClr val="FF0000"/>
                </a:solidFill>
              </a:rPr>
              <a:t>3</a:t>
            </a:r>
            <a:r>
              <a:rPr lang="zh-TW" altLang="en-US" sz="3200" dirty="0" smtClean="0">
                <a:solidFill>
                  <a:srgbClr val="FF0000"/>
                </a:solidFill>
              </a:rPr>
              <a:t>歲的幼兒的頭部正面</a:t>
            </a:r>
            <a:r>
              <a:rPr lang="en-US" altLang="zh-TW" sz="3200" dirty="0" smtClean="0">
                <a:solidFill>
                  <a:srgbClr val="FF0000"/>
                </a:solidFill>
              </a:rPr>
              <a:t>X</a:t>
            </a:r>
            <a:r>
              <a:rPr lang="zh-TW" altLang="en-US" sz="3200" dirty="0" smtClean="0">
                <a:solidFill>
                  <a:srgbClr val="FF0000"/>
                </a:solidFill>
              </a:rPr>
              <a:t>光片，可看見幾排牙齒</a:t>
            </a:r>
            <a:r>
              <a:rPr lang="en-US" altLang="zh-TW" sz="3200" dirty="0" smtClean="0">
                <a:solidFill>
                  <a:srgbClr val="FF0000"/>
                </a:solidFill>
              </a:rPr>
              <a:t>??</a:t>
            </a:r>
          </a:p>
          <a:p>
            <a:pPr marL="558800" indent="-514350">
              <a:buFont typeface="+mj-lt"/>
              <a:buAutoNum type="alphaUcPeriod"/>
            </a:pPr>
            <a:r>
              <a:rPr lang="zh-TW" altLang="en-US" sz="3200" dirty="0" smtClean="0">
                <a:solidFill>
                  <a:srgbClr val="FF0000"/>
                </a:solidFill>
              </a:rPr>
              <a:t>乳牙掉了沒關係</a:t>
            </a:r>
            <a:r>
              <a:rPr lang="en-US" altLang="zh-TW" sz="3200" dirty="0" smtClean="0">
                <a:solidFill>
                  <a:srgbClr val="FF0000"/>
                </a:solidFill>
              </a:rPr>
              <a:t>??</a:t>
            </a:r>
            <a:r>
              <a:rPr lang="zh-TW" altLang="en-US" sz="3200" dirty="0" smtClean="0">
                <a:solidFill>
                  <a:srgbClr val="FF0000"/>
                </a:solidFill>
              </a:rPr>
              <a:t>還會再長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pPr marL="558800" indent="-514350">
              <a:buFont typeface="+mj-lt"/>
              <a:buAutoNum type="alphaUcPeriod"/>
            </a:pPr>
            <a:r>
              <a:rPr lang="zh-TW" altLang="en-US" sz="3200" dirty="0" smtClean="0">
                <a:solidFill>
                  <a:srgbClr val="FF0000"/>
                </a:solidFill>
              </a:rPr>
              <a:t>植一顆假牙要</a:t>
            </a:r>
            <a:r>
              <a:rPr lang="en-US" altLang="zh-TW" sz="3200" dirty="0" smtClean="0">
                <a:solidFill>
                  <a:srgbClr val="FF0000"/>
                </a:solidFill>
              </a:rPr>
              <a:t>??</a:t>
            </a:r>
            <a:r>
              <a:rPr lang="zh-TW" altLang="en-US" sz="3200" dirty="0" smtClean="0">
                <a:solidFill>
                  <a:srgbClr val="FF0000"/>
                </a:solidFill>
              </a:rPr>
              <a:t>如果您壞了</a:t>
            </a:r>
            <a:r>
              <a:rPr lang="en-US" altLang="zh-TW" sz="3200" dirty="0" smtClean="0">
                <a:solidFill>
                  <a:srgbClr val="FF0000"/>
                </a:solidFill>
              </a:rPr>
              <a:t>10</a:t>
            </a:r>
            <a:r>
              <a:rPr lang="zh-TW" altLang="en-US" sz="3200" dirty="0" smtClean="0">
                <a:solidFill>
                  <a:srgbClr val="FF0000"/>
                </a:solidFill>
              </a:rPr>
              <a:t>顆</a:t>
            </a:r>
            <a:r>
              <a:rPr lang="en-US" altLang="zh-TW" sz="3200" dirty="0" smtClean="0">
                <a:solidFill>
                  <a:srgbClr val="FF0000"/>
                </a:solidFill>
              </a:rPr>
              <a:t>???</a:t>
            </a:r>
          </a:p>
          <a:p>
            <a:pPr marL="558800" indent="-514350">
              <a:buFont typeface="+mj-lt"/>
              <a:buAutoNum type="alphaUcPeriod"/>
            </a:pPr>
            <a:r>
              <a:rPr lang="zh-TW" altLang="en-US" sz="3200" dirty="0" smtClean="0">
                <a:solidFill>
                  <a:srgbClr val="FF0000"/>
                </a:solidFill>
              </a:rPr>
              <a:t>造成</a:t>
            </a:r>
            <a:r>
              <a:rPr lang="zh-TW" altLang="en-US" sz="3200" dirty="0">
                <a:solidFill>
                  <a:srgbClr val="FF0000"/>
                </a:solidFill>
              </a:rPr>
              <a:t>慢性病</a:t>
            </a:r>
            <a:r>
              <a:rPr lang="zh-TW" altLang="en-US" sz="3200" dirty="0" smtClean="0">
                <a:solidFill>
                  <a:srgbClr val="FF0000"/>
                </a:solidFill>
              </a:rPr>
              <a:t>最大的原因為何</a:t>
            </a:r>
            <a:r>
              <a:rPr lang="en-US" altLang="zh-TW" sz="3200" dirty="0" smtClean="0">
                <a:solidFill>
                  <a:srgbClr val="FF0000"/>
                </a:solidFill>
              </a:rPr>
              <a:t>???</a:t>
            </a:r>
          </a:p>
          <a:p>
            <a:pPr marL="44450" indent="0">
              <a:buNone/>
            </a:pPr>
            <a:endParaRPr lang="en-US" altLang="zh-TW" sz="3200" dirty="0" smtClean="0">
              <a:solidFill>
                <a:srgbClr val="FF0000"/>
              </a:solidFill>
            </a:endParaRPr>
          </a:p>
          <a:p>
            <a:pPr marL="4445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CC6-3634-456C-9374-C5ED1D8058A6}" type="slidenum">
              <a:rPr lang="en-US" altLang="zh-TW" smtClean="0"/>
              <a:pPr>
                <a:defRPr/>
              </a:pPr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45562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>
          <a:xfrm>
            <a:off x="1114097" y="173968"/>
            <a:ext cx="9134475" cy="1233488"/>
          </a:xfrm>
        </p:spPr>
        <p:txBody>
          <a:bodyPr/>
          <a:lstStyle/>
          <a:p>
            <a:r>
              <a:rPr lang="zh-TW" altLang="en-US" sz="6000" dirty="0" smtClean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報告大綱</a:t>
            </a:r>
            <a:endParaRPr altLang="en-US" sz="6000" dirty="0" smtClean="0">
              <a:latin typeface="王漢宗特明體繁" panose="02020300000000000000" pitchFamily="18" charset="-120"/>
              <a:ea typeface="王漢宗特明體繁" panose="02020300000000000000" pitchFamily="18" charset="-120"/>
            </a:endParaRP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>
          <a:xfrm>
            <a:off x="804863" y="1485900"/>
            <a:ext cx="10475912" cy="5078802"/>
          </a:xfrm>
        </p:spPr>
        <p:txBody>
          <a:bodyPr/>
          <a:lstStyle/>
          <a:p>
            <a:pPr marL="1108075" lvl="1" indent="-742950">
              <a:buFont typeface="+mj-ea"/>
              <a:buAutoNum type="ea1ChtPeriod"/>
            </a:pP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推動健康促進的</a:t>
            </a:r>
            <a:r>
              <a:rPr lang="zh-TW" altLang="en-US" sz="28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重要</a:t>
            </a: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概念</a:t>
            </a:r>
            <a:endParaRPr lang="en-US" altLang="zh-TW" sz="2800" dirty="0" smtClean="0">
              <a:latin typeface="王漢宗中明體繁" panose="02020300000000000000" pitchFamily="18" charset="-120"/>
              <a:ea typeface="王漢宗中明體繁" panose="02020300000000000000" pitchFamily="18" charset="-120"/>
            </a:endParaRPr>
          </a:p>
          <a:p>
            <a:pPr marL="1108075" lvl="1" indent="-742950">
              <a:buFont typeface="+mj-ea"/>
              <a:buAutoNum type="ea1ChtPeriod"/>
            </a:pP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學童視力、口腔、體位不良</a:t>
            </a:r>
            <a:r>
              <a:rPr lang="zh-TW" altLang="en-US" sz="28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原因之探討</a:t>
            </a: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分析</a:t>
            </a:r>
            <a:endParaRPr lang="en-US" altLang="zh-TW" sz="2800" dirty="0" smtClean="0">
              <a:latin typeface="王漢宗中明體繁" panose="02020300000000000000" pitchFamily="18" charset="-120"/>
              <a:ea typeface="王漢宗中明體繁" panose="02020300000000000000" pitchFamily="18" charset="-120"/>
            </a:endParaRPr>
          </a:p>
          <a:p>
            <a:pPr marL="1108075" lvl="1" indent="-742950">
              <a:buFont typeface="+mj-ea"/>
              <a:buAutoNum type="ea1ChtPeriod"/>
            </a:pP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延緩預防視力</a:t>
            </a:r>
            <a:r>
              <a:rPr lang="zh-TW" altLang="en-US" sz="28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不良之</a:t>
            </a: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做法</a:t>
            </a:r>
            <a:endParaRPr lang="en-US" altLang="zh-TW" sz="2800" dirty="0" smtClean="0">
              <a:latin typeface="王漢宗中明體繁" panose="02020300000000000000" pitchFamily="18" charset="-120"/>
              <a:ea typeface="王漢宗中明體繁" panose="02020300000000000000" pitchFamily="18" charset="-120"/>
            </a:endParaRPr>
          </a:p>
          <a:p>
            <a:pPr marL="1108075" lvl="1" indent="-742950">
              <a:buFont typeface="+mj-ea"/>
              <a:buAutoNum type="ea1ChtPeriod"/>
            </a:pPr>
            <a:r>
              <a:rPr lang="zh-TW" altLang="en-US" sz="28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延緩</a:t>
            </a: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預防口腔衛生之做法</a:t>
            </a:r>
            <a:endParaRPr lang="en-US" altLang="zh-TW" sz="2800" dirty="0" smtClean="0">
              <a:latin typeface="王漢宗中明體繁" panose="02020300000000000000" pitchFamily="18" charset="-120"/>
              <a:ea typeface="王漢宗中明體繁" panose="02020300000000000000" pitchFamily="18" charset="-120"/>
            </a:endParaRPr>
          </a:p>
          <a:p>
            <a:pPr marL="1108075" lvl="1" indent="-742950">
              <a:buFont typeface="+mj-ea"/>
              <a:buAutoNum type="ea1ChtPeriod"/>
            </a:pPr>
            <a:r>
              <a:rPr lang="zh-TW" altLang="en-US" sz="28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延緩</a:t>
            </a: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預防體位不良</a:t>
            </a:r>
            <a:r>
              <a:rPr lang="zh-TW" altLang="en-US" sz="28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之</a:t>
            </a: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做法</a:t>
            </a:r>
            <a:endParaRPr lang="en-US" altLang="zh-TW" sz="2800" dirty="0" smtClean="0">
              <a:latin typeface="王漢宗中明體繁" panose="02020300000000000000" pitchFamily="18" charset="-120"/>
              <a:ea typeface="王漢宗中明體繁" panose="02020300000000000000" pitchFamily="18" charset="-120"/>
            </a:endParaRPr>
          </a:p>
          <a:p>
            <a:pPr marL="1108075" lvl="1" indent="-742950">
              <a:buFont typeface="+mj-ea"/>
              <a:buAutoNum type="ea1ChtPeriod"/>
            </a:pP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輔導訪視：指標分析</a:t>
            </a:r>
            <a:endParaRPr lang="en-US" altLang="zh-TW" sz="2800" dirty="0" smtClean="0">
              <a:latin typeface="王漢宗中明體繁" panose="02020300000000000000" pitchFamily="18" charset="-120"/>
              <a:ea typeface="王漢宗中明體繁" panose="02020300000000000000" pitchFamily="18" charset="-120"/>
            </a:endParaRPr>
          </a:p>
          <a:p>
            <a:pPr marL="1108075" lvl="1" indent="-742950">
              <a:buFont typeface="+mj-ea"/>
              <a:buAutoNum type="ea1ChtPeriod"/>
            </a:pPr>
            <a:r>
              <a:rPr lang="zh-TW" altLang="en-US" sz="28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獎勵</a:t>
            </a: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辦法：</a:t>
            </a: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  <a:sym typeface="Wingdings" panose="05000000000000000000" pitchFamily="2" charset="2"/>
              </a:rPr>
              <a:t>健康促進獎勵辦法</a:t>
            </a:r>
            <a:endParaRPr lang="en-US" altLang="zh-TW" sz="2800" dirty="0" smtClean="0">
              <a:latin typeface="王漢宗中明體繁" panose="02020300000000000000" pitchFamily="18" charset="-120"/>
              <a:ea typeface="王漢宗中明體繁" panose="02020300000000000000" pitchFamily="18" charset="-120"/>
              <a:sym typeface="Wingdings" panose="05000000000000000000" pitchFamily="2" charset="2"/>
            </a:endParaRPr>
          </a:p>
          <a:p>
            <a:pPr marL="1108075" lvl="1" indent="-742950">
              <a:buFont typeface="+mj-ea"/>
              <a:buAutoNum type="ea1ChtPeriod"/>
            </a:pP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  <a:sym typeface="Wingdings" panose="05000000000000000000" pitchFamily="2" charset="2"/>
              </a:rPr>
              <a:t>能做甚麼：推動健康</a:t>
            </a:r>
            <a:r>
              <a:rPr lang="en-US" altLang="zh-TW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  <a:sym typeface="Wingdings" panose="05000000000000000000" pitchFamily="2" charset="2"/>
              </a:rPr>
              <a:t></a:t>
            </a: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  <a:sym typeface="Wingdings" panose="05000000000000000000" pitchFamily="2" charset="2"/>
              </a:rPr>
              <a:t>最先受益的是自己</a:t>
            </a:r>
            <a:endParaRPr lang="en-US" altLang="zh-TW" sz="2800" dirty="0" smtClean="0">
              <a:latin typeface="王漢宗中明體繁" panose="02020300000000000000" pitchFamily="18" charset="-120"/>
              <a:ea typeface="王漢宗中明體繁" panose="02020300000000000000" pitchFamily="18" charset="-120"/>
              <a:sym typeface="Wingdings" panose="05000000000000000000" pitchFamily="2" charset="2"/>
            </a:endParaRPr>
          </a:p>
          <a:p>
            <a:pPr marL="1108075" lvl="1" indent="-742950">
              <a:buFont typeface="+mj-ea"/>
              <a:buAutoNum type="ea1ChtPeriod"/>
            </a:pP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行政效能：</a:t>
            </a: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  <a:sym typeface="Wingdings" panose="05000000000000000000" pitchFamily="2" charset="2"/>
              </a:rPr>
              <a:t>隨手</a:t>
            </a:r>
            <a:r>
              <a:rPr lang="zh-TW" altLang="en-US" sz="2800" dirty="0">
                <a:latin typeface="王漢宗中明體繁" panose="02020300000000000000" pitchFamily="18" charset="-120"/>
                <a:ea typeface="王漢宗中明體繁" panose="02020300000000000000" pitchFamily="18" charset="-120"/>
                <a:sym typeface="Wingdings" panose="05000000000000000000" pitchFamily="2" charset="2"/>
              </a:rPr>
              <a:t>做</a:t>
            </a: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  <a:sym typeface="Wingdings" panose="05000000000000000000" pitchFamily="2" charset="2"/>
              </a:rPr>
              <a:t>資料</a:t>
            </a:r>
            <a:r>
              <a:rPr lang="en-US" altLang="zh-TW" sz="2800" dirty="0">
                <a:latin typeface="王漢宗中明體繁" panose="02020300000000000000" pitchFamily="18" charset="-120"/>
                <a:ea typeface="王漢宗中明體繁" panose="02020300000000000000" pitchFamily="18" charset="-120"/>
                <a:sym typeface="Wingdings" panose="05000000000000000000" pitchFamily="2" charset="2"/>
              </a:rPr>
              <a:t></a:t>
            </a: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一</a:t>
            </a:r>
            <a:r>
              <a:rPr lang="zh-TW" altLang="en-US" sz="28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魚多</a:t>
            </a: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吃</a:t>
            </a:r>
            <a:endParaRPr lang="en-US" altLang="zh-TW" sz="2800" dirty="0" smtClean="0">
              <a:latin typeface="王漢宗中明體繁" panose="02020300000000000000" pitchFamily="18" charset="-120"/>
              <a:ea typeface="王漢宗中明體繁" panose="02020300000000000000" pitchFamily="18" charset="-120"/>
            </a:endParaRPr>
          </a:p>
          <a:p>
            <a:pPr marL="1108075" lvl="1" indent="-742950">
              <a:buFont typeface="+mj-ea"/>
              <a:buAutoNum type="ea1ChtPeriod"/>
            </a:pPr>
            <a:endParaRPr lang="zh-TW" altLang="en-US" sz="2800" dirty="0">
              <a:latin typeface="王漢宗中明體繁" panose="02020300000000000000" pitchFamily="18" charset="-120"/>
              <a:ea typeface="王漢宗中明體繁" panose="02020300000000000000" pitchFamily="18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CC6-3634-456C-9374-C5ED1D8058A6}" type="slidenum">
              <a:rPr lang="en-US" altLang="zh-TW" smtClean="0"/>
              <a:pPr>
                <a:defRPr/>
              </a:pPr>
              <a:t>2</a:t>
            </a:fld>
            <a:endParaRPr lang="zh-TW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九</a:t>
            </a:r>
            <a:r>
              <a:rPr lang="zh-TW" altLang="en-US" dirty="0" smtClean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、行政</a:t>
            </a:r>
            <a:r>
              <a:rPr lang="zh-TW" altLang="en-US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效能：隨手做</a:t>
            </a:r>
            <a:r>
              <a:rPr lang="zh-TW" altLang="en-US" dirty="0" smtClean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資料</a:t>
            </a:r>
            <a:r>
              <a:rPr lang="en-US" altLang="zh-TW" sz="3600" dirty="0">
                <a:solidFill>
                  <a:prstClr val="black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  <a:sym typeface="Wingdings" panose="05000000000000000000" pitchFamily="2" charset="2"/>
              </a:rPr>
              <a:t></a:t>
            </a:r>
            <a:r>
              <a:rPr lang="zh-TW" altLang="en-US" dirty="0" smtClean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一</a:t>
            </a:r>
            <a:r>
              <a:rPr lang="zh-TW" altLang="en-US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魚多</a:t>
            </a:r>
            <a:r>
              <a:rPr lang="zh-TW" altLang="en-US" dirty="0" smtClean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吃</a:t>
            </a:r>
            <a:endParaRPr lang="zh-TW" altLang="en-US" dirty="0">
              <a:latin typeface="王漢宗特明體繁" panose="02020300000000000000" pitchFamily="18" charset="-120"/>
              <a:ea typeface="王漢宗特明體繁" panose="02020300000000000000" pitchFamily="18" charset="-12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482" y="1349299"/>
            <a:ext cx="9791823" cy="5508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CC6-3634-456C-9374-C5ED1D8058A6}" type="slidenum">
              <a:rPr lang="en-US" altLang="zh-TW" smtClean="0"/>
              <a:pPr>
                <a:defRPr/>
              </a:pPr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6102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九、行政效能</a:t>
            </a:r>
            <a:r>
              <a:rPr lang="zh-TW" altLang="en-US" dirty="0" smtClean="0"/>
              <a:t>：資料與</a:t>
            </a:r>
            <a:r>
              <a:rPr lang="zh-TW" altLang="en-US" dirty="0"/>
              <a:t>經驗</a:t>
            </a:r>
            <a:r>
              <a:rPr lang="zh-TW" altLang="en-US" dirty="0" smtClean="0"/>
              <a:t>傳承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翠屏國中小：</a:t>
            </a:r>
            <a:r>
              <a:rPr lang="en-US" altLang="zh-TW" dirty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school.kh.edu.tw/index.html?WebID=43</a:t>
            </a:r>
            <a:endParaRPr lang="en-US" altLang="zh-TW" dirty="0" smtClean="0"/>
          </a:p>
          <a:p>
            <a:r>
              <a:rPr lang="zh-TW" altLang="en-US" dirty="0"/>
              <a:t>加</a:t>
            </a:r>
            <a:r>
              <a:rPr lang="zh-TW" altLang="en-US" dirty="0" smtClean="0"/>
              <a:t>昌國小</a:t>
            </a:r>
            <a:r>
              <a:rPr lang="en-US" altLang="zh-TW" dirty="0" smtClean="0"/>
              <a:t>(</a:t>
            </a:r>
            <a:r>
              <a:rPr lang="zh-TW" altLang="en-US" dirty="0" smtClean="0"/>
              <a:t>中型學校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r>
              <a:rPr lang="en-US" altLang="zh-TW" dirty="0">
                <a:hlinkClick r:id="rId3"/>
              </a:rPr>
              <a:t>http://</a:t>
            </a:r>
            <a:r>
              <a:rPr lang="en-US" altLang="zh-TW" dirty="0" smtClean="0">
                <a:hlinkClick r:id="rId3"/>
              </a:rPr>
              <a:t>school.kh.edu.tw/index.html?WebID=101</a:t>
            </a:r>
            <a:endParaRPr lang="en-US" altLang="zh-TW" dirty="0" smtClean="0"/>
          </a:p>
          <a:p>
            <a:r>
              <a:rPr lang="zh-TW" altLang="en-US" dirty="0" smtClean="0"/>
              <a:t>小林國小</a:t>
            </a:r>
            <a:r>
              <a:rPr lang="en-US" altLang="zh-TW" dirty="0" smtClean="0"/>
              <a:t>(</a:t>
            </a:r>
            <a:r>
              <a:rPr lang="zh-TW" altLang="en-US" dirty="0" smtClean="0"/>
              <a:t>偏鄉迷你學校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r>
              <a:rPr lang="en-US" altLang="zh-TW" dirty="0">
                <a:hlinkClick r:id="rId4"/>
              </a:rPr>
              <a:t>http://</a:t>
            </a:r>
            <a:r>
              <a:rPr lang="en-US" altLang="zh-TW" dirty="0" smtClean="0">
                <a:hlinkClick r:id="rId4"/>
              </a:rPr>
              <a:t>affairs.kh.edu.tw/1232</a:t>
            </a:r>
            <a:endParaRPr lang="en-US" altLang="zh-TW" dirty="0" smtClean="0"/>
          </a:p>
          <a:p>
            <a:r>
              <a:rPr lang="zh-TW" altLang="en-US" dirty="0"/>
              <a:t>烏</a:t>
            </a:r>
            <a:r>
              <a:rPr lang="zh-TW" altLang="en-US" dirty="0" smtClean="0"/>
              <a:t>林國小</a:t>
            </a:r>
            <a:r>
              <a:rPr lang="en-US" altLang="zh-TW" dirty="0" smtClean="0"/>
              <a:t>(</a:t>
            </a:r>
            <a:r>
              <a:rPr lang="zh-TW" altLang="en-US" dirty="0" smtClean="0"/>
              <a:t>城市邊緣學校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r>
              <a:rPr lang="en-US" altLang="zh-TW" dirty="0">
                <a:hlinkClick r:id="rId5"/>
              </a:rPr>
              <a:t>https://sites.google.com/site/wulinghealth</a:t>
            </a:r>
            <a:r>
              <a:rPr lang="en-US" altLang="zh-TW" dirty="0" smtClean="0">
                <a:hlinkClick r:id="rId5"/>
              </a:rPr>
              <a:t>/</a:t>
            </a:r>
            <a:endParaRPr lang="en-US" altLang="zh-TW" dirty="0" smtClean="0"/>
          </a:p>
          <a:p>
            <a:r>
              <a:rPr lang="zh-TW" altLang="en-US" dirty="0" smtClean="0"/>
              <a:t>獅</a:t>
            </a:r>
            <a:r>
              <a:rPr lang="zh-TW" altLang="en-US" dirty="0"/>
              <a:t>湖</a:t>
            </a:r>
            <a:r>
              <a:rPr lang="zh-TW" altLang="en-US" dirty="0" smtClean="0"/>
              <a:t>國小</a:t>
            </a:r>
            <a:r>
              <a:rPr lang="en-US" altLang="zh-TW" dirty="0" smtClean="0"/>
              <a:t>(</a:t>
            </a:r>
            <a:r>
              <a:rPr lang="zh-TW" altLang="en-US" dirty="0" smtClean="0"/>
              <a:t>都市大型學校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r>
              <a:rPr lang="en-US" altLang="zh-TW" dirty="0"/>
              <a:t>http://</a:t>
            </a:r>
            <a:r>
              <a:rPr lang="en-US" altLang="zh-TW" dirty="0" smtClean="0"/>
              <a:t>affairs.kh.edu.tw/1627</a:t>
            </a:r>
          </a:p>
          <a:p>
            <a:r>
              <a:rPr lang="zh-TW" altLang="en-US" dirty="0" smtClean="0"/>
              <a:t>油</a:t>
            </a:r>
            <a:r>
              <a:rPr lang="zh-TW" altLang="en-US" dirty="0"/>
              <a:t>廠</a:t>
            </a:r>
            <a:r>
              <a:rPr lang="zh-TW" altLang="en-US" dirty="0" smtClean="0"/>
              <a:t>國小</a:t>
            </a:r>
            <a:r>
              <a:rPr lang="en-US" altLang="zh-TW" dirty="0" smtClean="0"/>
              <a:t>(</a:t>
            </a:r>
            <a:r>
              <a:rPr lang="zh-TW" altLang="en-US" dirty="0" smtClean="0"/>
              <a:t>都市中型學校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r>
              <a:rPr lang="en-US" altLang="zh-TW" dirty="0"/>
              <a:t>http://</a:t>
            </a:r>
            <a:r>
              <a:rPr lang="en-US" altLang="zh-TW" dirty="0" smtClean="0"/>
              <a:t>affairs.kh.edu.tw/2053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CC6-3634-456C-9374-C5ED1D8058A6}" type="slidenum">
              <a:rPr lang="en-US" altLang="zh-TW" smtClean="0"/>
              <a:pPr>
                <a:defRPr/>
              </a:pPr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20053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3" y="1877321"/>
            <a:ext cx="9134475" cy="3370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CC6-3634-456C-9374-C5ED1D8058A6}" type="slidenum">
              <a:rPr lang="en-US" altLang="zh-TW" smtClean="0"/>
              <a:pPr>
                <a:defRPr/>
              </a:pPr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00022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一、推動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健康促進的重要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概念</a:t>
            </a:r>
            <a:endParaRPr altLang="en-US" sz="4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>
          <a:xfrm>
            <a:off x="630623" y="1485900"/>
            <a:ext cx="10878207" cy="4930666"/>
          </a:xfrm>
        </p:spPr>
        <p:txBody>
          <a:bodyPr/>
          <a:lstStyle/>
          <a:p>
            <a:r>
              <a:rPr lang="zh-TW" altLang="en-US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健康促進簡單的定義：</a:t>
            </a:r>
            <a:r>
              <a:rPr lang="zh-TW" altLang="en-US" sz="2400" dirty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健康促進＝健康教育＋健康政策 </a:t>
            </a:r>
          </a:p>
          <a:p>
            <a:r>
              <a:rPr lang="zh-TW" altLang="en-US" sz="24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健康</a:t>
            </a:r>
            <a:r>
              <a:rPr lang="zh-TW" altLang="en-US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促進是目前</a:t>
            </a:r>
            <a:r>
              <a:rPr lang="zh-TW" altLang="en-US" sz="2400" dirty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公共衛生</a:t>
            </a:r>
            <a:r>
              <a:rPr lang="zh-TW" altLang="en-US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所要追求的一個</a:t>
            </a:r>
            <a:r>
              <a:rPr lang="zh-TW" altLang="en-US" sz="2400" dirty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理想</a:t>
            </a:r>
            <a:r>
              <a:rPr lang="zh-TW" altLang="en-US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。 </a:t>
            </a:r>
          </a:p>
          <a:p>
            <a:r>
              <a:rPr lang="zh-TW" altLang="en-US" sz="24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健康</a:t>
            </a:r>
            <a:r>
              <a:rPr lang="zh-TW" altLang="en-US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促進是一種</a:t>
            </a:r>
            <a:r>
              <a:rPr lang="zh-TW" altLang="en-US" sz="2400" dirty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新的策略</a:t>
            </a:r>
            <a:r>
              <a:rPr lang="zh-TW" altLang="en-US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、</a:t>
            </a:r>
            <a:r>
              <a:rPr lang="zh-TW" altLang="en-US" sz="2400" dirty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新的工作方法</a:t>
            </a:r>
            <a:r>
              <a:rPr lang="zh-TW" altLang="en-US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。 </a:t>
            </a:r>
          </a:p>
          <a:p>
            <a:r>
              <a:rPr lang="zh-TW" altLang="en-US" sz="24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健康促進</a:t>
            </a:r>
            <a:r>
              <a:rPr lang="en-US" altLang="zh-TW" sz="24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--</a:t>
            </a:r>
            <a:r>
              <a:rPr lang="zh-TW" altLang="en-US" sz="24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透過</a:t>
            </a:r>
            <a:r>
              <a:rPr lang="zh-TW" altLang="en-US" sz="2400" dirty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衛生教育 </a:t>
            </a:r>
            <a:r>
              <a:rPr lang="en-US" altLang="zh-TW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(health education)</a:t>
            </a:r>
            <a:r>
              <a:rPr lang="zh-TW" altLang="en-US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、</a:t>
            </a:r>
            <a:r>
              <a:rPr lang="zh-TW" altLang="en-US" sz="2400" dirty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預防</a:t>
            </a:r>
            <a:r>
              <a:rPr lang="zh-TW" altLang="en-US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 </a:t>
            </a:r>
            <a:r>
              <a:rPr lang="en-US" altLang="zh-TW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(prevention)</a:t>
            </a:r>
            <a:r>
              <a:rPr lang="zh-TW" altLang="en-US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及</a:t>
            </a:r>
            <a:r>
              <a:rPr lang="zh-TW" altLang="en-US" sz="2400" dirty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健康保護 </a:t>
            </a:r>
            <a:r>
              <a:rPr lang="en-US" altLang="zh-TW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(health protection)</a:t>
            </a:r>
            <a:r>
              <a:rPr lang="zh-TW" altLang="en-US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三個層面的努力，來增強正向健康與預防負向的健康。所以，健康教育是健康促進的方法之一，是公共衛生所要追求的一個理想。 </a:t>
            </a:r>
          </a:p>
          <a:p>
            <a:r>
              <a:rPr lang="en-US" altLang="zh-TW" sz="24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Green(1991</a:t>
            </a:r>
            <a:r>
              <a:rPr lang="en-US" altLang="zh-TW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)</a:t>
            </a:r>
            <a:r>
              <a:rPr lang="zh-TW" altLang="en-US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：健康促進是指結合</a:t>
            </a:r>
            <a:r>
              <a:rPr lang="zh-TW" altLang="en-US" sz="2400" dirty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教育的</a:t>
            </a:r>
            <a:r>
              <a:rPr lang="zh-TW" altLang="en-US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和</a:t>
            </a:r>
            <a:r>
              <a:rPr lang="zh-TW" altLang="en-US" sz="2400" dirty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環境的</a:t>
            </a:r>
            <a:r>
              <a:rPr lang="zh-TW" altLang="en-US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支持，使民眾能</a:t>
            </a:r>
            <a:r>
              <a:rPr lang="zh-TW" altLang="en-US" sz="2400" dirty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採取有益健康的行動及生活方式</a:t>
            </a:r>
            <a:r>
              <a:rPr lang="zh-TW" altLang="en-US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。 </a:t>
            </a:r>
          </a:p>
          <a:p>
            <a:r>
              <a:rPr lang="en-US" altLang="zh-TW" sz="24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WHO</a:t>
            </a:r>
            <a:r>
              <a:rPr lang="zh-TW" altLang="en-US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，</a:t>
            </a:r>
            <a:r>
              <a:rPr lang="en-US" altLang="zh-TW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1984</a:t>
            </a:r>
            <a:r>
              <a:rPr lang="zh-TW" altLang="en-US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：</a:t>
            </a:r>
            <a:r>
              <a:rPr lang="en-US" altLang="zh-TW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Ottawa</a:t>
            </a:r>
            <a:r>
              <a:rPr lang="zh-TW" altLang="en-US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渥太華憲章將健康促進定義為（廣義）：「</a:t>
            </a:r>
            <a:r>
              <a:rPr lang="zh-TW" altLang="en-US" sz="2400" b="1" dirty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使人們能夠強化其掌控並增進自身健康的過程</a:t>
            </a:r>
            <a:r>
              <a:rPr lang="zh-TW" altLang="en-US" sz="24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」</a:t>
            </a:r>
            <a:endParaRPr altLang="en-US" sz="2400" dirty="0" smtClean="0">
              <a:latin typeface="王漢宗中明體繁" panose="02020300000000000000" pitchFamily="18" charset="-120"/>
              <a:ea typeface="王漢宗中明體繁" panose="02020300000000000000" pitchFamily="18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CC6-3634-456C-9374-C5ED1D8058A6}" type="slidenum">
              <a:rPr lang="en-US" altLang="zh-TW" smtClean="0"/>
              <a:pPr>
                <a:defRPr/>
              </a:pPr>
              <a:t>3</a:t>
            </a:fld>
            <a:endParaRPr lang="zh-TW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xfrm>
            <a:off x="930167" y="79375"/>
            <a:ext cx="10310648" cy="1233488"/>
          </a:xfrm>
        </p:spPr>
        <p:txBody>
          <a:bodyPr/>
          <a:lstStyle/>
          <a:p>
            <a:pPr marL="1108075" lvl="1" indent="-742950"/>
            <a:r>
              <a:rPr lang="zh-TW" altLang="en-US" sz="3600" dirty="0" smtClean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二、視力</a:t>
            </a:r>
            <a:r>
              <a:rPr lang="zh-TW" altLang="en-US" sz="3600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、口腔、體位不良原因之探討分析</a:t>
            </a:r>
            <a:endParaRPr lang="en-US" altLang="zh-TW" sz="3600" dirty="0">
              <a:latin typeface="王漢宗特明體繁" panose="02020300000000000000" pitchFamily="18" charset="-120"/>
              <a:ea typeface="王漢宗特明體繁" panose="02020300000000000000" pitchFamily="18" charset="-12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546705" y="1340070"/>
            <a:ext cx="11261671" cy="5407572"/>
          </a:xfrm>
        </p:spPr>
        <p:txBody>
          <a:bodyPr/>
          <a:lstStyle/>
          <a:p>
            <a:pPr marL="568325" lvl="3" indent="0">
              <a:buNone/>
            </a:pPr>
            <a:r>
              <a:rPr lang="zh-TW" altLang="en-US" sz="3200" dirty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本市各區域健康促進議題</a:t>
            </a:r>
            <a:r>
              <a:rPr lang="zh-TW" altLang="en-US" sz="3200" dirty="0" smtClean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分析</a:t>
            </a:r>
            <a:r>
              <a:rPr lang="en-US" altLang="zh-TW" sz="3200" dirty="0" smtClean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(</a:t>
            </a:r>
            <a:r>
              <a:rPr lang="zh-TW" altLang="en-US" sz="3200" dirty="0" smtClean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分析自己的優劣</a:t>
            </a:r>
            <a:r>
              <a:rPr lang="en-US" altLang="zh-TW" sz="3200" dirty="0" smtClean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)</a:t>
            </a:r>
            <a:endParaRPr lang="zh-TW" altLang="en-US" sz="3200" dirty="0">
              <a:solidFill>
                <a:srgbClr val="FF0000"/>
              </a:solidFill>
              <a:latin typeface="王漢宗中明體繁" panose="02020300000000000000" pitchFamily="18" charset="-120"/>
              <a:ea typeface="王漢宗中明體繁" panose="02020300000000000000" pitchFamily="18" charset="-120"/>
            </a:endParaRPr>
          </a:p>
          <a:p>
            <a:pPr marL="568325" lvl="3" indent="0">
              <a:buNone/>
            </a:pPr>
            <a:r>
              <a:rPr lang="en-US" altLang="zh-TW" sz="2800" dirty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1.</a:t>
            </a:r>
            <a:r>
              <a:rPr lang="zh-TW" altLang="en-US" sz="2800" dirty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都會區</a:t>
            </a:r>
            <a:r>
              <a:rPr lang="zh-TW" altLang="en-US" sz="2800" dirty="0" smtClean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學校</a:t>
            </a:r>
            <a:r>
              <a:rPr lang="en-US" altLang="zh-TW" sz="4000" dirty="0">
                <a:solidFill>
                  <a:srgbClr val="FF0000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  <a:cs typeface="+mj-cs"/>
                <a:sym typeface="Wingdings" panose="05000000000000000000" pitchFamily="2" charset="2"/>
              </a:rPr>
              <a:t></a:t>
            </a:r>
            <a:r>
              <a:rPr lang="en-US" altLang="zh-TW" sz="4000" dirty="0">
                <a:solidFill>
                  <a:prstClr val="black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  <a:cs typeface="+mj-cs"/>
                <a:sym typeface="Wingdings" panose="05000000000000000000" pitchFamily="2" charset="2"/>
              </a:rPr>
              <a:t> </a:t>
            </a:r>
            <a:r>
              <a:rPr lang="zh-TW" altLang="en-US" sz="2800" dirty="0" smtClean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「</a:t>
            </a:r>
            <a:r>
              <a:rPr lang="zh-TW" altLang="en-US" sz="2800" dirty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視力問題</a:t>
            </a:r>
            <a:r>
              <a:rPr lang="zh-TW" altLang="en-US" sz="2800" dirty="0" smtClean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」</a:t>
            </a:r>
            <a:endParaRPr lang="en-US" altLang="zh-TW" sz="2800" dirty="0" smtClean="0">
              <a:solidFill>
                <a:srgbClr val="FF0000"/>
              </a:solidFill>
              <a:latin typeface="王漢宗中明體繁" panose="02020300000000000000" pitchFamily="18" charset="-120"/>
              <a:ea typeface="王漢宗中明體繁" panose="02020300000000000000" pitchFamily="18" charset="-120"/>
            </a:endParaRPr>
          </a:p>
          <a:p>
            <a:pPr marL="568325" lvl="3" indent="0">
              <a:buNone/>
            </a:pPr>
            <a:r>
              <a:rPr lang="zh-TW" altLang="en-US" sz="2800" dirty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 </a:t>
            </a:r>
            <a:r>
              <a:rPr lang="zh-TW" altLang="en-US" sz="2800" dirty="0" smtClean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       </a:t>
            </a:r>
            <a:r>
              <a:rPr lang="en-US" altLang="zh-TW" sz="2800" dirty="0" smtClean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--</a:t>
            </a:r>
            <a:r>
              <a:rPr lang="zh-TW" altLang="en-US" sz="2800" dirty="0" smtClean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活動場所不足、升學、安親</a:t>
            </a:r>
            <a:r>
              <a:rPr lang="en-US" altLang="zh-TW" sz="2800" dirty="0" smtClean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…….</a:t>
            </a:r>
            <a:endParaRPr lang="zh-TW" altLang="en-US" sz="2800" dirty="0">
              <a:solidFill>
                <a:srgbClr val="009900"/>
              </a:solidFill>
              <a:latin typeface="王漢宗中明體繁" panose="02020300000000000000" pitchFamily="18" charset="-120"/>
              <a:ea typeface="王漢宗中明體繁" panose="02020300000000000000" pitchFamily="18" charset="-120"/>
            </a:endParaRPr>
          </a:p>
          <a:p>
            <a:pPr marL="568325" lvl="3" indent="0">
              <a:buNone/>
            </a:pPr>
            <a:r>
              <a:rPr lang="en-US" altLang="zh-TW" sz="2800" dirty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2.</a:t>
            </a:r>
            <a:r>
              <a:rPr lang="zh-TW" altLang="en-US" sz="2800" dirty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偏鄉區</a:t>
            </a:r>
            <a:r>
              <a:rPr lang="zh-TW" altLang="en-US" sz="2800" dirty="0" smtClean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學校</a:t>
            </a:r>
            <a:r>
              <a:rPr lang="en-US" altLang="zh-TW" sz="4000" dirty="0">
                <a:solidFill>
                  <a:srgbClr val="FF0000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  <a:cs typeface="+mj-cs"/>
                <a:sym typeface="Wingdings" panose="05000000000000000000" pitchFamily="2" charset="2"/>
              </a:rPr>
              <a:t></a:t>
            </a:r>
            <a:r>
              <a:rPr lang="en-US" altLang="zh-TW" sz="4000" dirty="0">
                <a:solidFill>
                  <a:prstClr val="black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  <a:cs typeface="+mj-cs"/>
                <a:sym typeface="Wingdings" panose="05000000000000000000" pitchFamily="2" charset="2"/>
              </a:rPr>
              <a:t> </a:t>
            </a:r>
            <a:r>
              <a:rPr lang="zh-TW" altLang="en-US" sz="2800" dirty="0" smtClean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「</a:t>
            </a:r>
            <a:r>
              <a:rPr lang="zh-TW" altLang="en-US" sz="2800" dirty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口腔問題</a:t>
            </a:r>
            <a:r>
              <a:rPr lang="zh-TW" altLang="en-US" sz="2800" dirty="0" smtClean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」</a:t>
            </a:r>
            <a:endParaRPr lang="en-US" altLang="zh-TW" sz="2800" dirty="0" smtClean="0">
              <a:solidFill>
                <a:srgbClr val="FF0000"/>
              </a:solidFill>
              <a:latin typeface="王漢宗中明體繁" panose="02020300000000000000" pitchFamily="18" charset="-120"/>
              <a:ea typeface="王漢宗中明體繁" panose="02020300000000000000" pitchFamily="18" charset="-120"/>
            </a:endParaRPr>
          </a:p>
          <a:p>
            <a:pPr marL="568325" lvl="3" indent="0">
              <a:buNone/>
            </a:pPr>
            <a:r>
              <a:rPr lang="zh-TW" altLang="en-US" sz="2800" dirty="0" smtClean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        </a:t>
            </a:r>
            <a:r>
              <a:rPr lang="en-US" altLang="zh-TW" sz="2800" dirty="0" smtClean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--</a:t>
            </a:r>
            <a:r>
              <a:rPr lang="zh-TW" altLang="en-US" sz="2800" dirty="0" smtClean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隔代教養、知識不足</a:t>
            </a:r>
            <a:r>
              <a:rPr lang="en-US" altLang="zh-TW" sz="2800" dirty="0" smtClean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……</a:t>
            </a:r>
            <a:endParaRPr lang="zh-TW" altLang="en-US" sz="2800" dirty="0">
              <a:solidFill>
                <a:srgbClr val="009900"/>
              </a:solidFill>
              <a:latin typeface="王漢宗中明體繁" panose="02020300000000000000" pitchFamily="18" charset="-120"/>
              <a:ea typeface="王漢宗中明體繁" panose="02020300000000000000" pitchFamily="18" charset="-120"/>
            </a:endParaRPr>
          </a:p>
          <a:p>
            <a:pPr marL="568325" lvl="3" indent="0">
              <a:buNone/>
            </a:pPr>
            <a:r>
              <a:rPr lang="en-US" altLang="zh-TW" sz="2800" dirty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3.</a:t>
            </a:r>
            <a:r>
              <a:rPr lang="zh-TW" altLang="en-US" sz="2800" dirty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原民區</a:t>
            </a:r>
            <a:r>
              <a:rPr lang="zh-TW" altLang="en-US" sz="2800" dirty="0" smtClean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學校</a:t>
            </a:r>
            <a:r>
              <a:rPr lang="en-US" altLang="zh-TW" sz="4000" dirty="0">
                <a:solidFill>
                  <a:srgbClr val="FF0000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  <a:cs typeface="+mj-cs"/>
                <a:sym typeface="Wingdings" panose="05000000000000000000" pitchFamily="2" charset="2"/>
              </a:rPr>
              <a:t></a:t>
            </a:r>
            <a:r>
              <a:rPr lang="en-US" altLang="zh-TW" sz="4000" dirty="0">
                <a:solidFill>
                  <a:prstClr val="black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  <a:cs typeface="+mj-cs"/>
                <a:sym typeface="Wingdings" panose="05000000000000000000" pitchFamily="2" charset="2"/>
              </a:rPr>
              <a:t> </a:t>
            </a:r>
            <a:r>
              <a:rPr lang="zh-TW" altLang="en-US" sz="2800" dirty="0" smtClean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「</a:t>
            </a:r>
            <a:r>
              <a:rPr lang="zh-TW" altLang="en-US" sz="2800" dirty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菸、檳問題</a:t>
            </a:r>
            <a:r>
              <a:rPr lang="zh-TW" altLang="en-US" sz="2800" dirty="0" smtClean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」</a:t>
            </a:r>
            <a:endParaRPr lang="en-US" altLang="zh-TW" sz="2800" dirty="0" smtClean="0">
              <a:solidFill>
                <a:srgbClr val="FF0000"/>
              </a:solidFill>
              <a:latin typeface="王漢宗中明體繁" panose="02020300000000000000" pitchFamily="18" charset="-120"/>
              <a:ea typeface="王漢宗中明體繁" panose="02020300000000000000" pitchFamily="18" charset="-120"/>
            </a:endParaRPr>
          </a:p>
          <a:p>
            <a:pPr marL="568325" lvl="3" indent="0">
              <a:buNone/>
            </a:pPr>
            <a:r>
              <a:rPr lang="zh-TW" altLang="en-US" sz="2800" dirty="0" smtClean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        </a:t>
            </a:r>
            <a:r>
              <a:rPr lang="en-US" altLang="zh-TW" sz="2800" dirty="0" smtClean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--</a:t>
            </a:r>
            <a:r>
              <a:rPr lang="zh-TW" altLang="en-US" sz="2800" dirty="0" smtClean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地方風俗、社經地位</a:t>
            </a:r>
            <a:r>
              <a:rPr lang="en-US" altLang="zh-TW" sz="2800" dirty="0" smtClean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……</a:t>
            </a:r>
            <a:endParaRPr lang="zh-TW" altLang="en-US" sz="2800" dirty="0">
              <a:solidFill>
                <a:srgbClr val="009900"/>
              </a:solidFill>
              <a:latin typeface="王漢宗中明體繁" panose="02020300000000000000" pitchFamily="18" charset="-120"/>
              <a:ea typeface="王漢宗中明體繁" panose="02020300000000000000" pitchFamily="18" charset="-120"/>
            </a:endParaRPr>
          </a:p>
          <a:p>
            <a:pPr marL="568325" lvl="3" indent="0">
              <a:buNone/>
            </a:pPr>
            <a:r>
              <a:rPr lang="en-US" altLang="zh-TW" sz="2800" dirty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4.</a:t>
            </a:r>
            <a:r>
              <a:rPr lang="zh-TW" altLang="en-US" sz="2800" dirty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共通性</a:t>
            </a:r>
            <a:r>
              <a:rPr lang="zh-TW" altLang="en-US" sz="2800" dirty="0" smtClean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問題</a:t>
            </a:r>
            <a:r>
              <a:rPr lang="en-US" altLang="zh-TW" sz="4000" dirty="0">
                <a:solidFill>
                  <a:srgbClr val="FF0000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  <a:cs typeface="+mj-cs"/>
                <a:sym typeface="Wingdings" panose="05000000000000000000" pitchFamily="2" charset="2"/>
              </a:rPr>
              <a:t></a:t>
            </a:r>
            <a:r>
              <a:rPr lang="en-US" altLang="zh-TW" sz="4000" dirty="0">
                <a:solidFill>
                  <a:prstClr val="black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  <a:cs typeface="+mj-cs"/>
                <a:sym typeface="Wingdings" panose="05000000000000000000" pitchFamily="2" charset="2"/>
              </a:rPr>
              <a:t> </a:t>
            </a:r>
            <a:r>
              <a:rPr lang="zh-TW" altLang="en-US" sz="2800" dirty="0" smtClean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「</a:t>
            </a:r>
            <a:r>
              <a:rPr lang="zh-TW" altLang="en-US" sz="2800" dirty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健康體位</a:t>
            </a:r>
            <a:r>
              <a:rPr lang="zh-TW" altLang="en-US" sz="2800" dirty="0" smtClean="0">
                <a:solidFill>
                  <a:srgbClr val="FF00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」</a:t>
            </a:r>
            <a:endParaRPr lang="en-US" altLang="zh-TW" sz="2800" dirty="0" smtClean="0">
              <a:solidFill>
                <a:srgbClr val="FF0000"/>
              </a:solidFill>
              <a:latin typeface="王漢宗中明體繁" panose="02020300000000000000" pitchFamily="18" charset="-120"/>
              <a:ea typeface="王漢宗中明體繁" panose="02020300000000000000" pitchFamily="18" charset="-120"/>
            </a:endParaRPr>
          </a:p>
          <a:p>
            <a:pPr marL="568325" lvl="3" indent="0">
              <a:buNone/>
            </a:pPr>
            <a:r>
              <a:rPr lang="zh-TW" altLang="en-US" sz="2800" dirty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 </a:t>
            </a:r>
            <a:r>
              <a:rPr lang="zh-TW" altLang="en-US" sz="2800" dirty="0" smtClean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       </a:t>
            </a:r>
            <a:r>
              <a:rPr lang="en-US" altLang="zh-TW" sz="2800" dirty="0" smtClean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--</a:t>
            </a:r>
            <a:r>
              <a:rPr lang="zh-TW" altLang="en-US" sz="2800" dirty="0" smtClean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吃的多、動的少、含糖飲料大口喝</a:t>
            </a:r>
            <a:r>
              <a:rPr lang="en-US" altLang="zh-TW" sz="2800" dirty="0" smtClean="0">
                <a:solidFill>
                  <a:srgbClr val="009900"/>
                </a:solidFill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….</a:t>
            </a:r>
            <a:endParaRPr lang="zh-TW" altLang="en-US" sz="2800" dirty="0">
              <a:solidFill>
                <a:srgbClr val="009900"/>
              </a:solidFill>
              <a:latin typeface="王漢宗中明體繁" panose="02020300000000000000" pitchFamily="18" charset="-120"/>
              <a:ea typeface="王漢宗中明體繁" panose="02020300000000000000" pitchFamily="18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CC6-3634-456C-9374-C5ED1D8058A6}" type="slidenum">
              <a:rPr lang="en-US" altLang="zh-TW" smtClean="0"/>
              <a:pPr>
                <a:defRPr/>
              </a:pPr>
              <a:t>4</a:t>
            </a:fld>
            <a:endParaRPr lang="zh-TW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412" y="1671433"/>
            <a:ext cx="5038686" cy="4332552"/>
          </a:xfrm>
          <a:prstGeom prst="rect">
            <a:avLst/>
          </a:prstGeom>
        </p:spPr>
      </p:pic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sz="4400" dirty="0" smtClean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三、延緩預防視力</a:t>
            </a:r>
            <a:r>
              <a:rPr lang="zh-TW" altLang="en-US" sz="4400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不良之做法</a:t>
            </a:r>
            <a:endParaRPr altLang="en-US" sz="4400" dirty="0" smtClean="0">
              <a:latin typeface="王漢宗特明體繁" panose="02020300000000000000" pitchFamily="18" charset="-120"/>
              <a:ea typeface="王漢宗特明體繁" panose="02020300000000000000" pitchFamily="18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447" y="1666417"/>
            <a:ext cx="4996282" cy="4337568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CC6-3634-456C-9374-C5ED1D8058A6}" type="slidenum">
              <a:rPr lang="en-US" altLang="zh-TW" smtClean="0"/>
              <a:pPr>
                <a:defRPr/>
              </a:pPr>
              <a:t>5</a:t>
            </a:fld>
            <a:endParaRPr lang="zh-TW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 smtClean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三、延緩預防視力</a:t>
            </a:r>
            <a:r>
              <a:rPr lang="zh-TW" altLang="en-US" sz="4400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不良之做法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28765" y="1485900"/>
            <a:ext cx="9134475" cy="5230210"/>
          </a:xfrm>
        </p:spPr>
        <p:txBody>
          <a:bodyPr/>
          <a:lstStyle/>
          <a:p>
            <a:pPr marL="501650" indent="-457200">
              <a:buFont typeface="+mj-lt"/>
              <a:buAutoNum type="arabicPeriod"/>
            </a:pPr>
            <a:r>
              <a:rPr lang="zh-TW" altLang="en-US" sz="28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增加學童近距離規律用眼</a:t>
            </a:r>
            <a:r>
              <a:rPr lang="en-US" altLang="zh-TW" sz="28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3010</a:t>
            </a:r>
            <a:r>
              <a:rPr lang="zh-TW" altLang="en-US" sz="28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比率。</a:t>
            </a:r>
          </a:p>
          <a:p>
            <a:pPr marL="501650" indent="-457200">
              <a:buFont typeface="+mj-lt"/>
              <a:buAutoNum type="arabicPeriod"/>
            </a:pP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增加</a:t>
            </a:r>
            <a:r>
              <a:rPr lang="zh-TW" altLang="en-US" sz="28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學童戶外遠眺天天</a:t>
            </a:r>
            <a:r>
              <a:rPr lang="en-US" altLang="zh-TW" sz="28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120</a:t>
            </a:r>
            <a:r>
              <a:rPr lang="zh-TW" altLang="en-US" sz="28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的比率。</a:t>
            </a:r>
          </a:p>
          <a:p>
            <a:pPr marL="501650" indent="-457200">
              <a:buFont typeface="+mj-lt"/>
              <a:buAutoNum type="arabicPeriod"/>
            </a:pP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視力</a:t>
            </a:r>
            <a:r>
              <a:rPr lang="zh-TW" altLang="en-US" sz="28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篩檢工具及篩檢作業程序標準化。</a:t>
            </a:r>
          </a:p>
          <a:p>
            <a:pPr marL="501650" indent="-457200">
              <a:buFont typeface="+mj-lt"/>
              <a:buAutoNum type="arabicPeriod"/>
            </a:pP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減緩</a:t>
            </a:r>
            <a:r>
              <a:rPr lang="zh-TW" altLang="en-US" sz="28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學童視力不良率。</a:t>
            </a:r>
          </a:p>
          <a:p>
            <a:pPr marL="501650" indent="-457200">
              <a:buFont typeface="+mj-lt"/>
              <a:buAutoNum type="arabicPeriod"/>
            </a:pP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增加</a:t>
            </a:r>
            <a:r>
              <a:rPr lang="zh-TW" altLang="en-US" sz="28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學童眼睛就醫率。</a:t>
            </a:r>
          </a:p>
          <a:p>
            <a:pPr marL="501650" indent="-457200">
              <a:buFont typeface="+mj-lt"/>
              <a:buAutoNum type="arabicPeriod"/>
            </a:pP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有</a:t>
            </a:r>
            <a:r>
              <a:rPr lang="zh-TW" altLang="en-US" sz="28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眼科醫師到校服務之學校，</a:t>
            </a:r>
          </a:p>
          <a:p>
            <a:pPr marL="501650" indent="-457200">
              <a:buFont typeface="+mj-lt"/>
              <a:buAutoNum type="arabicPeriod"/>
            </a:pP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增加</a:t>
            </a:r>
            <a:r>
              <a:rPr lang="zh-TW" altLang="en-US" sz="28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學童遵醫囑矯治的比率。</a:t>
            </a:r>
          </a:p>
          <a:p>
            <a:pPr marL="501650" indent="-457200">
              <a:buFont typeface="+mj-lt"/>
              <a:buAutoNum type="arabicPeriod"/>
            </a:pPr>
            <a:r>
              <a:rPr lang="zh-TW" altLang="en-US" sz="2800" dirty="0" smtClean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加強</a:t>
            </a:r>
            <a:r>
              <a:rPr lang="zh-TW" altLang="en-US" sz="2800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學校教師、學童及家長視力保健專業知能</a:t>
            </a:r>
            <a:r>
              <a:rPr lang="zh-TW" altLang="en-US" dirty="0">
                <a:latin typeface="王漢宗中明體繁" panose="02020300000000000000" pitchFamily="18" charset="-120"/>
                <a:ea typeface="王漢宗中明體繁" panose="02020300000000000000" pitchFamily="18" charset="-120"/>
              </a:rPr>
              <a:t>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CC6-3634-456C-9374-C5ED1D8058A6}" type="slidenum">
              <a:rPr lang="en-US" altLang="zh-TW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67739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zh-TW" altLang="en-US" sz="4400" dirty="0" smtClean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四、延緩預防口腔衛生</a:t>
            </a:r>
            <a:r>
              <a:rPr lang="zh-TW" altLang="en-US" sz="4400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之</a:t>
            </a:r>
            <a:r>
              <a:rPr lang="zh-TW" altLang="en-US" sz="4400" dirty="0" smtClean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做法</a:t>
            </a:r>
            <a:endParaRPr lang="zh-TW" altLang="en-US" sz="4400" dirty="0">
              <a:latin typeface="王漢宗特明體繁" panose="02020300000000000000" pitchFamily="18" charset="-120"/>
              <a:ea typeface="王漢宗特明體繁" panose="02020300000000000000" pitchFamily="18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489" y="1519602"/>
            <a:ext cx="9622024" cy="5233145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CC6-3634-456C-9374-C5ED1D8058A6}" type="slidenum">
              <a:rPr lang="en-US" altLang="zh-TW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83120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9905" y="4"/>
            <a:ext cx="11666483" cy="6684579"/>
          </a:xfrm>
        </p:spPr>
        <p:txBody>
          <a:bodyPr/>
          <a:lstStyle/>
          <a:p>
            <a:pPr marL="501650" indent="-457200">
              <a:buFont typeface="+mj-lt"/>
              <a:buAutoNum type="arabicPeriod"/>
            </a:pPr>
            <a:r>
              <a:rPr lang="zh-TW" altLang="en-US" sz="2400" dirty="0" smtClean="0"/>
              <a:t>加強</a:t>
            </a:r>
            <a:r>
              <a:rPr lang="zh-TW" altLang="en-US" sz="2400" dirty="0"/>
              <a:t>口腔衛生教育、指導正確刷牙法及含氟水漱口。 </a:t>
            </a:r>
          </a:p>
          <a:p>
            <a:pPr marL="501650" indent="-457200">
              <a:buFont typeface="+mj-lt"/>
              <a:buAutoNum type="arabicPeriod"/>
            </a:pPr>
            <a:r>
              <a:rPr lang="zh-TW" altLang="en-US" sz="2400" dirty="0" smtClean="0"/>
              <a:t>每日</a:t>
            </a:r>
            <a:r>
              <a:rPr lang="zh-TW" altLang="en-US" sz="2400" dirty="0"/>
              <a:t>中午播放潔牙歌，提醒師生餐後潔牙。</a:t>
            </a:r>
          </a:p>
          <a:p>
            <a:pPr marL="501650" indent="-457200">
              <a:buFont typeface="+mj-lt"/>
              <a:buAutoNum type="arabicPeriod"/>
            </a:pPr>
            <a:r>
              <a:rPr lang="zh-TW" altLang="en-US" sz="2400" dirty="0" smtClean="0"/>
              <a:t>辦理</a:t>
            </a:r>
            <a:r>
              <a:rPr lang="zh-TW" altLang="en-US" sz="2400" dirty="0"/>
              <a:t>親師講座</a:t>
            </a:r>
            <a:r>
              <a:rPr lang="en-US" altLang="zh-TW" sz="2400" dirty="0"/>
              <a:t>--</a:t>
            </a:r>
            <a:r>
              <a:rPr lang="zh-TW" altLang="en-US" sz="2400" dirty="0"/>
              <a:t>齲齒之</a:t>
            </a:r>
            <a:r>
              <a:rPr lang="zh-TW" altLang="en-US" sz="2400" dirty="0" smtClean="0"/>
              <a:t>預防、健康飲食、</a:t>
            </a:r>
          </a:p>
          <a:p>
            <a:pPr marL="501650" indent="-457200">
              <a:buFont typeface="+mj-lt"/>
              <a:buAutoNum type="arabicPeriod"/>
            </a:pPr>
            <a:r>
              <a:rPr lang="zh-TW" altLang="en-US" sz="2400" dirty="0" smtClean="0"/>
              <a:t>辦理學生講座</a:t>
            </a:r>
            <a:r>
              <a:rPr lang="en-US" altLang="zh-TW" sz="2400" dirty="0" smtClean="0"/>
              <a:t>—</a:t>
            </a:r>
            <a:r>
              <a:rPr lang="zh-TW" altLang="en-US" sz="2400" dirty="0" smtClean="0"/>
              <a:t>餐後潔牙</a:t>
            </a:r>
          </a:p>
          <a:p>
            <a:pPr marL="501650" indent="-457200">
              <a:buFont typeface="+mj-lt"/>
              <a:buAutoNum type="arabicPeriod"/>
            </a:pPr>
            <a:r>
              <a:rPr lang="zh-TW" altLang="en-US" sz="2400" dirty="0" smtClean="0"/>
              <a:t>兒童節</a:t>
            </a:r>
            <a:r>
              <a:rPr lang="zh-TW" altLang="en-US" sz="2400" dirty="0"/>
              <a:t>活動</a:t>
            </a:r>
            <a:r>
              <a:rPr lang="en-US" altLang="zh-TW" sz="2400" dirty="0"/>
              <a:t>-</a:t>
            </a:r>
            <a:r>
              <a:rPr lang="zh-TW" altLang="en-US" sz="2400" dirty="0"/>
              <a:t>健康大富翁。</a:t>
            </a:r>
          </a:p>
          <a:p>
            <a:pPr marL="501650" indent="-457200">
              <a:buFont typeface="+mj-lt"/>
              <a:buAutoNum type="arabicPeriod"/>
            </a:pPr>
            <a:r>
              <a:rPr lang="zh-TW" altLang="en-US" sz="2400" dirty="0" smtClean="0"/>
              <a:t>配合</a:t>
            </a:r>
            <a:r>
              <a:rPr lang="zh-TW" altLang="en-US" sz="2400" dirty="0"/>
              <a:t>國民健康局提供弱勢兒童臼齒窩溝封劑服務。</a:t>
            </a:r>
          </a:p>
          <a:p>
            <a:pPr marL="501650" indent="-457200">
              <a:buFont typeface="+mj-lt"/>
              <a:buAutoNum type="arabicPeriod"/>
            </a:pPr>
            <a:r>
              <a:rPr lang="zh-TW" altLang="en-US" sz="2400" dirty="0" smtClean="0"/>
              <a:t>配合</a:t>
            </a:r>
            <a:r>
              <a:rPr lang="zh-TW" altLang="en-US" sz="2400" dirty="0"/>
              <a:t>健康促進藝文比賽。</a:t>
            </a:r>
          </a:p>
          <a:p>
            <a:pPr marL="501650" indent="-457200">
              <a:buFont typeface="+mj-lt"/>
              <a:buAutoNum type="arabicPeriod"/>
            </a:pPr>
            <a:r>
              <a:rPr lang="zh-TW" altLang="en-US" sz="2400" dirty="0" smtClean="0"/>
              <a:t>結合</a:t>
            </a:r>
            <a:r>
              <a:rPr lang="zh-TW" altLang="en-US" sz="2400" dirty="0"/>
              <a:t>社區之牙科認養診所（如結合社區之眼科認養</a:t>
            </a:r>
            <a:r>
              <a:rPr lang="zh-TW" altLang="en-US" sz="2400" dirty="0" smtClean="0"/>
              <a:t>診所，</a:t>
            </a:r>
            <a:r>
              <a:rPr lang="zh-TW" altLang="en-US" sz="2400" dirty="0"/>
              <a:t>凡低收入、弱勢學生持證明，可免收</a:t>
            </a:r>
            <a:r>
              <a:rPr lang="zh-TW" altLang="en-US" sz="2400" dirty="0" smtClean="0"/>
              <a:t>掛號費</a:t>
            </a:r>
            <a:endParaRPr lang="en-US" altLang="zh-TW" sz="2400" dirty="0" smtClean="0"/>
          </a:p>
          <a:p>
            <a:pPr marL="501650" indent="-457200">
              <a:buFont typeface="+mj-lt"/>
              <a:buAutoNum type="arabicPeriod"/>
            </a:pPr>
            <a:r>
              <a:rPr lang="zh-TW" altLang="en-US" sz="2400" dirty="0" smtClean="0"/>
              <a:t>利用</a:t>
            </a:r>
            <a:r>
              <a:rPr lang="zh-TW" altLang="en-US" sz="2400" dirty="0"/>
              <a:t>學生朝會時間，進行創意教學現場表演，與全校師生分享，配合有獎徵答，效果奇佳。</a:t>
            </a:r>
          </a:p>
          <a:p>
            <a:pPr marL="501650" indent="-457200">
              <a:buFont typeface="+mj-lt"/>
              <a:buAutoNum type="arabicPeriod"/>
            </a:pPr>
            <a:r>
              <a:rPr lang="zh-TW" altLang="en-US" sz="2400" dirty="0" smtClean="0"/>
              <a:t>融入</a:t>
            </a:r>
            <a:r>
              <a:rPr lang="zh-TW" altLang="en-US" sz="2400" dirty="0"/>
              <a:t>本校各學年課程計畫，成為常態教學。</a:t>
            </a:r>
          </a:p>
          <a:p>
            <a:pPr marL="44450" indent="0">
              <a:buNone/>
            </a:pP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CC6-3634-456C-9374-C5ED1D8058A6}" type="slidenum">
              <a:rPr lang="en-US" altLang="zh-TW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98994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87062" y="173424"/>
            <a:ext cx="9134475" cy="918725"/>
          </a:xfrm>
        </p:spPr>
        <p:txBody>
          <a:bodyPr/>
          <a:lstStyle/>
          <a:p>
            <a:r>
              <a:rPr lang="zh-TW" altLang="en-US" sz="4400" dirty="0" smtClean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五、延緩預防體</a:t>
            </a:r>
            <a:r>
              <a:rPr lang="zh-TW" altLang="en-US" sz="4400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位不良之</a:t>
            </a:r>
            <a:r>
              <a:rPr lang="zh-TW" altLang="en-US" sz="4400" dirty="0" smtClean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做法</a:t>
            </a:r>
            <a:endParaRPr lang="zh-TW" altLang="en-US" sz="4400" dirty="0">
              <a:latin typeface="王漢宗特明體繁" panose="02020300000000000000" pitchFamily="18" charset="-120"/>
              <a:ea typeface="王漢宗特明體繁" panose="02020300000000000000" pitchFamily="18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394" y="2303253"/>
            <a:ext cx="5303655" cy="403716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9538" y="2303253"/>
            <a:ext cx="5312925" cy="403716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29395" y="1092149"/>
            <a:ext cx="108230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本市度國中小</a:t>
            </a:r>
            <a:r>
              <a:rPr lang="en-US" altLang="zh-TW" sz="2400" dirty="0">
                <a:solidFill>
                  <a:srgbClr val="FF0000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104</a:t>
            </a:r>
            <a:r>
              <a:rPr lang="zh-TW" altLang="en-US" sz="2400" dirty="0">
                <a:solidFill>
                  <a:srgbClr val="FF0000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學年度學生過重及肥胖比例高出全國平均值約</a:t>
            </a:r>
            <a:r>
              <a:rPr lang="en-US" altLang="zh-TW" sz="2400" dirty="0">
                <a:solidFill>
                  <a:srgbClr val="FF0000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2.25</a:t>
            </a:r>
            <a:r>
              <a:rPr lang="zh-TW" altLang="en-US" sz="2400" dirty="0">
                <a:solidFill>
                  <a:srgbClr val="FF0000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％左右，相較近三年體位適中率由</a:t>
            </a:r>
            <a:r>
              <a:rPr lang="en-US" altLang="zh-TW" sz="2400" dirty="0">
                <a:solidFill>
                  <a:srgbClr val="FF0000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102</a:t>
            </a:r>
            <a:r>
              <a:rPr lang="zh-TW" altLang="en-US" sz="2400" dirty="0">
                <a:solidFill>
                  <a:srgbClr val="FF0000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學年</a:t>
            </a:r>
            <a:r>
              <a:rPr lang="en-US" altLang="zh-TW" sz="2400" dirty="0">
                <a:solidFill>
                  <a:srgbClr val="FF0000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60.39%</a:t>
            </a:r>
            <a:r>
              <a:rPr lang="zh-TW" altLang="en-US" sz="2400" dirty="0">
                <a:solidFill>
                  <a:srgbClr val="FF0000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、</a:t>
            </a:r>
            <a:r>
              <a:rPr lang="en-US" altLang="zh-TW" sz="2400" dirty="0">
                <a:solidFill>
                  <a:srgbClr val="FF0000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103</a:t>
            </a:r>
            <a:r>
              <a:rPr lang="zh-TW" altLang="en-US" sz="2400" dirty="0">
                <a:solidFill>
                  <a:srgbClr val="FF0000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學年</a:t>
            </a:r>
            <a:r>
              <a:rPr lang="en-US" altLang="zh-TW" sz="2400" dirty="0">
                <a:solidFill>
                  <a:srgbClr val="FF0000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61.54%</a:t>
            </a:r>
            <a:r>
              <a:rPr lang="zh-TW" altLang="en-US" sz="2400" dirty="0">
                <a:solidFill>
                  <a:srgbClr val="FF0000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、至</a:t>
            </a:r>
            <a:r>
              <a:rPr lang="en-US" altLang="zh-TW" sz="2400" dirty="0">
                <a:solidFill>
                  <a:srgbClr val="FF0000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104</a:t>
            </a:r>
            <a:r>
              <a:rPr lang="zh-TW" altLang="en-US" sz="2400" dirty="0">
                <a:solidFill>
                  <a:srgbClr val="FF0000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學年</a:t>
            </a:r>
            <a:r>
              <a:rPr lang="en-US" altLang="zh-TW" sz="2400" dirty="0">
                <a:solidFill>
                  <a:srgbClr val="FF0000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61.75% </a:t>
            </a:r>
            <a:r>
              <a:rPr lang="zh-TW" altLang="en-US" sz="2400" dirty="0">
                <a:solidFill>
                  <a:srgbClr val="FF0000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每年均緩步上升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4CC6-3634-456C-9374-C5ED1D8058A6}" type="slidenum">
              <a:rPr lang="en-US" altLang="zh-TW" smtClean="0"/>
              <a:pPr>
                <a:defRPr/>
              </a:pPr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34889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工作簡報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工作簡報</Template>
  <TotalTime>0</TotalTime>
  <Words>1059</Words>
  <Application>Microsoft Office PowerPoint</Application>
  <PresentationFormat>自訂</PresentationFormat>
  <Paragraphs>106</Paragraphs>
  <Slides>22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工作簡報</vt:lpstr>
      <vt:lpstr>高雄市健康促進學校推動分享</vt:lpstr>
      <vt:lpstr>報告大綱</vt:lpstr>
      <vt:lpstr>一、推動健康促進的重要概念</vt:lpstr>
      <vt:lpstr>二、視力、口腔、體位不良原因之探討分析</vt:lpstr>
      <vt:lpstr>三、延緩預防視力不良之做法</vt:lpstr>
      <vt:lpstr>三、延緩預防視力不良之做法</vt:lpstr>
      <vt:lpstr>四、延緩預防口腔衛生之做法</vt:lpstr>
      <vt:lpstr>PowerPoint 簡報</vt:lpstr>
      <vt:lpstr>五、延緩預防體位不良之做法</vt:lpstr>
      <vt:lpstr>推動健康體位五大核心 85210(保我210)全校性策略</vt:lpstr>
      <vt:lpstr>PowerPoint 簡報</vt:lpstr>
      <vt:lpstr>六、輔導訪視：指標分析</vt:lpstr>
      <vt:lpstr>PowerPoint 簡報</vt:lpstr>
      <vt:lpstr>PowerPoint 簡報</vt:lpstr>
      <vt:lpstr>PowerPoint 簡報</vt:lpstr>
      <vt:lpstr>PowerPoint 簡報</vt:lpstr>
      <vt:lpstr>七、獎勵辦法：健康促進獎勵辦法 </vt:lpstr>
      <vt:lpstr>七、獎勵辦法：健康促進獎勵辦法</vt:lpstr>
      <vt:lpstr>八、推動健康最先受益的是自己</vt:lpstr>
      <vt:lpstr>九、行政效能：隨手做資料一魚多吃</vt:lpstr>
      <vt:lpstr>九、行政效能：資料與經驗傳承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2015-04-30T02:50:35Z</dcterms:created>
  <dcterms:modified xsi:type="dcterms:W3CDTF">2016-09-06T08:07:22Z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TC028952699991</vt:lpwstr>
  </property>
</Properties>
</file>