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61" r:id="rId3"/>
    <p:sldId id="286" r:id="rId4"/>
    <p:sldId id="287" r:id="rId5"/>
    <p:sldId id="262" r:id="rId6"/>
    <p:sldId id="288" r:id="rId7"/>
    <p:sldId id="278" r:id="rId8"/>
    <p:sldId id="279" r:id="rId9"/>
    <p:sldId id="280" r:id="rId10"/>
    <p:sldId id="281" r:id="rId11"/>
    <p:sldId id="277" r:id="rId12"/>
    <p:sldId id="270" r:id="rId13"/>
    <p:sldId id="272" r:id="rId14"/>
    <p:sldId id="285" r:id="rId15"/>
    <p:sldId id="275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7BD68-A157-4D9F-8FAF-85BE6D1EEF1F}" type="datetimeFigureOut">
              <a:rPr lang="zh-TW" altLang="en-US" smtClean="0"/>
              <a:pPr/>
              <a:t>2022/5/11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CCB0F-4B07-4B1C-87AE-12D334ED28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C26-3F09-4DEA-96A8-992AF6E21D3B}" type="datetimeFigureOut">
              <a:rPr lang="zh-TW" altLang="en-US" smtClean="0"/>
              <a:pPr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372-45D7-4B6D-A11F-9E6D7DACC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C26-3F09-4DEA-96A8-992AF6E21D3B}" type="datetimeFigureOut">
              <a:rPr lang="zh-TW" altLang="en-US" smtClean="0"/>
              <a:pPr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372-45D7-4B6D-A11F-9E6D7DACC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C26-3F09-4DEA-96A8-992AF6E21D3B}" type="datetimeFigureOut">
              <a:rPr lang="zh-TW" altLang="en-US" smtClean="0"/>
              <a:pPr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372-45D7-4B6D-A11F-9E6D7DACC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C26-3F09-4DEA-96A8-992AF6E21D3B}" type="datetimeFigureOut">
              <a:rPr lang="zh-TW" altLang="en-US" smtClean="0"/>
              <a:pPr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372-45D7-4B6D-A11F-9E6D7DACC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C26-3F09-4DEA-96A8-992AF6E21D3B}" type="datetimeFigureOut">
              <a:rPr lang="zh-TW" altLang="en-US" smtClean="0"/>
              <a:pPr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372-45D7-4B6D-A11F-9E6D7DACC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C26-3F09-4DEA-96A8-992AF6E21D3B}" type="datetimeFigureOut">
              <a:rPr lang="zh-TW" altLang="en-US" smtClean="0"/>
              <a:pPr/>
              <a:t>2022/5/11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372-45D7-4B6D-A11F-9E6D7DACC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C26-3F09-4DEA-96A8-992AF6E21D3B}" type="datetimeFigureOut">
              <a:rPr lang="zh-TW" altLang="en-US" smtClean="0"/>
              <a:pPr/>
              <a:t>2022/5/11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372-45D7-4B6D-A11F-9E6D7DACC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C26-3F09-4DEA-96A8-992AF6E21D3B}" type="datetimeFigureOut">
              <a:rPr lang="zh-TW" altLang="en-US" smtClean="0"/>
              <a:pPr/>
              <a:t>2022/5/11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372-45D7-4B6D-A11F-9E6D7DACC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C26-3F09-4DEA-96A8-992AF6E21D3B}" type="datetimeFigureOut">
              <a:rPr lang="zh-TW" altLang="en-US" smtClean="0"/>
              <a:pPr/>
              <a:t>2022/5/11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372-45D7-4B6D-A11F-9E6D7DACC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C26-3F09-4DEA-96A8-992AF6E21D3B}" type="datetimeFigureOut">
              <a:rPr lang="zh-TW" altLang="en-US" smtClean="0"/>
              <a:pPr/>
              <a:t>2022/5/11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372-45D7-4B6D-A11F-9E6D7DACC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C26-3F09-4DEA-96A8-992AF6E21D3B}" type="datetimeFigureOut">
              <a:rPr lang="zh-TW" altLang="en-US" smtClean="0"/>
              <a:pPr/>
              <a:t>2022/5/11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372-45D7-4B6D-A11F-9E6D7DACC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FC26-3F09-4DEA-96A8-992AF6E21D3B}" type="datetimeFigureOut">
              <a:rPr lang="zh-TW" altLang="en-US" smtClean="0"/>
              <a:pPr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A372-45D7-4B6D-A11F-9E6D7DACC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khbE0WkKp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WeoWObUAv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SnxJLEcJzq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QSHgTjPba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-VRFcfPs-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-g4n3WL9C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「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2547714"/>
          </a:xfrm>
        </p:spPr>
        <p:txBody>
          <a:bodyPr>
            <a:noAutofit/>
          </a:bodyPr>
          <a:lstStyle/>
          <a:p>
            <a:r>
              <a:rPr lang="en-US" altLang="zh-TW" sz="5000" dirty="0">
                <a:solidFill>
                  <a:srgbClr val="FF0000"/>
                </a:solidFill>
                <a:latin typeface="文鼎粗行楷" pitchFamily="49" charset="-120"/>
                <a:ea typeface="文鼎粗行楷" pitchFamily="49" charset="-120"/>
              </a:rPr>
              <a:t>111</a:t>
            </a:r>
            <a:r>
              <a:rPr lang="zh-TW" altLang="en-US" sz="5000" dirty="0">
                <a:solidFill>
                  <a:srgbClr val="FF0000"/>
                </a:solidFill>
                <a:latin typeface="文鼎粗行楷" pitchFamily="49" charset="-120"/>
                <a:ea typeface="文鼎粗行楷" pitchFamily="49" charset="-120"/>
              </a:rPr>
              <a:t>年花蓮縣北昌國小</a:t>
            </a:r>
            <a:br>
              <a:rPr lang="en-US" altLang="zh-TW" sz="5000" dirty="0">
                <a:solidFill>
                  <a:srgbClr val="FF0000"/>
                </a:solidFill>
                <a:latin typeface="文鼎粗行楷" pitchFamily="49" charset="-120"/>
                <a:ea typeface="文鼎粗行楷" pitchFamily="49" charset="-120"/>
              </a:rPr>
            </a:br>
            <a:r>
              <a:rPr lang="zh-TW" altLang="en-US" sz="5000" dirty="0">
                <a:solidFill>
                  <a:srgbClr val="FF0000"/>
                </a:solidFill>
                <a:latin typeface="文鼎粗行楷" pitchFamily="49" charset="-120"/>
                <a:ea typeface="文鼎粗行楷" pitchFamily="49" charset="-120"/>
              </a:rPr>
              <a:t>防災教育研習暨</a:t>
            </a:r>
            <a:br>
              <a:rPr lang="en-US" altLang="zh-TW" sz="5000" dirty="0">
                <a:solidFill>
                  <a:srgbClr val="FF0000"/>
                </a:solidFill>
                <a:latin typeface="文鼎粗行楷" pitchFamily="49" charset="-120"/>
                <a:ea typeface="文鼎粗行楷" pitchFamily="49" charset="-120"/>
              </a:rPr>
            </a:br>
            <a:r>
              <a:rPr lang="zh-TW" altLang="en-US" sz="5000" dirty="0">
                <a:solidFill>
                  <a:srgbClr val="FF0000"/>
                </a:solidFill>
                <a:latin typeface="文鼎粗行楷" pitchFamily="49" charset="-120"/>
                <a:ea typeface="文鼎粗行楷" pitchFamily="49" charset="-120"/>
              </a:rPr>
              <a:t>複合式防災演練前會議</a:t>
            </a:r>
            <a:br>
              <a:rPr lang="en-US" altLang="zh-TW" sz="7200" dirty="0">
                <a:solidFill>
                  <a:srgbClr val="FF0000"/>
                </a:solidFill>
                <a:latin typeface="文鼎粗行楷" pitchFamily="49" charset="-120"/>
                <a:ea typeface="文鼎粗行楷" pitchFamily="49" charset="-120"/>
              </a:rPr>
            </a:br>
            <a:endParaRPr lang="zh-TW" altLang="en-US" sz="7200" b="1" u="sng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95736" y="4509120"/>
            <a:ext cx="4608512" cy="1368152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時間：</a:t>
            </a:r>
            <a:r>
              <a:rPr lang="en-US" altLang="zh-TW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111</a:t>
            </a:r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日       </a:t>
            </a:r>
            <a:endParaRPr lang="en-US" altLang="zh-TW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地點：北昌國小會議室</a:t>
            </a:r>
            <a:endParaRPr lang="en-US" altLang="zh-TW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「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>
            <a:normAutofit fontScale="90000"/>
          </a:bodyPr>
          <a:lstStyle/>
          <a:p>
            <a:pPr lvl="0"/>
            <a:br>
              <a:rPr kumimoji="1" lang="en-US" altLang="zh-TW" sz="33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kumimoji="1" lang="zh-TW" altLang="zh-TW" sz="33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花蓮縣北昌國小「</a:t>
            </a:r>
            <a:r>
              <a:rPr kumimoji="1" lang="zh-TW" altLang="zh-TW" sz="33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防災應變小組」任務職掌表</a:t>
            </a:r>
            <a:br>
              <a:rPr kumimoji="1" lang="zh-TW" altLang="zh-TW" sz="5400" dirty="0"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859772"/>
              </p:ext>
            </p:extLst>
          </p:nvPr>
        </p:nvGraphicFramePr>
        <p:xfrm>
          <a:off x="179513" y="908720"/>
          <a:ext cx="8856984" cy="5698480"/>
        </p:xfrm>
        <a:graphic>
          <a:graphicData uri="http://schemas.openxmlformats.org/drawingml/2006/table">
            <a:tbl>
              <a:tblPr/>
              <a:tblGrid>
                <a:gridCol w="602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372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分組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26045" marR="26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組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長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副組長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26045" marR="26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工作要項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26045" marR="26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組員</a:t>
                      </a:r>
                      <a:endParaRPr lang="zh-TW" sz="1600" kern="100">
                        <a:latin typeface="Times New Roman"/>
                        <a:ea typeface="新細明體"/>
                      </a:endParaRPr>
                    </a:p>
                  </a:txBody>
                  <a:tcPr marL="26045" marR="26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備註</a:t>
                      </a:r>
                      <a:r>
                        <a:rPr lang="en-US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/</a:t>
                      </a: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器材、人員</a:t>
                      </a:r>
                      <a:endParaRPr lang="zh-TW" sz="1600" kern="100">
                        <a:latin typeface="Times New Roman"/>
                        <a:ea typeface="新細明體"/>
                      </a:endParaRPr>
                    </a:p>
                  </a:txBody>
                  <a:tcPr marL="26045" marR="26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安全防護組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6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人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張家安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劉明幸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操作各項防災設施及滅火器。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協助設置警戒標誌。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維護學校及避難所之安全。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會計主任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幹事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專輔教師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科任教師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蘇凰君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陳佳琳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林育嫺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林秋蓉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紫色背心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5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件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工程防護帽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5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發放無線電通訊器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  8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、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9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號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52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緊急救護組</a:t>
                      </a:r>
                      <a:endParaRPr lang="zh-TW" sz="1600" kern="100">
                        <a:latin typeface="Times New Roman"/>
                        <a:ea typeface="新細明體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8</a:t>
                      </a: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人</a:t>
                      </a:r>
                      <a:endParaRPr lang="zh-TW" sz="16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吳昭靜</a:t>
                      </a:r>
                      <a:endParaRPr lang="zh-TW" sz="16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張琬琪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1940" indent="-28194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一、成立急救中心，負責傷者簡易救護工作。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281940" indent="-28194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二、成立救護組，負責運送傷者就醫，即時回報狀況。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04800" indent="-3048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三、駐院人員調派，定時回報傷者就醫狀況，並協助傷者出院等事宜。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292735" indent="-29273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四、對於到校家長、關心電話，妥適說明傷者就醫情形，處理狀況。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292735" indent="-29273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五、主動聯繫住院學生家長，告知學童送醫情形。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04800" indent="-3048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六、</a:t>
                      </a:r>
                      <a:r>
                        <a:rPr lang="zh-TW" sz="1600" kern="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設置就醫狀況一覽表，讓師生、家長了解學童就醫情形。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七、後續心理健康輔導。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教學組長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科任教師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資源班教師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陳鳳姿</a:t>
                      </a:r>
                      <a:endParaRPr lang="en-US" altLang="zh-TW" sz="1600" kern="100" dirty="0">
                        <a:solidFill>
                          <a:srgbClr val="000000"/>
                        </a:solidFill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伍玉秋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曹琇惠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黃彥菁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楊長親</a:t>
                      </a:r>
                      <a:endParaRPr lang="en-US" altLang="zh-TW" sz="1600" kern="100" dirty="0">
                        <a:solidFill>
                          <a:srgbClr val="000000"/>
                        </a:solidFill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謝至理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白色背心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3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件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+4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件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工程防護帽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8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發放無線電通訊器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號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急救用品推車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輛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擔架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支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48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攝影錄影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支援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1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人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26045" marR="26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涂欽鴻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26045" marR="26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游紹謙</a:t>
                      </a:r>
                      <a:endParaRPr lang="zh-TW" sz="16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26045" marR="26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拍攝學生避難疏散影片及照片。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26045" marR="26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600" kern="100" dirty="0">
                        <a:solidFill>
                          <a:srgbClr val="000000"/>
                        </a:solidFill>
                        <a:latin typeface="標楷體"/>
                        <a:ea typeface="新細明體"/>
                      </a:endParaRP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600" kern="100" dirty="0">
                        <a:solidFill>
                          <a:srgbClr val="000000"/>
                        </a:solidFill>
                        <a:latin typeface="標楷體"/>
                        <a:ea typeface="新細明體"/>
                      </a:endParaRPr>
                    </a:p>
                  </a:txBody>
                  <a:tcPr marL="26045" marR="26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「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611560" y="54868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>複合式防災演練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內容</a:t>
            </a:r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>說明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8" name="AutoShape 2" descr="ãAEDã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220" name="AutoShape 4" descr="ãAEDã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917374"/>
            <a:ext cx="9144000" cy="353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（一）複合式防災演練前會議：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111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日（三）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14:00~15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00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（二）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六年級</a:t>
            </a:r>
            <a:r>
              <a:rPr lang="zh-TW" altLang="zh-TW" sz="2400">
                <a:latin typeface="標楷體" pitchFamily="65" charset="-120"/>
                <a:ea typeface="標楷體" pitchFamily="65" charset="-120"/>
              </a:rPr>
              <a:t>填寫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防災素養測驗卷：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110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日（四）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10~8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答案已公告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（三）地震避難逃生救護複合式防災演練 （約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分鐘）：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400" b="1" u="sng" dirty="0">
                <a:latin typeface="標楷體" pitchFamily="65" charset="-120"/>
                <a:ea typeface="標楷體" pitchFamily="65" charset="-120"/>
              </a:rPr>
              <a:t>110</a:t>
            </a:r>
            <a:r>
              <a:rPr lang="zh-TW" altLang="zh-TW" sz="2400" b="1" u="sng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b="1" u="sng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zh-TW" sz="2400" b="1" u="sng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 u="sng" dirty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zh-TW" sz="2400" b="1" u="sng" dirty="0">
                <a:latin typeface="標楷體" pitchFamily="65" charset="-120"/>
                <a:ea typeface="標楷體" pitchFamily="65" charset="-120"/>
              </a:rPr>
              <a:t>日（三）</a:t>
            </a:r>
            <a:r>
              <a:rPr lang="en-US" altLang="zh-TW" sz="2400" b="1" u="sng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zh-TW" sz="2400" b="1" u="sng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400" b="1" u="sng" dirty="0">
                <a:latin typeface="標楷體" pitchFamily="65" charset="-120"/>
                <a:ea typeface="標楷體" pitchFamily="65" charset="-120"/>
              </a:rPr>
              <a:t>15~10</a:t>
            </a:r>
            <a:r>
              <a:rPr lang="zh-TW" altLang="zh-TW" sz="2400" b="1" u="sng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400" b="1" u="sng" dirty="0">
                <a:latin typeface="標楷體" pitchFamily="65" charset="-120"/>
                <a:ea typeface="標楷體" pitchFamily="65" charset="-120"/>
              </a:rPr>
              <a:t>35</a:t>
            </a:r>
            <a:r>
              <a:rPr lang="zh-TW" altLang="zh-TW" sz="2400" u="sng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（四）複合式防災演練檢討會議會議：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110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日（二）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10~8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0" marR="0" lvl="0" indent="1524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「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611560" y="404664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複合式防災</a:t>
            </a:r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>演練流程說明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8" name="AutoShape 2" descr="ãAEDã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220" name="AutoShape 4" descr="ãAEDã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062394"/>
              </p:ext>
            </p:extLst>
          </p:nvPr>
        </p:nvGraphicFramePr>
        <p:xfrm>
          <a:off x="395536" y="1124744"/>
          <a:ext cx="8424935" cy="5726514"/>
        </p:xfrm>
        <a:graphic>
          <a:graphicData uri="http://schemas.openxmlformats.org/drawingml/2006/table">
            <a:tbl>
              <a:tblPr/>
              <a:tblGrid>
                <a:gridCol w="567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1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5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95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84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spc="-110" dirty="0">
                          <a:latin typeface="Times New Roman"/>
                          <a:ea typeface="標楷體"/>
                          <a:cs typeface="Times New Roman"/>
                        </a:rPr>
                        <a:t>階段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446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spc="-110">
                          <a:latin typeface="Times New Roman"/>
                          <a:ea typeface="標楷體"/>
                          <a:cs typeface="Times New Roman"/>
                        </a:rPr>
                        <a:t>時間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spc="-110">
                          <a:latin typeface="Times New Roman"/>
                          <a:ea typeface="標楷體"/>
                          <a:cs typeface="Times New Roman"/>
                        </a:rPr>
                        <a:t>演練項目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spc="-110">
                          <a:latin typeface="Times New Roman"/>
                          <a:ea typeface="標楷體"/>
                          <a:cs typeface="Times New Roman"/>
                        </a:rPr>
                        <a:t>參與人員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892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spc="-110">
                          <a:latin typeface="Times New Roman"/>
                          <a:ea typeface="標楷體"/>
                          <a:cs typeface="Times New Roman"/>
                        </a:rPr>
                        <a:t>處置方式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spc="-110">
                          <a:latin typeface="Times New Roman"/>
                          <a:ea typeface="標楷體"/>
                          <a:cs typeface="Times New Roman"/>
                        </a:rPr>
                        <a:t>具體目標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892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spc="-110">
                          <a:latin typeface="Times New Roman"/>
                          <a:ea typeface="標楷體"/>
                          <a:cs typeface="Times New Roman"/>
                        </a:rPr>
                        <a:t>器材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3529">
                <a:tc>
                  <a:txBody>
                    <a:bodyPr/>
                    <a:lstStyle/>
                    <a:p>
                      <a:pPr indent="762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一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10:15-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10:16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地震災害發生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/>
                          <a:ea typeface="新細明體"/>
                          <a:cs typeface="Times New Roman"/>
                        </a:rPr>
                        <a:t>(1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分鐘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事故發生察覺與就地避難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全校師生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/>
                          <a:ea typeface="新細明體"/>
                          <a:cs typeface="Times New Roman"/>
                        </a:rPr>
                        <a:t>1.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關閉電源開關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/>
                          <a:ea typeface="新細明體"/>
                          <a:cs typeface="Times New Roman"/>
                        </a:rPr>
                        <a:t>2.</a:t>
                      </a:r>
                      <a:r>
                        <a:rPr lang="zh-TW" alt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就地掩蔽直到地震停止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marL="152400" indent="-1524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/>
                          <a:ea typeface="新細明體"/>
                          <a:cs typeface="Times New Roman"/>
                        </a:rPr>
                        <a:t>3.</a:t>
                      </a:r>
                      <a:r>
                        <a:rPr lang="zh-TW" altLang="en-US" sz="16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在戶外活動的教職員生以遠離建築物為原則就地避難。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能完成以上三步驟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情境音效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標楷體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地震發生時為三聲長哨聲</a:t>
                      </a:r>
                      <a:r>
                        <a:rPr lang="en-US" sz="1600" kern="100"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6231">
                <a:tc>
                  <a:txBody>
                    <a:bodyPr/>
                    <a:lstStyle/>
                    <a:p>
                      <a:pPr indent="762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二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10:16-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10:21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地震災情發生，逃生與避難引導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/>
                          <a:ea typeface="新細明體"/>
                          <a:cs typeface="Times New Roman"/>
                        </a:rPr>
                        <a:t>(5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分鐘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進行逃生疏散和避難的演練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避難引導組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全體學生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各班導師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0" indent="-1524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/>
                          <a:ea typeface="新細明體"/>
                          <a:cs typeface="Times New Roman"/>
                        </a:rPr>
                        <a:t>1.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按疏散避難路線圖，以書本（書包）保護頭部向集合地點疏散。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marL="152400" indent="-1524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u="sng" kern="100" dirty="0">
                          <a:latin typeface="標楷體"/>
                          <a:ea typeface="新細明體"/>
                          <a:cs typeface="Times New Roman"/>
                        </a:rPr>
                        <a:t>2.</a:t>
                      </a:r>
                      <a:r>
                        <a:rPr lang="zh-TW" altLang="en-US" sz="1600" u="sng" kern="100" dirty="0">
                          <a:latin typeface="Times New Roman"/>
                          <a:ea typeface="標楷體"/>
                          <a:cs typeface="Times New Roman"/>
                        </a:rPr>
                        <a:t> 在操場活動的學生直接到各班升旗位置集合等待導師。東棟班級在操場活動學生請照操場中央舉有「東棟學生集合處」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marL="152400" indent="-1524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/>
                          <a:ea typeface="新細明體"/>
                          <a:cs typeface="Times New Roman"/>
                        </a:rPr>
                        <a:t>3.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集合後清點人數，檢視有無人員傷亡。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安靜、迅速、有秩序，確實掌握人數</a:t>
                      </a:r>
                      <a:endParaRPr lang="en-US" altLang="zh-TW" sz="16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情境音效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（疏散時為連續三聲短哨音三次）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大聲公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個、各班疏散避難狀況調查表、全校疏散避難狀況調查表、筆</a:t>
                      </a:r>
                      <a:r>
                        <a:rPr lang="zh-TW" alt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、舉牌</a:t>
                      </a:r>
                      <a:endParaRPr lang="en-US" altLang="zh-TW" sz="16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圖片 4">
            <a:extLst>
              <a:ext uri="{FF2B5EF4-FFF2-40B4-BE49-F238E27FC236}">
                <a16:creationId xmlns:a16="http://schemas.microsoft.com/office/drawing/2014/main" id="{17F00E7A-89BA-4FC7-AD05-CA96E581BC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437112"/>
            <a:ext cx="1114056" cy="835165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0078EFFB-C3D9-4657-B425-BCB5339E3D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52165" y="5443630"/>
            <a:ext cx="1210110" cy="90717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「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611560" y="404664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複合式</a:t>
            </a:r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>防災演練流程說明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8" name="AutoShape 2" descr="ãAEDã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220" name="AutoShape 4" descr="ãAEDã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001822"/>
              </p:ext>
            </p:extLst>
          </p:nvPr>
        </p:nvGraphicFramePr>
        <p:xfrm>
          <a:off x="395536" y="1124744"/>
          <a:ext cx="8424935" cy="5803011"/>
        </p:xfrm>
        <a:graphic>
          <a:graphicData uri="http://schemas.openxmlformats.org/drawingml/2006/table">
            <a:tbl>
              <a:tblPr/>
              <a:tblGrid>
                <a:gridCol w="567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3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5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95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1351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三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/>
                          <a:ea typeface="新細明體"/>
                          <a:cs typeface="Times New Roman"/>
                        </a:rPr>
                        <a:t>+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四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10:21-25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學生安置與家庭防災卡運用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/>
                          <a:ea typeface="新細明體"/>
                          <a:cs typeface="Times New Roman"/>
                        </a:rPr>
                        <a:t>    +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北昌「防災應變小組」開始運作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/>
                          <a:ea typeface="新細明體"/>
                          <a:cs typeface="Times New Roman"/>
                        </a:rPr>
                        <a:t>(4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分鐘</a:t>
                      </a:r>
                      <a:r>
                        <a:rPr lang="en-US" sz="1600" kern="100" dirty="0"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學生的安置與家庭防災卡之運用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/>
                          <a:ea typeface="新細明體"/>
                          <a:cs typeface="Times New Roman"/>
                        </a:rPr>
                        <a:t>    +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「防災應變小組」開始運作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副指揮官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安全防護組緊急救護組各班導師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防災應變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小組成員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請導師確認學生是否攜帶防災卡。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/>
                          <a:ea typeface="新細明體"/>
                          <a:cs typeface="Times New Roman"/>
                        </a:rPr>
                        <a:t>         +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各組長點名，攜帶各組器材，並分配組員到特定位置就位。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能確實掌握學生人數及動態、能運用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標楷體"/>
                          <a:ea typeface="新細明體"/>
                          <a:cs typeface="Times New Roman"/>
                        </a:rPr>
                        <a:t>     +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家庭防災卡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能知道並執行所分配的任務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家庭防災卡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標楷體"/>
                          <a:ea typeface="新細明體"/>
                          <a:cs typeface="Times New Roman"/>
                        </a:rPr>
                        <a:t>      +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對講機</a:t>
                      </a:r>
                      <a:r>
                        <a:rPr lang="en-US" sz="1600" kern="100">
                          <a:latin typeface="Times New Roman"/>
                          <a:ea typeface="標楷體"/>
                          <a:cs typeface="Times New Roman"/>
                        </a:rPr>
                        <a:t>8</a:t>
                      </a: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個、工作背心、安全帽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255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五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10:25-28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災情掌握與通報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(3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分鐘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瞭解災情與向上通報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指揮官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副指揮官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通報組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通報組使用通訊器材回報災情及處置狀況。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能即時通報各項災情及處置狀況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無線電對講機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手機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6014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六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10:28-35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北昌「防災應變小組」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就回報災況進行演練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(7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分鐘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搜救傷員及失蹤教職員生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巡視搶救組緊急救護組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安全防護組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防災應變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Times New Roman"/>
                          <a:ea typeface="標楷體"/>
                          <a:cs typeface="Times New Roman"/>
                        </a:rPr>
                        <a:t>小組成員</a:t>
                      </a:r>
                      <a:endParaRPr lang="zh-TW" sz="16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1.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巡視搶救組逐樓確認是否有傷員受困。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2.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緊急救護組協助處置傷員並送醫。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3.</a:t>
                      </a:r>
                      <a:r>
                        <a:rPr lang="zh-TW" sz="1600" kern="100" dirty="0">
                          <a:latin typeface="Times New Roman"/>
                          <a:ea typeface="標楷體"/>
                          <a:cs typeface="Times New Roman"/>
                        </a:rPr>
                        <a:t>安全防護組拉危險地點封鎖線。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1.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能協助傷員脫困。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2.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指揮單位能瞭解災情與向上回報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無線電對講機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手機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「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395536" y="188640"/>
            <a:ext cx="8280920" cy="1309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花蓮縣北昌國小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111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年度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複合式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防災演練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避難疏散矩陣式腳本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8" name="AutoShape 2" descr="ãAEDã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220" name="AutoShape 4" descr="ãAEDã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321521"/>
              </p:ext>
            </p:extLst>
          </p:nvPr>
        </p:nvGraphicFramePr>
        <p:xfrm>
          <a:off x="539552" y="1628800"/>
          <a:ext cx="7992888" cy="5054972"/>
        </p:xfrm>
        <a:graphic>
          <a:graphicData uri="http://schemas.openxmlformats.org/drawingml/2006/table">
            <a:tbl>
              <a:tblPr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時間</a:t>
                      </a: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狀況內容</a:t>
                      </a: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應變作為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10:15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至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10:16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下課時間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地震災害發生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*請導師平日訓練各班至少</a:t>
                      </a:r>
                      <a:r>
                        <a:rPr lang="en-US" altLang="zh-TW" sz="20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5</a:t>
                      </a:r>
                      <a:r>
                        <a:rPr lang="zh-TW" altLang="en-US" sz="20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名防災小尖兵，協助疏散集合整隊點名工作。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10:16</a:t>
                      </a:r>
                      <a:r>
                        <a:rPr lang="zh-TW" sz="20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至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10:21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地震災情發生，逃生與避難引導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*</a:t>
                      </a:r>
                      <a:r>
                        <a:rPr lang="zh-TW" altLang="en-US" sz="2000" b="1" u="sng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南棟一樓</a:t>
                      </a:r>
                      <a:r>
                        <a:rPr lang="en-US" altLang="zh-TW" sz="2000" b="1" u="sng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(101-104)</a:t>
                      </a:r>
                      <a:r>
                        <a:rPr lang="zh-TW" altLang="en-US" sz="2000" b="1" u="sng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班級下課時間避難位  </a:t>
                      </a:r>
                      <a:endParaRPr lang="en-US" altLang="zh-TW" sz="2000" b="1" u="sng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000" b="1" u="sng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 置改在操場</a:t>
                      </a:r>
                      <a:endParaRPr lang="en-US" altLang="zh-TW" sz="2000" b="1" u="sng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*下課時間在室外活動之學生</a:t>
                      </a:r>
                      <a:r>
                        <a:rPr lang="en-US" altLang="zh-TW" sz="20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(</a:t>
                      </a:r>
                      <a:r>
                        <a:rPr lang="zh-TW" altLang="en-US" sz="20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東棟除外</a:t>
                      </a:r>
                      <a:r>
                        <a:rPr lang="en-US" altLang="zh-TW" sz="20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)</a:t>
                      </a:r>
                      <a:r>
                        <a:rPr lang="zh-TW" altLang="en-US" sz="20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避難疏散地點皆為各班操場升旗位置。東棟學生避難疏散地點則在東側停車場。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10:21</a:t>
                      </a:r>
                      <a:r>
                        <a:rPr lang="zh-TW" sz="20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至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10:25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學生安置與家庭防災卡運用</a:t>
                      </a:r>
                    </a:p>
                    <a:p>
                      <a:pPr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    +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400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北昌「防災應變小組」開始運作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*家庭防災卡在各班防災袋，萬一發生地震時沒帶出防災袋，我們的防災箱裡都有全校學生通訊錄，請老師們不用擔心。</a:t>
                      </a:r>
                      <a:endParaRPr lang="en-US" alt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*這次演練因為是下課會有班級</a:t>
                      </a:r>
                      <a:r>
                        <a:rPr lang="en-US" altLang="zh-TW" sz="20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(501-504)</a:t>
                      </a:r>
                      <a:r>
                        <a:rPr lang="zh-TW" altLang="en-US" sz="20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導師和學生分隔兩個地點，還請導師演練前訓練學生災時反應喔！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「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467544" y="260648"/>
            <a:ext cx="8280920" cy="1309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花蓮縣北昌國小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111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年度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複合式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防災演練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避難疏散矩陣式腳本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8" name="AutoShape 2" descr="ãAEDã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220" name="AutoShape 4" descr="ãAEDã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73050"/>
              </p:ext>
            </p:extLst>
          </p:nvPr>
        </p:nvGraphicFramePr>
        <p:xfrm>
          <a:off x="467544" y="1700808"/>
          <a:ext cx="7992888" cy="3833584"/>
        </p:xfrm>
        <a:graphic>
          <a:graphicData uri="http://schemas.openxmlformats.org/drawingml/2006/table">
            <a:tbl>
              <a:tblPr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時間</a:t>
                      </a: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狀況內容</a:t>
                      </a: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應變作為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2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10:25</a:t>
                      </a:r>
                      <a:r>
                        <a:rPr lang="zh-TW" sz="24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至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10:32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災害發生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-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導師回報六</a:t>
                      </a:r>
                      <a:r>
                        <a:rPr lang="zh-TW" altLang="en-US" sz="2400" kern="10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仁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學生受困</a:t>
                      </a:r>
                      <a:r>
                        <a:rPr lang="zh-TW" altLang="en-US" sz="2400" kern="10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南棟</a:t>
                      </a:r>
                      <a:r>
                        <a:rPr lang="en-US" altLang="zh-TW" sz="2400" kern="10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</a:t>
                      </a:r>
                      <a:r>
                        <a:rPr lang="zh-TW" altLang="en-US" sz="2400" kern="10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樓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廁所 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10:32</a:t>
                      </a:r>
                      <a:r>
                        <a:rPr lang="zh-TW" sz="2400" kern="10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至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10:35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災情掌握與通報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「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611560" y="764704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地震防災知識</a:t>
            </a: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「災前準備」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568" y="2204864"/>
            <a:ext cx="511256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俗話說的好：「有備無患」，平時做好防災準備，才能從容應付突如其來的意外。 </a:t>
            </a:r>
            <a:r>
              <a:rPr lang="en-US" altLang="zh-TW" sz="2800" dirty="0" err="1">
                <a:hlinkClick r:id="rId3"/>
              </a:rPr>
              <a:t>https://www.youtube.com/watch?v=EkhbE0WkKpU</a:t>
            </a:r>
            <a:r>
              <a:rPr lang="zh-TW" altLang="en-US" sz="2800" dirty="0"/>
              <a:t>    </a:t>
            </a:r>
            <a:r>
              <a:rPr lang="en-US" altLang="zh-TW" sz="2800" dirty="0"/>
              <a:t>2:27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/>
          </a:p>
          <a:p>
            <a:endParaRPr lang="zh-TW" altLang="en-US" dirty="0"/>
          </a:p>
        </p:txBody>
      </p:sp>
      <p:pic>
        <p:nvPicPr>
          <p:cNvPr id="18434" name="Picture 2" descr="http://www.nfa.gov.tw/upload/webstyle_default/assets/images/inside/process/home/s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916832"/>
            <a:ext cx="3057525" cy="30575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937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「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611560" y="764704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地震防災知識</a:t>
            </a: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「災時避難」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568" y="2204864"/>
            <a:ext cx="51125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地震來時保命原則：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「從頭開始」</a:t>
            </a:r>
            <a:r>
              <a:rPr lang="en-US" altLang="zh-TW" sz="2800" dirty="0" err="1">
                <a:hlinkClick r:id="rId3"/>
              </a:rPr>
              <a:t>https://www.youtube.com/watch?v=bWeoWObUAvA</a:t>
            </a:r>
            <a:r>
              <a:rPr lang="en-US" altLang="zh-TW" sz="2800" dirty="0">
                <a:hlinkClick r:id="rId3"/>
              </a:rPr>
              <a:t> </a:t>
            </a:r>
            <a:r>
              <a:rPr lang="zh-TW" altLang="en-US" sz="2800" dirty="0"/>
              <a:t>   </a:t>
            </a:r>
            <a:r>
              <a:rPr lang="en-US" altLang="zh-TW" sz="2800" dirty="0"/>
              <a:t>0:30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地震防災演練宣導影片</a:t>
            </a:r>
          </a:p>
          <a:p>
            <a:r>
              <a:rPr lang="en-US" altLang="zh-TW" sz="2800" dirty="0" err="1">
                <a:hlinkClick r:id="rId4"/>
              </a:rPr>
              <a:t>https://www.youtube.com/watch?v=SnxJLEcJzqY</a:t>
            </a:r>
            <a:r>
              <a:rPr lang="zh-TW" altLang="en-US" sz="2800" dirty="0"/>
              <a:t>   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看到 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3:20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就好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/>
          </a:p>
          <a:p>
            <a:endParaRPr lang="zh-TW" altLang="en-US" dirty="0"/>
          </a:p>
        </p:txBody>
      </p:sp>
      <p:pic>
        <p:nvPicPr>
          <p:cNvPr id="18434" name="Picture 2" descr="http://www.nfa.gov.tw/upload/webstyle_default/assets/images/inside/process/home/s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1916832"/>
            <a:ext cx="3057525" cy="30575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937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「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611560" y="764704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地震防災知識</a:t>
            </a: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「災後報平安」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568" y="2204864"/>
            <a:ext cx="511256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1991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報平安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err="1">
                <a:hlinkClick r:id="rId3"/>
              </a:rPr>
              <a:t>https://www.youtube.com/watch?v=vQSHgTjPbaM</a:t>
            </a:r>
            <a:r>
              <a:rPr lang="zh-TW" altLang="en-US" sz="2800" dirty="0"/>
              <a:t>    </a:t>
            </a:r>
            <a:r>
              <a:rPr lang="en-US" altLang="zh-TW" sz="2800" dirty="0"/>
              <a:t>4:02</a:t>
            </a:r>
          </a:p>
          <a:p>
            <a:endParaRPr lang="en-US" altLang="zh-TW" sz="2800" dirty="0"/>
          </a:p>
          <a:p>
            <a:endParaRPr lang="zh-TW" altLang="en-US" dirty="0"/>
          </a:p>
        </p:txBody>
      </p:sp>
      <p:pic>
        <p:nvPicPr>
          <p:cNvPr id="18434" name="Picture 2" descr="http://www.nfa.gov.tw/upload/webstyle_default/assets/images/inside/process/home/s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916832"/>
            <a:ext cx="3057525" cy="30575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937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「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611560" y="764704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地震防災知識科普</a:t>
            </a: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「住的安全」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43808" y="1916832"/>
            <a:ext cx="482453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/>
              <a:t>安全是回家為一的路，</a:t>
            </a:r>
            <a:endParaRPr lang="en-US" altLang="zh-TW" sz="2800" dirty="0"/>
          </a:p>
          <a:p>
            <a:r>
              <a:rPr lang="zh-TW" altLang="en-US" sz="2800" dirty="0"/>
              <a:t>那住家安全呢</a:t>
            </a:r>
            <a:r>
              <a:rPr lang="en-US" altLang="zh-TW" sz="2800" dirty="0"/>
              <a:t>?</a:t>
            </a:r>
            <a:endParaRPr lang="zh-TW" altLang="en-US" sz="2800" dirty="0"/>
          </a:p>
          <a:p>
            <a:r>
              <a:rPr lang="en-US" altLang="zh-TW" sz="2800" dirty="0">
                <a:hlinkClick r:id="rId3"/>
              </a:rPr>
              <a:t>https://</a:t>
            </a:r>
            <a:r>
              <a:rPr lang="en-US" altLang="zh-TW" sz="2800" dirty="0" err="1">
                <a:hlinkClick r:id="rId3"/>
              </a:rPr>
              <a:t>www.youtube.com</a:t>
            </a:r>
            <a:r>
              <a:rPr lang="en-US" altLang="zh-TW" sz="2800" dirty="0">
                <a:hlinkClick r:id="rId3"/>
              </a:rPr>
              <a:t>/</a:t>
            </a:r>
            <a:r>
              <a:rPr lang="en-US" altLang="zh-TW" sz="2800" dirty="0" err="1">
                <a:hlinkClick r:id="rId3"/>
              </a:rPr>
              <a:t>watch?v</a:t>
            </a:r>
            <a:r>
              <a:rPr lang="en-US" altLang="zh-TW" sz="2800" dirty="0">
                <a:hlinkClick r:id="rId3"/>
              </a:rPr>
              <a:t>=7-</a:t>
            </a:r>
            <a:r>
              <a:rPr lang="en-US" altLang="zh-TW" sz="2800" dirty="0" err="1">
                <a:hlinkClick r:id="rId3"/>
              </a:rPr>
              <a:t>VRFcfPs</a:t>
            </a:r>
            <a:r>
              <a:rPr lang="en-US" altLang="zh-TW" sz="2800" dirty="0">
                <a:hlinkClick r:id="rId3"/>
              </a:rPr>
              <a:t>-o</a:t>
            </a:r>
            <a:r>
              <a:rPr lang="zh-TW" altLang="en-US" sz="2800" dirty="0"/>
              <a:t>  </a:t>
            </a:r>
            <a:r>
              <a:rPr lang="en-US" altLang="zh-TW" sz="2800" dirty="0"/>
              <a:t>6:40</a:t>
            </a:r>
          </a:p>
          <a:p>
            <a:endParaRPr lang="en-US" altLang="zh-TW" sz="2800" dirty="0"/>
          </a:p>
          <a:p>
            <a:endParaRPr lang="zh-TW" altLang="en-US" dirty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916832"/>
            <a:ext cx="1933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782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「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9144000" cy="6858000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611560" y="764704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地震防災知識科普</a:t>
            </a: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「治水防洪」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43808" y="1916832"/>
            <a:ext cx="482453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2800" dirty="0"/>
          </a:p>
          <a:p>
            <a:r>
              <a:rPr lang="zh-TW" altLang="en-US" sz="2800" dirty="0"/>
              <a:t>那些年，我們丟到水裡的錢</a:t>
            </a:r>
          </a:p>
          <a:p>
            <a:r>
              <a:rPr lang="en-US" altLang="zh-TW" sz="2800" dirty="0" err="1">
                <a:hlinkClick r:id="rId3"/>
              </a:rPr>
              <a:t>https://www.youtube.com/watch?v=z-g4n3WL9C0</a:t>
            </a:r>
            <a:r>
              <a:rPr lang="zh-TW" altLang="en-US" sz="2800" dirty="0"/>
              <a:t>   </a:t>
            </a:r>
            <a:r>
              <a:rPr lang="en-US" altLang="zh-TW" sz="2800" dirty="0"/>
              <a:t>3:49</a:t>
            </a:r>
          </a:p>
          <a:p>
            <a:endParaRPr lang="en-US" altLang="zh-TW" sz="2800" dirty="0"/>
          </a:p>
          <a:p>
            <a:endParaRPr lang="zh-TW" altLang="en-US" dirty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916832"/>
            <a:ext cx="1933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782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「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396536" cy="7047402"/>
          </a:xfrm>
          <a:prstGeom prst="rect">
            <a:avLst/>
          </a:prstGeom>
          <a:noFill/>
        </p:spPr>
      </p:pic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323850" y="1628775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zh-TW" altLang="en-US" sz="3200" kern="0" dirty="0">
              <a:solidFill>
                <a:schemeClr val="tx2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9" name="標題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kern="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防災組織</a:t>
            </a:r>
            <a:r>
              <a:rPr lang="en-US" altLang="zh-TW" kern="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kern="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防救委員會組織架構</a:t>
            </a:r>
            <a:endParaRPr lang="zh-TW" alt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628800"/>
            <a:ext cx="848677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「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>
            <a:normAutofit fontScale="90000"/>
          </a:bodyPr>
          <a:lstStyle/>
          <a:p>
            <a:pPr lvl="0"/>
            <a:br>
              <a:rPr kumimoji="1" lang="en-US" altLang="zh-TW" sz="33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kumimoji="1" lang="zh-TW" altLang="zh-TW" sz="33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花蓮縣北昌國小「</a:t>
            </a:r>
            <a:r>
              <a:rPr kumimoji="1" lang="zh-TW" altLang="zh-TW" sz="33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防災應變小組」任務職掌表</a:t>
            </a:r>
            <a:br>
              <a:rPr kumimoji="1" lang="zh-TW" altLang="zh-TW" sz="5400" dirty="0"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22957"/>
              </p:ext>
            </p:extLst>
          </p:nvPr>
        </p:nvGraphicFramePr>
        <p:xfrm>
          <a:off x="323528" y="1052736"/>
          <a:ext cx="8424936" cy="5491045"/>
        </p:xfrm>
        <a:graphic>
          <a:graphicData uri="http://schemas.openxmlformats.org/drawingml/2006/table">
            <a:tbl>
              <a:tblPr/>
              <a:tblGrid>
                <a:gridCol w="57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6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0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090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分組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組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長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副組長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工作要項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組員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備註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/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器材、人員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15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指揮官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陳俊雄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一、宣布「防災應變小組」啟動。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04800" indent="-304800"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二、召開「防災應變小組」會議。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04800" indent="-304800"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三、視災情狀況做出應變決策。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sz="1600" kern="100" dirty="0">
                        <a:solidFill>
                          <a:srgbClr val="000000"/>
                        </a:solidFill>
                        <a:latin typeface="標楷體"/>
                        <a:ea typeface="新細明體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紅色背心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件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工程防護帽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發放無線電通訊器</a:t>
                      </a:r>
                      <a:r>
                        <a:rPr lang="en-US" alt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</a:t>
                      </a: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號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515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副指揮官</a:t>
                      </a:r>
                      <a:endParaRPr lang="zh-TW" sz="1600" kern="10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黃仲偉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</a:rPr>
                        <a:t>一、統一對外發言。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04800" indent="-304800"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</a:rPr>
                        <a:t>二、指揮、督導、聯繫各組正常運作。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04800" indent="-304800"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標楷體"/>
                        </a:rPr>
                        <a:t>三、廣播，請各班進行疏散。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sz="1600" kern="100" dirty="0">
                        <a:solidFill>
                          <a:srgbClr val="000000"/>
                        </a:solidFill>
                        <a:latin typeface="標楷體"/>
                        <a:ea typeface="新細明體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紅色背心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件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工程防護帽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發放無線電通訊器</a:t>
                      </a:r>
                      <a:r>
                        <a:rPr lang="en-US" alt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2</a:t>
                      </a: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號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666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避難引導組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40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人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吳元芬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劉紫萍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請導師協助學生緊急疏散及引導致防災應變集合地點避難（安靜、迅速、有秩序）。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避難組長及副組長負責操場疏散地之秩序維護。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請各班導師統計學生人數後，回報避難組組長、副組長及副指揮官。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於疏散避難地點提供協助與諮詢。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確認家庭防災卡。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各班學生帶回教室進行防災素養檢測。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各班導師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上課教師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科任教師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資源班教師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幼兒園教師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馮素真</a:t>
                      </a:r>
                      <a:r>
                        <a:rPr lang="zh-TW" sz="1600" b="1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北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2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門門口管制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吳心睿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東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2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門門口管制</a:t>
                      </a:r>
                      <a:endParaRPr lang="en-US" altLang="zh-TW" sz="1600" kern="100" dirty="0">
                        <a:solidFill>
                          <a:srgbClr val="000000"/>
                        </a:solidFill>
                        <a:latin typeface="Times New Roman"/>
                        <a:ea typeface="標楷體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賴珮瑄</a:t>
                      </a:r>
                      <a:endParaRPr lang="zh-TW" altLang="zh-TW" sz="16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藍色背心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4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件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+4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件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工程防護帽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4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發放無線電通訊器</a:t>
                      </a:r>
                      <a:r>
                        <a:rPr lang="en-US" alt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3</a:t>
                      </a: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號</a:t>
                      </a:r>
                      <a:endParaRPr lang="en-US" altLang="zh-TW" sz="1600" kern="100" dirty="0">
                        <a:solidFill>
                          <a:srgbClr val="000000"/>
                        </a:solidFill>
                        <a:latin typeface="Times New Roman"/>
                        <a:ea typeface="標楷體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 、</a:t>
                      </a:r>
                      <a:r>
                        <a:rPr lang="en-US" alt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4</a:t>
                      </a: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號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擴音器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*2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「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>
            <a:normAutofit fontScale="90000"/>
          </a:bodyPr>
          <a:lstStyle/>
          <a:p>
            <a:pPr lvl="0"/>
            <a:br>
              <a:rPr kumimoji="1" lang="en-US" altLang="zh-TW" sz="33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kumimoji="1" lang="zh-TW" altLang="zh-TW" sz="33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花蓮縣北昌國小「</a:t>
            </a:r>
            <a:r>
              <a:rPr kumimoji="1" lang="zh-TW" altLang="zh-TW" sz="33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防災應變小組」任務職掌表</a:t>
            </a:r>
            <a:br>
              <a:rPr kumimoji="1" lang="zh-TW" altLang="zh-TW" sz="5400" dirty="0"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659119"/>
              </p:ext>
            </p:extLst>
          </p:nvPr>
        </p:nvGraphicFramePr>
        <p:xfrm>
          <a:off x="323528" y="1052736"/>
          <a:ext cx="8568951" cy="5007864"/>
        </p:xfrm>
        <a:graphic>
          <a:graphicData uri="http://schemas.openxmlformats.org/drawingml/2006/table">
            <a:tbl>
              <a:tblPr/>
              <a:tblGrid>
                <a:gridCol w="583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9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9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61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3634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分組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26045" marR="26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組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長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副組長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26045" marR="26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工作要項</a:t>
                      </a:r>
                      <a:endParaRPr lang="zh-TW" sz="1600" kern="100">
                        <a:latin typeface="Times New Roman"/>
                        <a:ea typeface="新細明體"/>
                      </a:endParaRPr>
                    </a:p>
                  </a:txBody>
                  <a:tcPr marL="26045" marR="26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組員</a:t>
                      </a:r>
                      <a:endParaRPr lang="zh-TW" sz="1600" kern="100">
                        <a:latin typeface="Times New Roman"/>
                        <a:ea typeface="新細明體"/>
                      </a:endParaRPr>
                    </a:p>
                  </a:txBody>
                  <a:tcPr marL="26045" marR="26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備註</a:t>
                      </a:r>
                      <a:r>
                        <a:rPr lang="en-US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/</a:t>
                      </a: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器材、人員</a:t>
                      </a:r>
                      <a:endParaRPr lang="zh-TW" sz="1600" kern="100">
                        <a:latin typeface="Times New Roman"/>
                        <a:ea typeface="新細明體"/>
                      </a:endParaRPr>
                    </a:p>
                  </a:txBody>
                  <a:tcPr marL="26045" marR="26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通報聯絡組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5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人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latin typeface="標楷體" pitchFamily="65" charset="-120"/>
                          <a:ea typeface="標楷體" pitchFamily="65" charset="-120"/>
                        </a:rPr>
                        <a:t>劉俊億</a:t>
                      </a:r>
                      <a:endParaRPr lang="zh-TW" sz="16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陳正豐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聯絡北昌派出所、地方救災及醫療等單位請求支援。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通報教育處及教育部校安中心。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聯絡社區巡守隊協助交通管制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資訊組長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科任教師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邱莉雯</a:t>
                      </a:r>
                      <a:endParaRPr lang="en-US" altLang="zh-TW" sz="1600" kern="100" dirty="0">
                        <a:solidFill>
                          <a:srgbClr val="000000"/>
                        </a:solidFill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張鈺豔</a:t>
                      </a:r>
                      <a:endParaRPr lang="en-US" altLang="zh-TW" sz="1600" kern="100" dirty="0">
                        <a:solidFill>
                          <a:srgbClr val="000000"/>
                        </a:solidFill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孫志偉</a:t>
                      </a:r>
                      <a:endParaRPr lang="en-US" altLang="zh-TW" sz="1600" kern="10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綠色背心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3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件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+1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件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工程防護帽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5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發放無線電通訊器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5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號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7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巡視搶救組</a:t>
                      </a:r>
                      <a:endParaRPr lang="zh-TW" sz="1600" kern="100">
                        <a:latin typeface="Times New Roman"/>
                        <a:ea typeface="新細明體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6</a:t>
                      </a: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人</a:t>
                      </a:r>
                      <a:endParaRPr lang="zh-TW" sz="16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張文進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黃能才</a:t>
                      </a:r>
                      <a:endParaRPr lang="zh-TW" sz="16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受災教職員工生之搶救及搜救。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清除障礙物，協助逃生。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巡視校園，回報校園受災情形。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工友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>
                        <a:solidFill>
                          <a:srgbClr val="000000"/>
                        </a:solidFill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科任教師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黃境賢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邱月雀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李秀蘭</a:t>
                      </a:r>
                      <a:endParaRPr lang="en-US" altLang="zh-TW" sz="1600" kern="100" dirty="0">
                        <a:solidFill>
                          <a:srgbClr val="000000"/>
                        </a:solidFill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林玫瑩</a:t>
                      </a:r>
                      <a:endParaRPr lang="en-US" altLang="zh-TW" sz="1600" kern="100" dirty="0">
                        <a:solidFill>
                          <a:srgbClr val="000000"/>
                        </a:solidFill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黃色背心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7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件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工程防護帽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5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發放無線電通訊器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  6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、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7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號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工作手套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雙。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*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破壞工具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: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十字鎬、圓鍬</a:t>
                      </a:r>
                      <a:endParaRPr lang="zh-TW" sz="16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1811</Words>
  <Application>Microsoft Office PowerPoint</Application>
  <PresentationFormat>如螢幕大小 (4:3)</PresentationFormat>
  <Paragraphs>316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文鼎粗行楷</vt:lpstr>
      <vt:lpstr>新細明體</vt:lpstr>
      <vt:lpstr>標楷體</vt:lpstr>
      <vt:lpstr>Arial</vt:lpstr>
      <vt:lpstr>Calibri</vt:lpstr>
      <vt:lpstr>Times New Roman</vt:lpstr>
      <vt:lpstr>Office 佈景主題</vt:lpstr>
      <vt:lpstr>111年花蓮縣北昌國小 防災教育研習暨 複合式防災演練前會議 </vt:lpstr>
      <vt:lpstr>PowerPoint 簡報</vt:lpstr>
      <vt:lpstr>PowerPoint 簡報</vt:lpstr>
      <vt:lpstr>PowerPoint 簡報</vt:lpstr>
      <vt:lpstr>PowerPoint 簡報</vt:lpstr>
      <vt:lpstr>PowerPoint 簡報</vt:lpstr>
      <vt:lpstr>防災組織-防救委員會組織架構</vt:lpstr>
      <vt:lpstr> 花蓮縣北昌國小「防災應變小組」任務職掌表 </vt:lpstr>
      <vt:lpstr> 花蓮縣北昌國小「防災應變小組」任務職掌表 </vt:lpstr>
      <vt:lpstr> 花蓮縣北昌國小「防災應變小組」任務職掌表 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105年北昌國小全校教職員工 防災教育研習 遊覽車緊急逃生宣導及演練</dc:title>
  <dc:creator>user</dc:creator>
  <cp:lastModifiedBy>User</cp:lastModifiedBy>
  <cp:revision>127</cp:revision>
  <dcterms:created xsi:type="dcterms:W3CDTF">2016-08-31T04:51:15Z</dcterms:created>
  <dcterms:modified xsi:type="dcterms:W3CDTF">2022-05-11T05:43:11Z</dcterms:modified>
</cp:coreProperties>
</file>