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  <p:sldMasterId id="2147483730" r:id="rId2"/>
    <p:sldMasterId id="2147483745" r:id="rId3"/>
  </p:sldMasterIdLst>
  <p:notesMasterIdLst>
    <p:notesMasterId r:id="rId11"/>
  </p:notesMasterIdLst>
  <p:handoutMasterIdLst>
    <p:handoutMasterId r:id="rId12"/>
  </p:handoutMasterIdLst>
  <p:sldIdLst>
    <p:sldId id="348" r:id="rId4"/>
    <p:sldId id="326" r:id="rId5"/>
    <p:sldId id="356" r:id="rId6"/>
    <p:sldId id="352" r:id="rId7"/>
    <p:sldId id="351" r:id="rId8"/>
    <p:sldId id="354" r:id="rId9"/>
    <p:sldId id="355" r:id="rId10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6" d="100"/>
          <a:sy n="76" d="100"/>
        </p:scale>
        <p:origin x="-282" y="-7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1A43F8DA-BABD-44D7-BB43-3379298AF376}" type="datetimeFigureOut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349ABC58-D9AF-4F40-98ED-D53D2D2DED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3060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C447A564-ED64-4DE1-96C2-CAB460457097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AC1EC69C-61A3-48DC-AC4C-627C54F3E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6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zh-TW" noProof="0"/>
              <a:t>Click to edit Master title style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3884" y="3886200"/>
            <a:ext cx="7620000" cy="16764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en-US" altLang="zh-TW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ffectLst>
            <a:outerShdw blurRad="25400" dist="12700" dir="2700000" algn="ctr" rotWithShape="0">
              <a:srgbClr val="80808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2017/10/17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ffectLst>
            <a:outerShdw blurRad="25400" dist="12700" dir="2700000" algn="ctr" rotWithShape="0">
              <a:srgbClr val="80808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STEAM </a:t>
            </a:r>
            <a:r>
              <a:rPr lang="zh-TW" altLang="en-US"/>
              <a:t>課程與教學設計                                 張玉山 教授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ffectLst>
            <a:outerShdw blurRad="25400" dist="12700" dir="2700000" algn="ctr" rotWithShape="0">
              <a:srgbClr val="80808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fld id="{052AE08F-B0D1-40BF-86F2-9ED93507F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1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2017/10/17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STEAM </a:t>
            </a:r>
            <a:r>
              <a:rPr lang="zh-TW" altLang="en-US"/>
              <a:t>課程與教學設計                                 張玉山 教授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2AE08F-B0D1-40BF-86F2-9ED93507F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4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686800" y="838200"/>
            <a:ext cx="2590800" cy="5257800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838200"/>
            <a:ext cx="7569200" cy="5257800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2017/10/17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STEAM </a:t>
            </a:r>
            <a:r>
              <a:rPr lang="zh-TW" altLang="en-US"/>
              <a:t>課程與教學設計                                 張玉山 教授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2AE08F-B0D1-40BF-86F2-9ED93507F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1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40000" y="838200"/>
            <a:ext cx="8737600" cy="1143000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914400" y="2133600"/>
            <a:ext cx="10363200" cy="3962400"/>
          </a:xfrm>
        </p:spPr>
        <p:txBody>
          <a:bodyPr/>
          <a:lstStyle/>
          <a:p>
            <a:pPr lvl="0"/>
            <a:r>
              <a:rPr lang="en-US" altLang="zh-TW" noProof="0"/>
              <a:t>Click icon to add table</a:t>
            </a:r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2017/10/17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STEAM </a:t>
            </a:r>
            <a:r>
              <a:rPr lang="zh-TW" altLang="en-US"/>
              <a:t>課程與教學設計                                 張玉山 教授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2AE08F-B0D1-40BF-86F2-9ED93507F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9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TW" noProof="0"/>
              <a:t>Click to edit Master title style</a:t>
            </a:r>
          </a:p>
        </p:txBody>
      </p:sp>
      <p:sp>
        <p:nvSpPr>
          <p:cNvPr id="30720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zh-TW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2017/10/17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STEAM </a:t>
            </a:r>
            <a:r>
              <a:rPr lang="zh-TW" altLang="en-US"/>
              <a:t>課程與教學設計                                 張玉山 教授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38E334-6CF0-4D1C-92DE-3D75121C68D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913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2017/10/17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STEAM </a:t>
            </a:r>
            <a:r>
              <a:rPr lang="zh-TW" altLang="en-US"/>
              <a:t>課程與教學設計                                 張玉山 教授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9A484-8A11-497C-A0F2-30FD6153C11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500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2017/10/17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STEAM </a:t>
            </a:r>
            <a:r>
              <a:rPr lang="zh-TW" altLang="en-US"/>
              <a:t>課程與教學設計                                 張玉山 教授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E864CC-733D-46D7-9F27-BC086311760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065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2017/10/17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STEAM </a:t>
            </a:r>
            <a:r>
              <a:rPr lang="zh-TW" altLang="en-US"/>
              <a:t>課程與教學設計                                 張玉山 教授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E11520-8CD7-4E04-9288-B9BF2165D34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919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2017/10/17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STEAM </a:t>
            </a:r>
            <a:r>
              <a:rPr lang="zh-TW" altLang="en-US"/>
              <a:t>課程與教學設計                                 張玉山 教授</a:t>
            </a: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82D87E-1520-4596-9E80-ACD49EA2FE4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9406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2017/10/17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STEAM </a:t>
            </a:r>
            <a:r>
              <a:rPr lang="zh-TW" altLang="en-US"/>
              <a:t>課程與教學設計                                 張玉山 教授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831AA0-D7DB-4E66-A920-B523ECFCC20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9635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2017/10/17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STEAM </a:t>
            </a:r>
            <a:r>
              <a:rPr lang="zh-TW" altLang="en-US"/>
              <a:t>課程與教學設計                                 張玉山 教授</a:t>
            </a: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1077E-28B0-4574-8D59-7FC59B928F1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271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2017/10/17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STEAM </a:t>
            </a:r>
            <a:r>
              <a:rPr lang="zh-TW" altLang="en-US"/>
              <a:t>課程與教學設計                                 張玉山 教授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2AE08F-B0D1-40BF-86F2-9ED93507F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6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2017/10/17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STEAM </a:t>
            </a:r>
            <a:r>
              <a:rPr lang="zh-TW" altLang="en-US"/>
              <a:t>課程與教學設計                                 張玉山 教授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0C1885-60C4-413A-B4D9-192F71AEA7A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4902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TW" noProof="0"/>
              <a:t>Click icon to add picture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2017/10/17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STEAM </a:t>
            </a:r>
            <a:r>
              <a:rPr lang="zh-TW" altLang="en-US"/>
              <a:t>課程與教學設計                                 張玉山 教授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EADC8D-E1A3-4137-9481-3AB7FC21C0E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676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2017/10/17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STEAM </a:t>
            </a:r>
            <a:r>
              <a:rPr lang="zh-TW" altLang="en-US"/>
              <a:t>課程與教學設計                                 張玉山 教授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28A5FA-BD3A-431B-A754-A5821241649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2760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2017/10/17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STEAM </a:t>
            </a:r>
            <a:r>
              <a:rPr lang="zh-TW" altLang="en-US"/>
              <a:t>課程與教學設計                                 張玉山 教授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6956D6-36DC-419B-8D83-9029767B9B9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30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r>
              <a:rPr lang="en-US" altLang="zh-TW" noProof="0"/>
              <a:t>Click icon to add table</a:t>
            </a:r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2017/10/17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STEAM </a:t>
            </a:r>
            <a:r>
              <a:rPr lang="zh-TW" altLang="en-US"/>
              <a:t>課程與教學設計                                 張玉山 教授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BDDBA7-45A4-4D39-8DA8-950805E4D52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283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zh-TW" noProof="0"/>
              <a:t>Click to edit Master title style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3884" y="3886200"/>
            <a:ext cx="7620000" cy="16764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en-US" altLang="zh-TW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ffectLst>
            <a:outerShdw blurRad="25400" dist="12700" dir="2700000" algn="ctr" rotWithShape="0">
              <a:srgbClr val="80808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altLang="zh-TW">
                <a:solidFill>
                  <a:srgbClr val="000000"/>
                </a:solidFill>
              </a:rPr>
              <a:t>2017/10/17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ffectLst>
            <a:outerShdw blurRad="25400" dist="12700" dir="2700000" algn="ctr" rotWithShape="0">
              <a:srgbClr val="80808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altLang="zh-TW">
                <a:solidFill>
                  <a:srgbClr val="000000"/>
                </a:solidFill>
              </a:rPr>
              <a:t>STEAM </a:t>
            </a:r>
            <a:r>
              <a:rPr lang="zh-TW" altLang="en-US">
                <a:solidFill>
                  <a:srgbClr val="000000"/>
                </a:solidFill>
              </a:rPr>
              <a:t>課程與教學設計                                 張玉山 教授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ffectLst>
            <a:outerShdw blurRad="25400" dist="12700" dir="2700000" algn="ctr" rotWithShape="0">
              <a:srgbClr val="80808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fld id="{052AE08F-B0D1-40BF-86F2-9ED93507FC6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1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>
                <a:solidFill>
                  <a:srgbClr val="000000"/>
                </a:solidFill>
              </a:rPr>
              <a:t>2017/10/17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>
                <a:solidFill>
                  <a:srgbClr val="000000"/>
                </a:solidFill>
              </a:rPr>
              <a:t>STEAM </a:t>
            </a:r>
            <a:r>
              <a:rPr lang="zh-TW" altLang="en-US">
                <a:solidFill>
                  <a:srgbClr val="000000"/>
                </a:solidFill>
              </a:rPr>
              <a:t>課程與教學設計                                 張玉山 教授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2AE08F-B0D1-40BF-86F2-9ED93507FC6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60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>
                <a:solidFill>
                  <a:srgbClr val="000000"/>
                </a:solidFill>
              </a:rPr>
              <a:t>2017/10/17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>
                <a:solidFill>
                  <a:srgbClr val="000000"/>
                </a:solidFill>
              </a:rPr>
              <a:t>STEAM </a:t>
            </a:r>
            <a:r>
              <a:rPr lang="zh-TW" altLang="en-US">
                <a:solidFill>
                  <a:srgbClr val="000000"/>
                </a:solidFill>
              </a:rPr>
              <a:t>課程與教學設計                                 張玉山 教授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2AE08F-B0D1-40BF-86F2-9ED93507FC6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84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2133600"/>
            <a:ext cx="5080000" cy="396240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2133600"/>
            <a:ext cx="5080000" cy="396240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>
                <a:solidFill>
                  <a:srgbClr val="000000"/>
                </a:solidFill>
              </a:rPr>
              <a:t>2017/10/17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>
                <a:solidFill>
                  <a:srgbClr val="000000"/>
                </a:solidFill>
              </a:rPr>
              <a:t>STEAM </a:t>
            </a:r>
            <a:r>
              <a:rPr lang="zh-TW" altLang="en-US">
                <a:solidFill>
                  <a:srgbClr val="000000"/>
                </a:solidFill>
              </a:rPr>
              <a:t>課程與教學設計                                 張玉山 教授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2AE08F-B0D1-40BF-86F2-9ED93507FC6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0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>
                <a:solidFill>
                  <a:srgbClr val="000000"/>
                </a:solidFill>
              </a:rPr>
              <a:t>2017/10/17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>
                <a:solidFill>
                  <a:srgbClr val="000000"/>
                </a:solidFill>
              </a:rPr>
              <a:t>STEAM </a:t>
            </a:r>
            <a:r>
              <a:rPr lang="zh-TW" altLang="en-US">
                <a:solidFill>
                  <a:srgbClr val="000000"/>
                </a:solidFill>
              </a:rPr>
              <a:t>課程與教學設計                                 張玉山 教授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2AE08F-B0D1-40BF-86F2-9ED93507FC6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26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2017/10/17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STEAM </a:t>
            </a:r>
            <a:r>
              <a:rPr lang="zh-TW" altLang="en-US"/>
              <a:t>課程與教學設計                                 張玉山 教授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2AE08F-B0D1-40BF-86F2-9ED93507F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3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>
                <a:solidFill>
                  <a:srgbClr val="000000"/>
                </a:solidFill>
              </a:rPr>
              <a:t>2017/10/17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>
                <a:solidFill>
                  <a:srgbClr val="000000"/>
                </a:solidFill>
              </a:rPr>
              <a:t>STEAM </a:t>
            </a:r>
            <a:r>
              <a:rPr lang="zh-TW" altLang="en-US">
                <a:solidFill>
                  <a:srgbClr val="000000"/>
                </a:solidFill>
              </a:rPr>
              <a:t>課程與教學設計                                 張玉山 教授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2AE08F-B0D1-40BF-86F2-9ED93507FC6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23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>
                <a:solidFill>
                  <a:srgbClr val="000000"/>
                </a:solidFill>
              </a:rPr>
              <a:t>2017/10/17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>
                <a:solidFill>
                  <a:srgbClr val="000000"/>
                </a:solidFill>
              </a:rPr>
              <a:t>STEAM </a:t>
            </a:r>
            <a:r>
              <a:rPr lang="zh-TW" altLang="en-US">
                <a:solidFill>
                  <a:srgbClr val="000000"/>
                </a:solidFill>
              </a:rPr>
              <a:t>課程與教學設計                                 張玉山 教授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2AE08F-B0D1-40BF-86F2-9ED93507FC6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40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>
                <a:solidFill>
                  <a:srgbClr val="000000"/>
                </a:solidFill>
              </a:rPr>
              <a:t>2017/10/17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>
                <a:solidFill>
                  <a:srgbClr val="000000"/>
                </a:solidFill>
              </a:rPr>
              <a:t>STEAM </a:t>
            </a:r>
            <a:r>
              <a:rPr lang="zh-TW" altLang="en-US">
                <a:solidFill>
                  <a:srgbClr val="000000"/>
                </a:solidFill>
              </a:rPr>
              <a:t>課程與教學設計                                 張玉山 教授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2AE08F-B0D1-40BF-86F2-9ED93507FC6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3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TW" noProof="0"/>
              <a:t>Click icon to add picture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>
                <a:solidFill>
                  <a:srgbClr val="000000"/>
                </a:solidFill>
              </a:rPr>
              <a:t>2017/10/17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>
                <a:solidFill>
                  <a:srgbClr val="000000"/>
                </a:solidFill>
              </a:rPr>
              <a:t>STEAM </a:t>
            </a:r>
            <a:r>
              <a:rPr lang="zh-TW" altLang="en-US">
                <a:solidFill>
                  <a:srgbClr val="000000"/>
                </a:solidFill>
              </a:rPr>
              <a:t>課程與教學設計                                 張玉山 教授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2AE08F-B0D1-40BF-86F2-9ED93507FC6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52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>
                <a:solidFill>
                  <a:srgbClr val="000000"/>
                </a:solidFill>
              </a:rPr>
              <a:t>2017/10/17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>
                <a:solidFill>
                  <a:srgbClr val="000000"/>
                </a:solidFill>
              </a:rPr>
              <a:t>STEAM </a:t>
            </a:r>
            <a:r>
              <a:rPr lang="zh-TW" altLang="en-US">
                <a:solidFill>
                  <a:srgbClr val="000000"/>
                </a:solidFill>
              </a:rPr>
              <a:t>課程與教學設計                                 張玉山 教授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2AE08F-B0D1-40BF-86F2-9ED93507FC6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70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686800" y="838200"/>
            <a:ext cx="2590800" cy="5257800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838200"/>
            <a:ext cx="7569200" cy="5257800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>
                <a:solidFill>
                  <a:srgbClr val="000000"/>
                </a:solidFill>
              </a:rPr>
              <a:t>2017/10/17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>
                <a:solidFill>
                  <a:srgbClr val="000000"/>
                </a:solidFill>
              </a:rPr>
              <a:t>STEAM </a:t>
            </a:r>
            <a:r>
              <a:rPr lang="zh-TW" altLang="en-US">
                <a:solidFill>
                  <a:srgbClr val="000000"/>
                </a:solidFill>
              </a:rPr>
              <a:t>課程與教學設計                                 張玉山 教授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2AE08F-B0D1-40BF-86F2-9ED93507FC6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82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40000" y="838200"/>
            <a:ext cx="8737600" cy="1143000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914400" y="2133600"/>
            <a:ext cx="10363200" cy="3962400"/>
          </a:xfrm>
        </p:spPr>
        <p:txBody>
          <a:bodyPr/>
          <a:lstStyle/>
          <a:p>
            <a:pPr lvl="0"/>
            <a:r>
              <a:rPr lang="en-US" altLang="zh-TW" noProof="0"/>
              <a:t>Click icon to add table</a:t>
            </a:r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>
                <a:solidFill>
                  <a:srgbClr val="000000"/>
                </a:solidFill>
              </a:rPr>
              <a:t>2017/10/17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>
                <a:solidFill>
                  <a:srgbClr val="000000"/>
                </a:solidFill>
              </a:rPr>
              <a:t>STEAM </a:t>
            </a:r>
            <a:r>
              <a:rPr lang="zh-TW" altLang="en-US">
                <a:solidFill>
                  <a:srgbClr val="000000"/>
                </a:solidFill>
              </a:rPr>
              <a:t>課程與教學設計                                 張玉山 教授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2AE08F-B0D1-40BF-86F2-9ED93507FC6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99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页"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角三角形 7"/>
          <p:cNvSpPr/>
          <p:nvPr userDrawn="1"/>
        </p:nvSpPr>
        <p:spPr>
          <a:xfrm rot="5400000">
            <a:off x="1657349" y="-1657351"/>
            <a:ext cx="1155700" cy="4470402"/>
          </a:xfrm>
          <a:prstGeom prst="rtTriangle">
            <a:avLst/>
          </a:prstGeom>
          <a:solidFill>
            <a:schemeClr val="accent4"/>
          </a:solidFill>
          <a:ln>
            <a:noFill/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7" name="直角三角形 6"/>
          <p:cNvSpPr/>
          <p:nvPr userDrawn="1"/>
        </p:nvSpPr>
        <p:spPr>
          <a:xfrm rot="16200000">
            <a:off x="7480300" y="2146300"/>
            <a:ext cx="6451600" cy="2971800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5" name="直角三角形 4"/>
          <p:cNvSpPr/>
          <p:nvPr userDrawn="1"/>
        </p:nvSpPr>
        <p:spPr>
          <a:xfrm rot="5400000">
            <a:off x="0" y="0"/>
            <a:ext cx="1752600" cy="1752600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6" name="直角三角形 5"/>
          <p:cNvSpPr/>
          <p:nvPr userDrawn="1"/>
        </p:nvSpPr>
        <p:spPr>
          <a:xfrm rot="16200000">
            <a:off x="8165252" y="2831252"/>
            <a:ext cx="3695700" cy="4357796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9" name="直角三角形 8"/>
          <p:cNvSpPr/>
          <p:nvPr userDrawn="1"/>
        </p:nvSpPr>
        <p:spPr>
          <a:xfrm>
            <a:off x="0" y="4305300"/>
            <a:ext cx="1625600" cy="2552700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10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1307569" y="1452563"/>
            <a:ext cx="5109845" cy="8347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1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1307569" y="2287271"/>
            <a:ext cx="7098666" cy="1215006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anchor="ctr"/>
          <a:lstStyle>
            <a:lvl1pPr marL="0" indent="0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2" name="文本占位符 5"/>
          <p:cNvSpPr>
            <a:spLocks noGrp="1"/>
          </p:cNvSpPr>
          <p:nvPr>
            <p:ph type="body" sz="quarter" idx="12"/>
          </p:nvPr>
        </p:nvSpPr>
        <p:spPr>
          <a:xfrm>
            <a:off x="1307568" y="3502276"/>
            <a:ext cx="7098667" cy="57950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3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1307569" y="4158672"/>
            <a:ext cx="5109845" cy="1511877"/>
          </a:xfrm>
          <a:prstGeom prst="rect">
            <a:avLst/>
          </a:prstGeom>
        </p:spPr>
        <p:txBody>
          <a:bodyPr anchor="t"/>
          <a:lstStyle>
            <a:lvl1pPr marL="285750" indent="-285750">
              <a:buFont typeface="Arial" charset="0"/>
              <a:buChar char="•"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11148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_三项目录"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任意形状 23"/>
          <p:cNvSpPr/>
          <p:nvPr userDrawn="1"/>
        </p:nvSpPr>
        <p:spPr>
          <a:xfrm rot="10800000">
            <a:off x="4133850" y="0"/>
            <a:ext cx="8058150" cy="6858001"/>
          </a:xfrm>
          <a:custGeom>
            <a:avLst/>
            <a:gdLst>
              <a:gd name="connsiteX0" fmla="*/ 5118100 w 8058150"/>
              <a:gd name="connsiteY0" fmla="*/ 6858001 h 6858001"/>
              <a:gd name="connsiteX1" fmla="*/ 0 w 8058150"/>
              <a:gd name="connsiteY1" fmla="*/ 6858001 h 6858001"/>
              <a:gd name="connsiteX2" fmla="*/ 0 w 8058150"/>
              <a:gd name="connsiteY2" fmla="*/ 0 h 6858001"/>
              <a:gd name="connsiteX3" fmla="*/ 5118100 w 8058150"/>
              <a:gd name="connsiteY3" fmla="*/ 0 h 6858001"/>
              <a:gd name="connsiteX4" fmla="*/ 8058150 w 8058150"/>
              <a:gd name="connsiteY4" fmla="*/ 6858000 h 6858001"/>
              <a:gd name="connsiteX5" fmla="*/ 5118100 w 8058150"/>
              <a:gd name="connsiteY5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58150" h="6858001">
                <a:moveTo>
                  <a:pt x="5118100" y="6858001"/>
                </a:moveTo>
                <a:lnTo>
                  <a:pt x="0" y="6858001"/>
                </a:lnTo>
                <a:lnTo>
                  <a:pt x="0" y="0"/>
                </a:lnTo>
                <a:lnTo>
                  <a:pt x="5118100" y="0"/>
                </a:lnTo>
                <a:lnTo>
                  <a:pt x="8058150" y="6858000"/>
                </a:lnTo>
                <a:lnTo>
                  <a:pt x="511810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3" name="直角三角形 2"/>
          <p:cNvSpPr/>
          <p:nvPr userDrawn="1"/>
        </p:nvSpPr>
        <p:spPr>
          <a:xfrm>
            <a:off x="0" y="5295900"/>
            <a:ext cx="6248400" cy="1562100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4" name="直角三角形 3"/>
          <p:cNvSpPr/>
          <p:nvPr userDrawn="1"/>
        </p:nvSpPr>
        <p:spPr>
          <a:xfrm rot="5400000" flipV="1">
            <a:off x="9753602" y="-927095"/>
            <a:ext cx="1511299" cy="3365498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7" name="文本占位符 5"/>
          <p:cNvSpPr txBox="1">
            <a:spLocks/>
          </p:cNvSpPr>
          <p:nvPr userDrawn="1"/>
        </p:nvSpPr>
        <p:spPr>
          <a:xfrm>
            <a:off x="909955" y="2016760"/>
            <a:ext cx="3223896" cy="168021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8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1" lang="zh-CN" altLang="en-US">
                <a:solidFill>
                  <a:srgbClr val="00B000">
                    <a:lumMod val="75000"/>
                  </a:srgbClr>
                </a:solidFill>
                <a:latin typeface="Century Gothic"/>
                <a:ea typeface="微软雅黑"/>
                <a:cs typeface=""/>
              </a:rPr>
              <a:t>目录</a:t>
            </a:r>
            <a:endParaRPr kumimoji="1" lang="zh-CN" altLang="en-US" dirty="0">
              <a:solidFill>
                <a:srgbClr val="00B000">
                  <a:lumMod val="75000"/>
                </a:srgbClr>
              </a:solidFill>
              <a:latin typeface="Century Gothic"/>
              <a:ea typeface="微软雅黑"/>
              <a:cs typeface=""/>
            </a:endParaRPr>
          </a:p>
        </p:txBody>
      </p:sp>
      <p:sp>
        <p:nvSpPr>
          <p:cNvPr id="8" name="文本占位符 5"/>
          <p:cNvSpPr txBox="1">
            <a:spLocks/>
          </p:cNvSpPr>
          <p:nvPr userDrawn="1"/>
        </p:nvSpPr>
        <p:spPr>
          <a:xfrm>
            <a:off x="909955" y="3696970"/>
            <a:ext cx="3223896" cy="58293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1" lang="en-US" altLang="zh-CN">
                <a:solidFill>
                  <a:srgbClr val="00B000">
                    <a:lumMod val="75000"/>
                  </a:srgbClr>
                </a:solidFill>
                <a:latin typeface="Century Gothic"/>
                <a:ea typeface="微软雅黑"/>
                <a:cs typeface=""/>
              </a:rPr>
              <a:t>CONTENTS</a:t>
            </a:r>
            <a:endParaRPr kumimoji="1" lang="zh-CN" altLang="en-US" dirty="0">
              <a:solidFill>
                <a:srgbClr val="00B000">
                  <a:lumMod val="75000"/>
                </a:srgbClr>
              </a:solidFill>
              <a:latin typeface="Century Gothic"/>
              <a:ea typeface="微软雅黑"/>
              <a:cs typeface=""/>
            </a:endParaRPr>
          </a:p>
        </p:txBody>
      </p:sp>
      <p:sp>
        <p:nvSpPr>
          <p:cNvPr id="25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7077075" y="1913421"/>
            <a:ext cx="835026" cy="65182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 b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2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7912100" y="2016760"/>
            <a:ext cx="3234689" cy="4451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27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7077075" y="3001814"/>
            <a:ext cx="835026" cy="65182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 b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28" name="文本占位符 5"/>
          <p:cNvSpPr>
            <a:spLocks noGrp="1"/>
          </p:cNvSpPr>
          <p:nvPr>
            <p:ph type="body" sz="quarter" idx="15"/>
          </p:nvPr>
        </p:nvSpPr>
        <p:spPr>
          <a:xfrm>
            <a:off x="7912100" y="3105154"/>
            <a:ext cx="3234689" cy="4451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29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7077075" y="4090207"/>
            <a:ext cx="835026" cy="65182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 b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30" name="文本占位符 5"/>
          <p:cNvSpPr>
            <a:spLocks noGrp="1"/>
          </p:cNvSpPr>
          <p:nvPr>
            <p:ph type="body" sz="quarter" idx="17"/>
          </p:nvPr>
        </p:nvSpPr>
        <p:spPr>
          <a:xfrm>
            <a:off x="7912100" y="4187760"/>
            <a:ext cx="3234689" cy="4451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6590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2133600"/>
            <a:ext cx="5080000" cy="396240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2133600"/>
            <a:ext cx="5080000" cy="396240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2017/10/17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STEAM </a:t>
            </a:r>
            <a:r>
              <a:rPr lang="zh-TW" altLang="en-US"/>
              <a:t>課程與教學設計                                 張玉山 教授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2AE08F-B0D1-40BF-86F2-9ED93507F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3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2017/10/17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STEAM </a:t>
            </a:r>
            <a:r>
              <a:rPr lang="zh-TW" altLang="en-US"/>
              <a:t>課程與教學設計                                 張玉山 教授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2AE08F-B0D1-40BF-86F2-9ED93507F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5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2017/10/17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STEAM </a:t>
            </a:r>
            <a:r>
              <a:rPr lang="zh-TW" altLang="en-US"/>
              <a:t>課程與教學設計                                 張玉山 教授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2AE08F-B0D1-40BF-86F2-9ED93507F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2017/10/17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STEAM </a:t>
            </a:r>
            <a:r>
              <a:rPr lang="zh-TW" altLang="en-US"/>
              <a:t>課程與教學設計                                 張玉山 教授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2AE08F-B0D1-40BF-86F2-9ED93507F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0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2017/10/17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STEAM </a:t>
            </a:r>
            <a:r>
              <a:rPr lang="zh-TW" altLang="en-US"/>
              <a:t>課程與教學設計                                 張玉山 教授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2AE08F-B0D1-40BF-86F2-9ED93507F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7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TW" noProof="0"/>
              <a:t>Click icon to add picture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2017/10/17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STEAM </a:t>
            </a:r>
            <a:r>
              <a:rPr lang="zh-TW" altLang="en-US"/>
              <a:t>課程與教學設計                                 張玉山 教授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2AE08F-B0D1-40BF-86F2-9ED93507F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0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0" y="838200"/>
            <a:ext cx="8737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133600"/>
            <a:ext cx="103632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302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" y="63246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rebuchet MS" panose="020B0603020202020204" pitchFamily="34" charset="0"/>
                <a:ea typeface="PMingLiU" panose="02020500000000000000" pitchFamily="18" charset="-120"/>
              </a:defRPr>
            </a:lvl1pPr>
          </a:lstStyle>
          <a:p>
            <a:r>
              <a:rPr lang="en-US" altLang="zh-TW"/>
              <a:t>2017/10/17</a:t>
            </a:r>
            <a:endParaRPr lang="en-US"/>
          </a:p>
        </p:txBody>
      </p:sp>
      <p:sp>
        <p:nvSpPr>
          <p:cNvPr id="302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246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rebuchet MS" panose="020B0603020202020204" pitchFamily="34" charset="0"/>
                <a:ea typeface="PMingLiU" panose="02020500000000000000" pitchFamily="18" charset="-120"/>
              </a:defRPr>
            </a:lvl1pPr>
          </a:lstStyle>
          <a:p>
            <a:r>
              <a:rPr lang="en-US" altLang="zh-TW"/>
              <a:t>STEAM </a:t>
            </a:r>
            <a:r>
              <a:rPr lang="zh-TW" altLang="en-US"/>
              <a:t>課程與教學設計                                 張玉山 教授</a:t>
            </a:r>
            <a:endParaRPr lang="en-US"/>
          </a:p>
        </p:txBody>
      </p:sp>
      <p:sp>
        <p:nvSpPr>
          <p:cNvPr id="302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50400" y="63246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rebuchet MS" panose="020B0603020202020204" pitchFamily="34" charset="0"/>
                <a:ea typeface="PMingLiU" panose="02020500000000000000" pitchFamily="18" charset="-120"/>
              </a:defRPr>
            </a:lvl1pPr>
          </a:lstStyle>
          <a:p>
            <a:fld id="{052AE08F-B0D1-40BF-86F2-9ED93507F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3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anose="020B0603020202020204" pitchFamily="34" charset="0"/>
          <a:ea typeface="Osaka" charset="0"/>
          <a:cs typeface="Osaka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anose="020B0603020202020204" pitchFamily="34" charset="0"/>
          <a:ea typeface="Osaka" charset="0"/>
          <a:cs typeface="Osaka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anose="020B0603020202020204" pitchFamily="34" charset="0"/>
          <a:ea typeface="Osaka" charset="0"/>
          <a:cs typeface="Osaka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anose="020B0603020202020204" pitchFamily="34" charset="0"/>
          <a:ea typeface="Osaka" charset="0"/>
          <a:cs typeface="Osaka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anose="020B0603020202020204" pitchFamily="34" charset="0"/>
          <a:ea typeface="Osaka" charset="0"/>
          <a:cs typeface="Osaka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anose="020B0603020202020204" pitchFamily="34" charset="0"/>
          <a:ea typeface="Osaka" charset="0"/>
          <a:cs typeface="Osaka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anose="020B0603020202020204" pitchFamily="34" charset="0"/>
          <a:ea typeface="Osaka" charset="0"/>
          <a:cs typeface="Osaka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anose="020B0603020202020204" pitchFamily="34" charset="0"/>
          <a:ea typeface="Osaka" charset="0"/>
          <a:cs typeface="Osak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306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PMingLiU" panose="02020500000000000000" pitchFamily="18" charset="-120"/>
              </a:defRPr>
            </a:lvl1pPr>
          </a:lstStyle>
          <a:p>
            <a:r>
              <a:rPr lang="en-US" altLang="zh-TW"/>
              <a:t>2017/10/17</a:t>
            </a:r>
          </a:p>
        </p:txBody>
      </p:sp>
      <p:sp>
        <p:nvSpPr>
          <p:cNvPr id="306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PMingLiU" panose="02020500000000000000" pitchFamily="18" charset="-120"/>
              </a:defRPr>
            </a:lvl1pPr>
          </a:lstStyle>
          <a:p>
            <a:r>
              <a:rPr lang="en-US" altLang="zh-TW"/>
              <a:t>STEAM </a:t>
            </a:r>
            <a:r>
              <a:rPr lang="zh-TW" altLang="en-US"/>
              <a:t>課程與教學設計                                 張玉山 教授</a:t>
            </a:r>
            <a:endParaRPr lang="en-US" altLang="zh-TW"/>
          </a:p>
        </p:txBody>
      </p:sp>
      <p:sp>
        <p:nvSpPr>
          <p:cNvPr id="306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PMingLiU" panose="02020500000000000000" pitchFamily="18" charset="-120"/>
              </a:defRPr>
            </a:lvl1pPr>
          </a:lstStyle>
          <a:p>
            <a:fld id="{764ADA75-41A4-4BCC-AC78-FBE6B7E2486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707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Osaka" charset="0"/>
          <a:cs typeface="Osak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Osaka" charset="0"/>
          <a:cs typeface="Osak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Osaka" charset="0"/>
          <a:cs typeface="Osak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Osaka" charset="0"/>
          <a:cs typeface="Osak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Osaka" charset="0"/>
          <a:cs typeface="Osak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Osaka" charset="0"/>
          <a:cs typeface="Osak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Osaka" charset="0"/>
          <a:cs typeface="Osak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Osaka" charset="0"/>
          <a:cs typeface="Osak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0" y="838200"/>
            <a:ext cx="8737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133600"/>
            <a:ext cx="103632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302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" y="63246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rebuchet MS" panose="020B0603020202020204" pitchFamily="34" charset="0"/>
                <a:ea typeface="PMingLiU" panose="02020500000000000000" pitchFamily="18" charset="-120"/>
              </a:defRPr>
            </a:lvl1pPr>
          </a:lstStyle>
          <a:p>
            <a:r>
              <a:rPr lang="en-US" altLang="zh-TW">
                <a:solidFill>
                  <a:srgbClr val="000000"/>
                </a:solidFill>
              </a:rPr>
              <a:t>2017/10/17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02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246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rebuchet MS" panose="020B0603020202020204" pitchFamily="34" charset="0"/>
                <a:ea typeface="PMingLiU" panose="02020500000000000000" pitchFamily="18" charset="-120"/>
              </a:defRPr>
            </a:lvl1pPr>
          </a:lstStyle>
          <a:p>
            <a:r>
              <a:rPr lang="en-US" altLang="zh-TW">
                <a:solidFill>
                  <a:srgbClr val="000000"/>
                </a:solidFill>
              </a:rPr>
              <a:t>STEAM </a:t>
            </a:r>
            <a:r>
              <a:rPr lang="zh-TW" altLang="en-US">
                <a:solidFill>
                  <a:srgbClr val="000000"/>
                </a:solidFill>
              </a:rPr>
              <a:t>課程與教學設計                                 張玉山 教授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02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50400" y="63246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rebuchet MS" panose="020B0603020202020204" pitchFamily="34" charset="0"/>
                <a:ea typeface="PMingLiU" panose="02020500000000000000" pitchFamily="18" charset="-120"/>
              </a:defRPr>
            </a:lvl1pPr>
          </a:lstStyle>
          <a:p>
            <a:fld id="{052AE08F-B0D1-40BF-86F2-9ED93507FC6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67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anose="020B0603020202020204" pitchFamily="34" charset="0"/>
          <a:ea typeface="Osaka" charset="0"/>
          <a:cs typeface="Osaka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anose="020B0603020202020204" pitchFamily="34" charset="0"/>
          <a:ea typeface="Osaka" charset="0"/>
          <a:cs typeface="Osaka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anose="020B0603020202020204" pitchFamily="34" charset="0"/>
          <a:ea typeface="Osaka" charset="0"/>
          <a:cs typeface="Osaka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anose="020B0603020202020204" pitchFamily="34" charset="0"/>
          <a:ea typeface="Osaka" charset="0"/>
          <a:cs typeface="Osaka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anose="020B0603020202020204" pitchFamily="34" charset="0"/>
          <a:ea typeface="Osaka" charset="0"/>
          <a:cs typeface="Osaka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anose="020B0603020202020204" pitchFamily="34" charset="0"/>
          <a:ea typeface="Osaka" charset="0"/>
          <a:cs typeface="Osaka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anose="020B0603020202020204" pitchFamily="34" charset="0"/>
          <a:ea typeface="Osaka" charset="0"/>
          <a:cs typeface="Osaka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anose="020B0603020202020204" pitchFamily="34" charset="0"/>
          <a:ea typeface="Osaka" charset="0"/>
          <a:cs typeface="Osak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36276;&#19979;&#25513;&#35703;&#31337;&#20303;.mp4" TargetMode="External"/><Relationship Id="rId2" Type="http://schemas.openxmlformats.org/officeDocument/2006/relationships/hyperlink" Target="&#22320;&#38663;&#26178;&#25105;&#35442;&#24590;&#40636;&#36774;.mp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&#19981;&#25512;&#19981;&#36305;&#19981;&#35486;.mp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2172" y="1478071"/>
            <a:ext cx="11303726" cy="2292263"/>
          </a:xfrm>
        </p:spPr>
        <p:txBody>
          <a:bodyPr/>
          <a:lstStyle/>
          <a:p>
            <a:pPr algn="ctr">
              <a:lnSpc>
                <a:spcPts val="9000"/>
              </a:lnSpc>
            </a:pPr>
            <a:r>
              <a:rPr lang="zh-TW" altLang="en-US" sz="9600" dirty="0" smtClean="0">
                <a:solidFill>
                  <a:srgbClr val="FF0000"/>
                </a:solidFill>
              </a:rPr>
              <a:t> </a:t>
            </a:r>
            <a:r>
              <a:rPr lang="en-US" altLang="zh-TW" sz="6000" dirty="0" smtClean="0">
                <a:solidFill>
                  <a:srgbClr val="FF0000"/>
                </a:solidFill>
              </a:rPr>
              <a:t>110</a:t>
            </a:r>
            <a:r>
              <a:rPr lang="zh-TW" altLang="en-US" sz="6000" dirty="0" smtClean="0">
                <a:solidFill>
                  <a:srgbClr val="FF0000"/>
                </a:solidFill>
              </a:rPr>
              <a:t>學年度</a:t>
            </a:r>
            <a:r>
              <a:rPr lang="en-US" altLang="zh-TW" sz="6000" dirty="0" smtClean="0">
                <a:solidFill>
                  <a:srgbClr val="FF0000"/>
                </a:solidFill>
              </a:rPr>
              <a:t/>
            </a:r>
            <a:br>
              <a:rPr lang="en-US" altLang="zh-TW" sz="6000" dirty="0" smtClean="0">
                <a:solidFill>
                  <a:srgbClr val="FF0000"/>
                </a:solidFill>
              </a:rPr>
            </a:br>
            <a:r>
              <a:rPr lang="zh-TW" altLang="en-US" sz="6000" dirty="0" smtClean="0">
                <a:solidFill>
                  <a:srgbClr val="FF0000"/>
                </a:solidFill>
              </a:rPr>
              <a:t>中城國小防災教育宣導</a:t>
            </a:r>
            <a:endParaRPr lang="zh-TW" altLang="zh-TW" sz="60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53853" y="4096010"/>
            <a:ext cx="8615714" cy="1929009"/>
          </a:xfrm>
        </p:spPr>
        <p:txBody>
          <a:bodyPr/>
          <a:lstStyle/>
          <a:p>
            <a:pPr marL="0" indent="0">
              <a:lnSpc>
                <a:spcPts val="4000"/>
              </a:lnSpc>
              <a:buNone/>
            </a:pPr>
            <a:r>
              <a:rPr lang="zh-TW" altLang="en-US" b="1" dirty="0" smtClean="0"/>
              <a:t>時       間</a:t>
            </a:r>
            <a:r>
              <a:rPr lang="zh-TW" altLang="en-US" b="1" dirty="0" smtClean="0">
                <a:latin typeface="新細明體"/>
                <a:ea typeface="新細明體"/>
              </a:rPr>
              <a:t>：</a:t>
            </a:r>
            <a:r>
              <a:rPr lang="en-US" altLang="zh-TW" b="1" dirty="0" smtClean="0">
                <a:latin typeface="新細明體"/>
                <a:ea typeface="新細明體"/>
              </a:rPr>
              <a:t>110</a:t>
            </a:r>
            <a:r>
              <a:rPr lang="zh-TW" altLang="en-US" b="1" dirty="0" smtClean="0">
                <a:latin typeface="新細明體"/>
                <a:ea typeface="新細明體"/>
              </a:rPr>
              <a:t>年</a:t>
            </a:r>
            <a:r>
              <a:rPr lang="en-US" altLang="zh-TW" b="1" dirty="0" smtClean="0">
                <a:latin typeface="新細明體"/>
                <a:ea typeface="新細明體"/>
              </a:rPr>
              <a:t>09</a:t>
            </a:r>
            <a:r>
              <a:rPr lang="zh-TW" altLang="en-US" b="1" dirty="0" smtClean="0">
                <a:latin typeface="新細明體"/>
                <a:ea typeface="新細明體"/>
              </a:rPr>
              <a:t>月</a:t>
            </a:r>
            <a:r>
              <a:rPr lang="en-US" altLang="zh-TW" b="1" dirty="0" smtClean="0">
                <a:latin typeface="新細明體"/>
                <a:ea typeface="新細明體"/>
              </a:rPr>
              <a:t>16</a:t>
            </a:r>
            <a:r>
              <a:rPr lang="zh-TW" altLang="en-US" b="1" dirty="0" smtClean="0">
                <a:latin typeface="新細明體"/>
                <a:ea typeface="新細明體"/>
              </a:rPr>
              <a:t>日</a:t>
            </a:r>
            <a:r>
              <a:rPr lang="en-US" altLang="zh-TW" b="1" dirty="0" smtClean="0">
                <a:latin typeface="新細明體"/>
                <a:ea typeface="新細明體"/>
              </a:rPr>
              <a:t>(</a:t>
            </a:r>
            <a:r>
              <a:rPr lang="zh-TW" altLang="en-US" b="1" dirty="0" smtClean="0">
                <a:latin typeface="新細明體"/>
                <a:ea typeface="新細明體"/>
              </a:rPr>
              <a:t>四</a:t>
            </a:r>
            <a:r>
              <a:rPr lang="en-US" altLang="zh-TW" b="1" dirty="0" smtClean="0">
                <a:latin typeface="新細明體"/>
                <a:ea typeface="新細明體"/>
              </a:rPr>
              <a:t>)</a:t>
            </a:r>
          </a:p>
          <a:p>
            <a:pPr marL="0" indent="0">
              <a:lnSpc>
                <a:spcPts val="4000"/>
              </a:lnSpc>
              <a:buNone/>
            </a:pPr>
            <a:r>
              <a:rPr lang="zh-TW" altLang="en-US" b="1" dirty="0">
                <a:latin typeface="新細明體"/>
                <a:ea typeface="新細明體"/>
              </a:rPr>
              <a:t>辦理</a:t>
            </a:r>
            <a:r>
              <a:rPr lang="zh-TW" altLang="en-US" b="1" dirty="0" smtClean="0">
                <a:latin typeface="新細明體"/>
                <a:ea typeface="新細明體"/>
              </a:rPr>
              <a:t>方式：以 </a:t>
            </a:r>
            <a:r>
              <a:rPr lang="en-US" altLang="zh-TW" b="1" dirty="0" smtClean="0">
                <a:latin typeface="新細明體"/>
                <a:ea typeface="新細明體"/>
              </a:rPr>
              <a:t>google </a:t>
            </a:r>
            <a:r>
              <a:rPr lang="zh-TW" altLang="en-US" b="1" dirty="0" smtClean="0">
                <a:latin typeface="新細明體"/>
                <a:ea typeface="新細明體"/>
              </a:rPr>
              <a:t>  </a:t>
            </a:r>
            <a:r>
              <a:rPr lang="en-US" altLang="zh-TW" b="1" dirty="0" smtClean="0">
                <a:latin typeface="新細明體"/>
                <a:ea typeface="新細明體"/>
              </a:rPr>
              <a:t>meet </a:t>
            </a:r>
            <a:r>
              <a:rPr lang="zh-TW" altLang="en-US" b="1" dirty="0" smtClean="0">
                <a:latin typeface="新細明體"/>
                <a:ea typeface="新細明體"/>
              </a:rPr>
              <a:t>  線上會議室進行</a:t>
            </a:r>
            <a:endParaRPr lang="en-US" altLang="zh-TW" b="1" dirty="0" smtClean="0">
              <a:latin typeface="新細明體"/>
              <a:ea typeface="新細明體"/>
            </a:endParaRPr>
          </a:p>
          <a:p>
            <a:pPr marL="0" indent="0">
              <a:lnSpc>
                <a:spcPts val="4000"/>
              </a:lnSpc>
              <a:buNone/>
            </a:pPr>
            <a:r>
              <a:rPr lang="zh-TW" altLang="en-US" b="1" dirty="0">
                <a:latin typeface="新細明體"/>
                <a:ea typeface="新細明體"/>
              </a:rPr>
              <a:t>承</a:t>
            </a:r>
            <a:r>
              <a:rPr lang="zh-TW" altLang="en-US" b="1" dirty="0" smtClean="0">
                <a:latin typeface="新細明體"/>
                <a:ea typeface="新細明體"/>
              </a:rPr>
              <a:t>辦處室：學務處</a:t>
            </a:r>
            <a:endParaRPr lang="en-US" altLang="zh-TW" b="1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E08F-B0D1-40BF-86F2-9ED93507FC6E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28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9016" y="2292262"/>
            <a:ext cx="11392984" cy="416340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     </a:t>
            </a:r>
            <a:r>
              <a:rPr lang="zh-TW" altLang="en-US" sz="40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一、</a:t>
            </a:r>
            <a:r>
              <a:rPr lang="zh-TW" altLang="en-US" sz="4000" b="1" dirty="0" smtClean="0">
                <a:latin typeface="細明體" panose="02020509000000000000" pitchFamily="49" charset="-120"/>
                <a:ea typeface="細明體" panose="02020509000000000000" pitchFamily="49" charset="-120"/>
                <a:hlinkClick r:id="rId2" action="ppaction://hlinkfile"/>
              </a:rPr>
              <a:t>地震時，我該怎麼做</a:t>
            </a:r>
            <a:r>
              <a:rPr lang="en-US" altLang="zh-TW" sz="4000" b="1" dirty="0" smtClean="0">
                <a:latin typeface="細明體" panose="02020509000000000000" pitchFamily="49" charset="-120"/>
                <a:ea typeface="細明體" panose="02020509000000000000" pitchFamily="49" charset="-120"/>
                <a:hlinkClick r:id="rId2" action="ppaction://hlinkfile"/>
              </a:rPr>
              <a:t>?</a:t>
            </a:r>
            <a:endParaRPr lang="zh-TW" altLang="zh-TW" sz="40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 marL="0" indent="0">
              <a:buNone/>
            </a:pPr>
            <a:r>
              <a:rPr lang="zh-TW" altLang="en-US" sz="40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    二、</a:t>
            </a:r>
            <a:r>
              <a:rPr lang="zh-TW" altLang="en-US" sz="4000" b="1" dirty="0" smtClean="0">
                <a:latin typeface="細明體" panose="02020509000000000000" pitchFamily="49" charset="-120"/>
                <a:ea typeface="細明體" panose="02020509000000000000" pitchFamily="49" charset="-120"/>
                <a:hlinkClick r:id="rId3" action="ppaction://hlinkfile"/>
              </a:rPr>
              <a:t>抗震保命三步驟</a:t>
            </a:r>
            <a:r>
              <a:rPr lang="zh-TW" altLang="en-US" b="1" dirty="0">
                <a:latin typeface="細明體" panose="02020509000000000000" pitchFamily="49" charset="-120"/>
                <a:ea typeface="細明體" panose="02020509000000000000" pitchFamily="49" charset="-120"/>
                <a:sym typeface="Wingdings" panose="05000000000000000000" pitchFamily="2" charset="2"/>
                <a:hlinkClick r:id="rId3" action="ppaction://hlinkfile"/>
              </a:rPr>
              <a:t> </a:t>
            </a:r>
            <a:r>
              <a:rPr lang="en-US" altLang="zh-TW" b="1" dirty="0" smtClean="0">
                <a:latin typeface="細明體" panose="02020509000000000000" pitchFamily="49" charset="-120"/>
                <a:ea typeface="細明體" panose="02020509000000000000" pitchFamily="49" charset="-120"/>
                <a:sym typeface="Wingdings" panose="05000000000000000000" pitchFamily="2" charset="2"/>
                <a:hlinkClick r:id="rId3" action="ppaction://hlinkfile"/>
              </a:rPr>
              <a:t>(</a:t>
            </a:r>
            <a:r>
              <a:rPr lang="zh-TW" altLang="en-US" b="1" dirty="0" smtClean="0">
                <a:latin typeface="細明體" panose="02020509000000000000" pitchFamily="49" charset="-120"/>
                <a:ea typeface="細明體" panose="02020509000000000000" pitchFamily="49" charset="-120"/>
                <a:hlinkClick r:id="rId3" action="ppaction://hlinkfile"/>
              </a:rPr>
              <a:t>趴下、掩護、穩住</a:t>
            </a:r>
            <a:r>
              <a:rPr lang="en-US" altLang="zh-TW" b="1" dirty="0" smtClean="0">
                <a:latin typeface="細明體" panose="02020509000000000000" pitchFamily="49" charset="-120"/>
                <a:ea typeface="細明體" panose="02020509000000000000" pitchFamily="49" charset="-120"/>
                <a:hlinkClick r:id="rId3" action="ppaction://hlinkfile"/>
              </a:rPr>
              <a:t>)</a:t>
            </a:r>
            <a:endParaRPr lang="en-US" altLang="zh-TW" b="1" dirty="0" smtClean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zh-TW" altLang="en-US" sz="40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     </a:t>
            </a:r>
            <a:r>
              <a:rPr lang="en-US" altLang="zh-TW" sz="40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1.</a:t>
            </a:r>
            <a:r>
              <a:rPr lang="zh-TW" altLang="en-US" sz="40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趴下</a:t>
            </a:r>
            <a:r>
              <a:rPr lang="en-US" altLang="zh-TW" sz="40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：</a:t>
            </a:r>
            <a:r>
              <a:rPr lang="zh-TW" altLang="en-US" sz="40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蹲下越低越好</a:t>
            </a:r>
            <a:endParaRPr lang="en-US" altLang="zh-TW" sz="4000" b="1" dirty="0" smtClean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zh-TW" altLang="en-US" sz="40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     </a:t>
            </a:r>
            <a:r>
              <a:rPr lang="en-US" altLang="zh-TW" sz="40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2.</a:t>
            </a:r>
            <a:r>
              <a:rPr lang="zh-TW" altLang="en-US" sz="40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掩護：保護頭頸部</a:t>
            </a:r>
            <a:endParaRPr lang="en-US" altLang="zh-TW" sz="4000" b="1" dirty="0" smtClean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zh-TW" altLang="en-US" sz="40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     </a:t>
            </a:r>
            <a:r>
              <a:rPr lang="en-US" altLang="zh-TW" sz="40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3.</a:t>
            </a:r>
            <a:r>
              <a:rPr lang="zh-TW" altLang="en-US" sz="40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穩住：抓住桌腳，穩住自己穩住桌子</a:t>
            </a:r>
            <a:endParaRPr lang="en-US" altLang="zh-TW" sz="4000" dirty="0" smtClean="0"/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E08F-B0D1-40BF-86F2-9ED93507FC6E}" type="slidenum">
              <a:rPr lang="en-US" smtClean="0"/>
              <a:t>2</a:t>
            </a:fld>
            <a:endParaRPr 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      </a:t>
            </a:r>
            <a:r>
              <a:rPr lang="zh-TW" altLang="en-US" sz="6000" dirty="0" smtClean="0"/>
              <a:t>防災宣導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36400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0833" y="1440493"/>
            <a:ext cx="11561523" cy="5022937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zh-TW" altLang="en-US" sz="40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三、</a:t>
            </a:r>
            <a:r>
              <a:rPr lang="zh-TW" altLang="en-US" sz="4000" b="1" dirty="0" smtClean="0">
                <a:latin typeface="細明體" panose="02020509000000000000" pitchFamily="49" charset="-120"/>
                <a:ea typeface="細明體" panose="02020509000000000000" pitchFamily="49" charset="-120"/>
                <a:hlinkClick r:id="rId2" action="ppaction://hlinkfile"/>
              </a:rPr>
              <a:t>開始疏散</a:t>
            </a:r>
            <a:endParaRPr lang="en-US" altLang="zh-TW" sz="4000" b="1" dirty="0" smtClean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altLang="zh-TW" sz="30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1</a:t>
            </a:r>
            <a:r>
              <a:rPr lang="en-US" altLang="zh-TW" sz="30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.</a:t>
            </a:r>
            <a:r>
              <a:rPr lang="zh-TW" altLang="en-US" sz="30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開始</a:t>
            </a:r>
            <a:r>
              <a:rPr lang="zh-TW" altLang="en-US" sz="30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疏散時，先將室內電器用品</a:t>
            </a:r>
            <a:r>
              <a:rPr lang="zh-TW" altLang="en-US" sz="3000" b="1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關閉電源</a:t>
            </a:r>
            <a:r>
              <a:rPr lang="zh-TW" altLang="en-US" sz="30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，再依</a:t>
            </a:r>
            <a:r>
              <a:rPr lang="zh-TW" altLang="en-US" sz="30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校園疏散</a:t>
            </a:r>
            <a:r>
              <a:rPr lang="zh-TW" altLang="en-US" sz="30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地圖</a:t>
            </a:r>
            <a:r>
              <a:rPr lang="zh-TW" altLang="en-US" sz="30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規</a:t>
            </a:r>
            <a:endParaRPr lang="en-US" altLang="zh-TW" sz="3000" b="1" dirty="0" smtClean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zh-TW" altLang="en-US" sz="30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zh-TW" altLang="en-US" sz="30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 畫</a:t>
            </a:r>
            <a:r>
              <a:rPr lang="zh-TW" altLang="en-US" sz="30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路線，</a:t>
            </a:r>
            <a:r>
              <a:rPr lang="zh-TW" altLang="en-US" sz="3000" b="1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不推</a:t>
            </a:r>
            <a:r>
              <a:rPr lang="zh-TW" altLang="en-US" sz="30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、</a:t>
            </a:r>
            <a:r>
              <a:rPr lang="zh-TW" altLang="en-US" sz="3000" b="1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不跑</a:t>
            </a:r>
            <a:r>
              <a:rPr lang="zh-TW" altLang="en-US" sz="30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、</a:t>
            </a:r>
            <a:r>
              <a:rPr lang="zh-TW" altLang="en-US" sz="3000" b="1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不語</a:t>
            </a:r>
            <a:r>
              <a:rPr lang="zh-TW" altLang="en-US" sz="30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到第一</a:t>
            </a:r>
            <a:r>
              <a:rPr lang="zh-TW" altLang="en-US" sz="30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集結點</a:t>
            </a:r>
            <a:r>
              <a:rPr lang="en-US" altLang="zh-TW" sz="30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zh-TW" altLang="en-US" sz="30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中庭花園</a:t>
            </a:r>
            <a:r>
              <a:rPr lang="en-US" altLang="zh-TW" sz="30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)</a:t>
            </a:r>
            <a:r>
              <a:rPr lang="zh-TW" altLang="en-US" sz="30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集合。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altLang="zh-TW" sz="30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2</a:t>
            </a:r>
            <a:r>
              <a:rPr lang="en-US" altLang="zh-TW" sz="30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.</a:t>
            </a:r>
            <a:r>
              <a:rPr lang="zh-TW" altLang="en-US" sz="30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疏散</a:t>
            </a:r>
            <a:r>
              <a:rPr lang="zh-TW" altLang="en-US" sz="30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過程以防災頭套、較輕的書包等具備緩衝保護功能的物品</a:t>
            </a:r>
            <a:r>
              <a:rPr lang="zh-TW" altLang="en-US" sz="30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保</a:t>
            </a:r>
            <a:endParaRPr lang="en-US" altLang="zh-TW" sz="3000" b="1" dirty="0" smtClean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zh-TW" altLang="en-US" sz="30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zh-TW" altLang="en-US" sz="30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 護</a:t>
            </a:r>
            <a:r>
              <a:rPr lang="zh-TW" altLang="en-US" sz="30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頭頸部；遠離建築物到空曠地後，若已無墜落致傷之可能，</a:t>
            </a:r>
            <a:r>
              <a:rPr lang="zh-TW" altLang="en-US" sz="30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則</a:t>
            </a:r>
            <a:endParaRPr lang="en-US" altLang="zh-TW" sz="3000" b="1" dirty="0" smtClean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zh-TW" altLang="en-US" sz="30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zh-TW" altLang="en-US" sz="30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 不</a:t>
            </a:r>
            <a:r>
              <a:rPr lang="zh-TW" altLang="en-US" sz="30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需再特別掩護。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altLang="zh-TW" sz="30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3.</a:t>
            </a:r>
            <a:r>
              <a:rPr lang="zh-TW" altLang="en-US" sz="30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若中庭</a:t>
            </a:r>
            <a:r>
              <a:rPr lang="zh-TW" altLang="en-US" sz="30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花園</a:t>
            </a:r>
            <a:r>
              <a:rPr lang="zh-TW" altLang="en-US" sz="30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也不是很安全</a:t>
            </a:r>
            <a:r>
              <a:rPr lang="zh-TW" altLang="en-US" sz="30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，</a:t>
            </a:r>
            <a:r>
              <a:rPr lang="zh-TW" altLang="en-US" sz="30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則進行疏散至第二集結點</a:t>
            </a:r>
            <a:r>
              <a:rPr lang="en-US" altLang="zh-TW" sz="30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zh-TW" altLang="en-US" sz="30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西邊操場</a:t>
            </a:r>
            <a:r>
              <a:rPr lang="en-US" altLang="zh-TW" sz="30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zh-TW" altLang="en-US" sz="30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zh-TW" altLang="en-US" sz="30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 集合</a:t>
            </a:r>
            <a:r>
              <a:rPr lang="zh-TW" altLang="en-US" sz="30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的動作</a:t>
            </a:r>
            <a:r>
              <a:rPr lang="zh-TW" altLang="en-US" sz="30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。</a:t>
            </a:r>
            <a:endParaRPr lang="zh-TW" altLang="en-US" sz="30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E08F-B0D1-40BF-86F2-9ED93507FC6E}" type="slidenum">
              <a:rPr lang="en-US" smtClean="0"/>
              <a:t>3</a:t>
            </a:fld>
            <a:endParaRPr 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540000" y="375782"/>
            <a:ext cx="8737600" cy="1102289"/>
          </a:xfrm>
        </p:spPr>
        <p:txBody>
          <a:bodyPr/>
          <a:lstStyle/>
          <a:p>
            <a:pPr algn="l"/>
            <a:r>
              <a:rPr lang="zh-TW" altLang="en-US" dirty="0" smtClean="0"/>
              <a:t>         </a:t>
            </a:r>
            <a:r>
              <a:rPr lang="zh-TW" altLang="en-US" sz="6000" dirty="0" smtClean="0"/>
              <a:t>防災宣導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8779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9016" y="1377863"/>
            <a:ext cx="10987976" cy="5185775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endParaRPr lang="en-US" altLang="zh-TW" b="1" dirty="0" smtClean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E08F-B0D1-40BF-86F2-9ED93507FC6E}" type="slidenum">
              <a:rPr lang="en-US" smtClean="0"/>
              <a:t>4</a:t>
            </a:fld>
            <a:endParaRPr 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540000" y="438410"/>
            <a:ext cx="8737600" cy="1014609"/>
          </a:xfrm>
        </p:spPr>
        <p:txBody>
          <a:bodyPr/>
          <a:lstStyle/>
          <a:p>
            <a:pPr algn="l"/>
            <a:r>
              <a:rPr lang="zh-TW" altLang="en-US" dirty="0" smtClean="0"/>
              <a:t>      </a:t>
            </a:r>
            <a:r>
              <a:rPr lang="zh-TW" altLang="en-US" sz="4000" dirty="0" smtClean="0"/>
              <a:t>四</a:t>
            </a:r>
            <a:r>
              <a:rPr lang="zh-TW" altLang="en-US" sz="4000" dirty="0"/>
              <a:t>、疏散路線說明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78" y="1240077"/>
            <a:ext cx="11123111" cy="561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17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50578" y="2254684"/>
            <a:ext cx="9359592" cy="3507288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zh-TW" altLang="en-US" sz="40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五</a:t>
            </a:r>
            <a:r>
              <a:rPr lang="zh-TW" altLang="en-US" sz="40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、地震狀況排除後</a:t>
            </a:r>
            <a:endParaRPr lang="en-US" altLang="zh-TW" sz="4000" b="1" dirty="0" smtClean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altLang="zh-TW" sz="30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1.</a:t>
            </a:r>
            <a:r>
              <a:rPr lang="zh-TW" altLang="en-US" sz="30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如果地震沒有造成嚴重</a:t>
            </a:r>
            <a:r>
              <a:rPr lang="zh-TW" altLang="en-US" sz="30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的人員</a:t>
            </a:r>
            <a:r>
              <a:rPr lang="zh-TW" altLang="en-US" sz="30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傷亡或是房舍倒塌，</a:t>
            </a:r>
            <a:endParaRPr lang="en-US" altLang="zh-TW" sz="3000" b="1" dirty="0" smtClean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 marL="0" indent="0">
              <a:buNone/>
            </a:pPr>
            <a:r>
              <a:rPr lang="zh-TW" altLang="en-US" sz="30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zh-TW" altLang="en-US" sz="30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 則回教室正常作息。</a:t>
            </a:r>
            <a:endParaRPr lang="zh-TW" altLang="en-US" sz="30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 marL="0" indent="0">
              <a:lnSpc>
                <a:spcPts val="3600"/>
              </a:lnSpc>
              <a:spcBef>
                <a:spcPts val="1800"/>
              </a:spcBef>
              <a:buNone/>
            </a:pPr>
            <a:r>
              <a:rPr lang="en-US" altLang="zh-TW" sz="30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2</a:t>
            </a:r>
            <a:r>
              <a:rPr lang="en-US" altLang="zh-TW" sz="30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.</a:t>
            </a:r>
            <a:r>
              <a:rPr lang="zh-TW" altLang="en-US" sz="30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如果地震造成嚴重人員傷亡與房舍毀損倒塌，</a:t>
            </a:r>
            <a:endParaRPr lang="en-US" altLang="zh-TW" sz="3000" b="1" dirty="0" smtClean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 marL="0" indent="0">
              <a:spcBef>
                <a:spcPts val="720"/>
              </a:spcBef>
              <a:buNone/>
            </a:pPr>
            <a:r>
              <a:rPr lang="zh-TW" altLang="en-US" sz="30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zh-TW" altLang="en-US" sz="30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 則連絡家長將學生帶回家中或安全的地方。</a:t>
            </a:r>
            <a:endParaRPr lang="zh-TW" altLang="en-US" sz="30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E08F-B0D1-40BF-86F2-9ED93507FC6E}" type="slidenum">
              <a:rPr lang="en-US" smtClean="0"/>
              <a:t>5</a:t>
            </a:fld>
            <a:endParaRPr 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540000" y="838200"/>
            <a:ext cx="8737600" cy="1078282"/>
          </a:xfrm>
        </p:spPr>
        <p:txBody>
          <a:bodyPr/>
          <a:lstStyle/>
          <a:p>
            <a:pPr algn="l"/>
            <a:r>
              <a:rPr lang="zh-TW" altLang="en-US" dirty="0" smtClean="0"/>
              <a:t>         </a:t>
            </a:r>
            <a:r>
              <a:rPr lang="zh-TW" altLang="en-US" sz="6000" dirty="0" smtClean="0"/>
              <a:t>防災宣導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88994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87532" y="2254684"/>
            <a:ext cx="9359592" cy="3507288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zh-TW" altLang="en-US" sz="40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六、結語</a:t>
            </a:r>
            <a:endParaRPr lang="en-US" altLang="zh-TW" sz="4000" b="1" dirty="0" smtClean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altLang="zh-TW" sz="30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1.</a:t>
            </a:r>
            <a:r>
              <a:rPr lang="zh-TW" altLang="en-US" sz="30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養成對各種災害之警覺心及敏感度。</a:t>
            </a:r>
            <a:endParaRPr lang="zh-TW" altLang="en-US" sz="30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 marL="0" indent="0">
              <a:lnSpc>
                <a:spcPts val="3600"/>
              </a:lnSpc>
              <a:spcBef>
                <a:spcPts val="1800"/>
              </a:spcBef>
              <a:buNone/>
            </a:pPr>
            <a:r>
              <a:rPr lang="en-US" altLang="zh-TW" sz="30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2</a:t>
            </a:r>
            <a:r>
              <a:rPr lang="en-US" altLang="zh-TW" sz="30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.</a:t>
            </a:r>
            <a:r>
              <a:rPr lang="zh-TW" altLang="en-US" sz="30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深化「防災重於救災，教育取代教訓」態度與作為。</a:t>
            </a:r>
            <a:endParaRPr lang="en-US" altLang="zh-TW" sz="3000" b="1" dirty="0" smtClean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altLang="zh-TW" sz="30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3.</a:t>
            </a:r>
            <a:r>
              <a:rPr lang="zh-TW" altLang="en-US" sz="30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將學校所學帶回家中，介紹給家人知道，讓大家都有</a:t>
            </a:r>
            <a:endParaRPr lang="en-US" altLang="zh-TW" sz="3000" b="1" dirty="0" smtClean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 marL="0" indent="0">
              <a:spcBef>
                <a:spcPts val="720"/>
              </a:spcBef>
              <a:buNone/>
            </a:pPr>
            <a:r>
              <a:rPr lang="zh-TW" altLang="en-US" sz="30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zh-TW" altLang="en-US" sz="30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 防災觀念，人人都是防災小尖兵。  </a:t>
            </a:r>
            <a:endParaRPr lang="zh-TW" altLang="en-US" sz="30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E08F-B0D1-40BF-86F2-9ED93507FC6E}" type="slidenum">
              <a:rPr lang="en-US" smtClean="0"/>
              <a:t>6</a:t>
            </a:fld>
            <a:endParaRPr 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540000" y="838200"/>
            <a:ext cx="8737600" cy="1078282"/>
          </a:xfrm>
        </p:spPr>
        <p:txBody>
          <a:bodyPr/>
          <a:lstStyle/>
          <a:p>
            <a:pPr algn="l"/>
            <a:r>
              <a:rPr lang="zh-TW" altLang="en-US" dirty="0" smtClean="0"/>
              <a:t>         </a:t>
            </a:r>
            <a:r>
              <a:rPr lang="zh-TW" altLang="en-US" sz="6000" dirty="0" smtClean="0"/>
              <a:t>防災宣導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30069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40000" y="838200"/>
            <a:ext cx="8737600" cy="4422732"/>
          </a:xfrm>
        </p:spPr>
        <p:txBody>
          <a:bodyPr/>
          <a:lstStyle/>
          <a:p>
            <a:pPr algn="l">
              <a:lnSpc>
                <a:spcPts val="6000"/>
              </a:lnSpc>
            </a:pPr>
            <a:r>
              <a:rPr lang="zh-TW" altLang="en-US" dirty="0" smtClean="0"/>
              <a:t>        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sz="7200" dirty="0" smtClean="0">
                <a:latin typeface="思源黑體 TW Regular" pitchFamily="34" charset="-120"/>
                <a:ea typeface="思源黑體 TW Regular" pitchFamily="34" charset="-120"/>
              </a:rPr>
              <a:t>  </a:t>
            </a:r>
            <a:r>
              <a:rPr lang="zh-TW" altLang="en-US" sz="7200" dirty="0" smtClean="0">
                <a:solidFill>
                  <a:srgbClr val="C00000"/>
                </a:solidFill>
                <a:latin typeface="思源黑體 TW" pitchFamily="34" charset="-120"/>
                <a:ea typeface="思源黑體 TW" pitchFamily="34" charset="-120"/>
              </a:rPr>
              <a:t>宣 導 結 束 了</a:t>
            </a:r>
            <a:r>
              <a:rPr lang="en-US" altLang="zh-TW" sz="7200" dirty="0" smtClean="0">
                <a:solidFill>
                  <a:srgbClr val="C00000"/>
                </a:solidFill>
                <a:latin typeface="思源黑體 TW" pitchFamily="34" charset="-120"/>
                <a:ea typeface="思源黑體 TW" pitchFamily="34" charset="-120"/>
              </a:rPr>
              <a:t/>
            </a:r>
            <a:br>
              <a:rPr lang="en-US" altLang="zh-TW" sz="7200" dirty="0" smtClean="0">
                <a:solidFill>
                  <a:srgbClr val="C00000"/>
                </a:solidFill>
                <a:latin typeface="思源黑體 TW" pitchFamily="34" charset="-120"/>
                <a:ea typeface="思源黑體 TW" pitchFamily="34" charset="-120"/>
              </a:rPr>
            </a:br>
            <a:r>
              <a:rPr lang="zh-TW" altLang="en-US" sz="7200" dirty="0" smtClean="0">
                <a:solidFill>
                  <a:srgbClr val="C00000"/>
                </a:solidFill>
                <a:latin typeface="思源黑體 TW" pitchFamily="34" charset="-120"/>
                <a:ea typeface="思源黑體 TW" pitchFamily="34" charset="-120"/>
              </a:rPr>
              <a:t>             </a:t>
            </a:r>
            <a:r>
              <a:rPr lang="en-US" altLang="zh-TW" sz="7200" dirty="0" smtClean="0">
                <a:solidFill>
                  <a:srgbClr val="C00000"/>
                </a:solidFill>
                <a:latin typeface="思源黑體 TW" pitchFamily="34" charset="-120"/>
                <a:ea typeface="思源黑體 TW" pitchFamily="34" charset="-120"/>
              </a:rPr>
              <a:t/>
            </a:r>
            <a:br>
              <a:rPr lang="en-US" altLang="zh-TW" sz="7200" dirty="0" smtClean="0">
                <a:solidFill>
                  <a:srgbClr val="C00000"/>
                </a:solidFill>
                <a:latin typeface="思源黑體 TW" pitchFamily="34" charset="-120"/>
                <a:ea typeface="思源黑體 TW" pitchFamily="34" charset="-120"/>
              </a:rPr>
            </a:br>
            <a:r>
              <a:rPr lang="zh-TW" altLang="en-US" sz="7200" dirty="0">
                <a:solidFill>
                  <a:srgbClr val="C00000"/>
                </a:solidFill>
                <a:latin typeface="思源黑體 TW" pitchFamily="34" charset="-120"/>
                <a:ea typeface="思源黑體 TW" pitchFamily="34" charset="-120"/>
              </a:rPr>
              <a:t> </a:t>
            </a:r>
            <a:r>
              <a:rPr lang="zh-TW" altLang="en-US" sz="7200" dirty="0" smtClean="0">
                <a:solidFill>
                  <a:srgbClr val="C00000"/>
                </a:solidFill>
                <a:latin typeface="思源黑體 TW" pitchFamily="34" charset="-120"/>
                <a:ea typeface="思源黑體 TW" pitchFamily="34" charset="-120"/>
              </a:rPr>
              <a:t> 謝 謝 大 家</a:t>
            </a:r>
            <a:r>
              <a:rPr lang="en-US" altLang="zh-TW" dirty="0" smtClean="0">
                <a:solidFill>
                  <a:srgbClr val="C00000"/>
                </a:solidFill>
                <a:latin typeface="思源黑體 TW" pitchFamily="34" charset="-120"/>
                <a:ea typeface="思源黑體 TW" pitchFamily="34" charset="-120"/>
              </a:rPr>
              <a:t/>
            </a:r>
            <a:br>
              <a:rPr lang="en-US" altLang="zh-TW" dirty="0" smtClean="0">
                <a:solidFill>
                  <a:srgbClr val="C00000"/>
                </a:solidFill>
                <a:latin typeface="思源黑體 TW" pitchFamily="34" charset="-120"/>
                <a:ea typeface="思源黑體 TW" pitchFamily="34" charset="-120"/>
              </a:rPr>
            </a:br>
            <a:endParaRPr lang="zh-TW" altLang="en-US" dirty="0">
              <a:solidFill>
                <a:srgbClr val="C00000"/>
              </a:solidFill>
              <a:latin typeface="思源黑體 TW" pitchFamily="34" charset="-120"/>
              <a:ea typeface="思源黑體 TW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4713" y="5127321"/>
            <a:ext cx="10363200" cy="1473896"/>
          </a:xfrm>
        </p:spPr>
        <p:txBody>
          <a:bodyPr/>
          <a:lstStyle/>
          <a:p>
            <a:pPr>
              <a:buNone/>
            </a:pPr>
            <a:r>
              <a:rPr lang="zh-TW" altLang="en-US" b="1" dirty="0" smtClean="0">
                <a:solidFill>
                  <a:srgbClr val="00B050"/>
                </a:solidFill>
              </a:rPr>
              <a:t>    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2AE08F-B0D1-40BF-86F2-9ED93507FC6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PMingLiU" panose="02020500000000000000" pitchFamily="18" charset="-12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750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">
  <a:themeElements>
    <a:clrScheme name="Drafting 5">
      <a:dk1>
        <a:srgbClr val="000000"/>
      </a:dk1>
      <a:lt1>
        <a:srgbClr val="FFFFFF"/>
      </a:lt1>
      <a:dk2>
        <a:srgbClr val="000000"/>
      </a:dk2>
      <a:lt2>
        <a:srgbClr val="3E3E5C"/>
      </a:lt2>
      <a:accent1>
        <a:srgbClr val="60597B"/>
      </a:accent1>
      <a:accent2>
        <a:srgbClr val="6666FF"/>
      </a:accent2>
      <a:accent3>
        <a:srgbClr val="FFFFFF"/>
      </a:accent3>
      <a:accent4>
        <a:srgbClr val="000000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rafting">
      <a:majorFont>
        <a:latin typeface="Trebuchet MS"/>
        <a:ea typeface="Osaka"/>
        <a:cs typeface="Osaka"/>
      </a:majorFont>
      <a:minorFont>
        <a:latin typeface="Trebuchet MS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rafting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ft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fting 3">
        <a:dk1>
          <a:srgbClr val="000000"/>
        </a:dk1>
        <a:lt1>
          <a:srgbClr val="FFFFFF"/>
        </a:lt1>
        <a:dk2>
          <a:srgbClr val="000000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FFFFFF"/>
        </a:accent3>
        <a:accent4>
          <a:srgbClr val="000000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fting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FFFFF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fting 5">
        <a:dk1>
          <a:srgbClr val="000000"/>
        </a:dk1>
        <a:lt1>
          <a:srgbClr val="FFFFFF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Theme2" id="{13DF3CF3-BF63-40F4-B1F9-6DAB4F996576}" vid="{0FACEC89-DD44-48F4-AD8F-BC6434626466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eme2">
  <a:themeElements>
    <a:clrScheme name="Drafting 3">
      <a:dk1>
        <a:srgbClr val="000000"/>
      </a:dk1>
      <a:lt1>
        <a:srgbClr val="FFFFFF"/>
      </a:lt1>
      <a:dk2>
        <a:srgbClr val="000000"/>
      </a:dk2>
      <a:lt2>
        <a:srgbClr val="003366"/>
      </a:lt2>
      <a:accent1>
        <a:srgbClr val="3366CC"/>
      </a:accent1>
      <a:accent2>
        <a:srgbClr val="00B000"/>
      </a:accent2>
      <a:accent3>
        <a:srgbClr val="FFFFFF"/>
      </a:accent3>
      <a:accent4>
        <a:srgbClr val="000000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rafting">
      <a:majorFont>
        <a:latin typeface="Trebuchet MS"/>
        <a:ea typeface="Osaka"/>
        <a:cs typeface="Osaka"/>
      </a:majorFont>
      <a:minorFont>
        <a:latin typeface="Trebuchet MS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rafting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ft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fting 3">
        <a:dk1>
          <a:srgbClr val="000000"/>
        </a:dk1>
        <a:lt1>
          <a:srgbClr val="FFFFFF"/>
        </a:lt1>
        <a:dk2>
          <a:srgbClr val="000000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FFFFFF"/>
        </a:accent3>
        <a:accent4>
          <a:srgbClr val="000000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fting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FFFFF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fting 5">
        <a:dk1>
          <a:srgbClr val="000000"/>
        </a:dk1>
        <a:lt1>
          <a:srgbClr val="FFFFFF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Theme2" id="{13DF3CF3-BF63-40F4-B1F9-6DAB4F996576}" vid="{0FACEC89-DD44-48F4-AD8F-BC643462646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19906</TotalTime>
  <Words>359</Words>
  <Application>Microsoft Office PowerPoint</Application>
  <PresentationFormat>自訂</PresentationFormat>
  <Paragraphs>42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7</vt:i4>
      </vt:variant>
    </vt:vector>
  </HeadingPairs>
  <TitlesOfParts>
    <vt:vector size="10" baseType="lpstr">
      <vt:lpstr>Theme2</vt:lpstr>
      <vt:lpstr>Blank Presentation</vt:lpstr>
      <vt:lpstr>1_Theme2</vt:lpstr>
      <vt:lpstr> 110學年度 中城國小防災教育宣導</vt:lpstr>
      <vt:lpstr>      防災宣導</vt:lpstr>
      <vt:lpstr>         防災宣導</vt:lpstr>
      <vt:lpstr>      四、疏散路線說明</vt:lpstr>
      <vt:lpstr>         防災宣導</vt:lpstr>
      <vt:lpstr>         防災宣導</vt:lpstr>
      <vt:lpstr>             宣 導 結 束 了                 謝 謝 大 家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蔡國棟</dc:creator>
  <cp:lastModifiedBy>CCPS-Class</cp:lastModifiedBy>
  <cp:revision>296</cp:revision>
  <cp:lastPrinted>2021-04-24T06:39:14Z</cp:lastPrinted>
  <dcterms:created xsi:type="dcterms:W3CDTF">2016-02-25T14:50:46Z</dcterms:created>
  <dcterms:modified xsi:type="dcterms:W3CDTF">2021-09-15T16:15:44Z</dcterms:modified>
</cp:coreProperties>
</file>