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78" r:id="rId4"/>
    <p:sldId id="279" r:id="rId5"/>
    <p:sldId id="280" r:id="rId6"/>
    <p:sldId id="281" r:id="rId7"/>
    <p:sldId id="277" r:id="rId8"/>
    <p:sldId id="270" r:id="rId9"/>
    <p:sldId id="272" r:id="rId10"/>
    <p:sldId id="273" r:id="rId11"/>
    <p:sldId id="269" r:id="rId12"/>
    <p:sldId id="261" r:id="rId13"/>
    <p:sldId id="262" r:id="rId14"/>
    <p:sldId id="264" r:id="rId15"/>
    <p:sldId id="267" r:id="rId16"/>
    <p:sldId id="275" r:id="rId17"/>
    <p:sldId id="276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7BD68-A157-4D9F-8FAF-85BE6D1EEF1F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CCB0F-4B07-4B1C-87AE-12D334ED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FC26-3F09-4DEA-96A8-992AF6E21D3B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A372-45D7-4B6D-A11F-9E6D7DACC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fa.gov.tw/cht/index.php?code=list&amp;ids=2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a.gov.tw/cht/index.php?code=list&amp;ids=3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nldNhdcm6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G3KajR4X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QNwKzgc_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day.line.me/TW/pc/article/3z5mOE?utm_source=linesha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dmap.com.tw/menu3/CPR&amp;AE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08912" cy="2547714"/>
          </a:xfrm>
        </p:spPr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>108</a:t>
            </a:r>
            <a:r>
              <a:rPr lang="zh-TW" altLang="en-US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>年北昌國小</a:t>
            </a:r>
            <a:r>
              <a:rPr lang="en-US" altLang="zh-TW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>防災教育研習暨</a:t>
            </a:r>
            <a:r>
              <a:rPr lang="en-US" altLang="zh-TW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>複合式防災演練前會議</a:t>
            </a:r>
            <a:r>
              <a:rPr lang="en-US" altLang="zh-TW" sz="72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  <a:t/>
            </a:r>
            <a:br>
              <a:rPr lang="en-US" altLang="zh-TW" sz="7200" dirty="0" smtClean="0">
                <a:solidFill>
                  <a:srgbClr val="FF0000"/>
                </a:solidFill>
                <a:latin typeface="文鼎粗行楷" pitchFamily="49" charset="-120"/>
                <a:ea typeface="文鼎粗行楷" pitchFamily="49" charset="-120"/>
              </a:rPr>
            </a:br>
            <a:endParaRPr lang="zh-TW" altLang="en-US" sz="72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4608512" cy="136815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日       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地點：北昌國小會議室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複合式防災演練流程說明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5536" y="1124744"/>
          <a:ext cx="8424936" cy="5516318"/>
        </p:xfrm>
        <a:graphic>
          <a:graphicData uri="http://schemas.openxmlformats.org/drawingml/2006/table">
            <a:tbl>
              <a:tblPr/>
              <a:tblGrid>
                <a:gridCol w="567858"/>
                <a:gridCol w="1021982"/>
                <a:gridCol w="1021982"/>
                <a:gridCol w="1136512"/>
                <a:gridCol w="2081606"/>
                <a:gridCol w="1245439"/>
                <a:gridCol w="1349557"/>
              </a:tblGrid>
              <a:tr h="45769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階段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446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演練項目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參與人員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處置方式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具體目標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器材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3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六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校舍著火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 (2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校園火災警報響起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副指揮官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各班導師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防災應變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小組成員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通報組立即向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119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報案並通報校長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副指揮官廣播著火地點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教職員工引導學生儘速按疏散避難路線往集合地點疏散。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能確實掌握學生人數及動態、能運用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擴音設備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七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以滅火器滅火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(5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現場處理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巡視搶救組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安全防護組持滅火器到起火地點進行滅火。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巡視搶救組巡視校舍看是否有學生未跟著班級疏散至集合地點。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能確實掌握起火現場狀況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滅火器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八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災情掌握與通報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(3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瞭解災情與向上通報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副指揮官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通報組使用通訊器材回報災情及處置狀況。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能即時通報各項災情及處置狀況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無線電對講機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手機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地震防災知識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「應變時序」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http://www.nfa.gov.tw/upload/webstyle_default/assets/images/inside/process/p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876550" cy="257175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71600" y="2204864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地震發生時，不要驚慌保持冷靜，先想想怎樣保護自己免於受傷，並採取行動。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  <a:hlinkClick r:id="rId4"/>
              </a:rPr>
              <a:t>http://www.nfa.gov.tw/cht/index.php?code=list&amp;ids=275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地震防災知識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「災前準備」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2204864"/>
            <a:ext cx="51125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俗話說的好：「有備無患」，平時做好防災準備，才能從容應付突如其來的意外。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  <a:hlinkClick r:id="rId3"/>
              </a:rPr>
              <a:t>http://www.nfa.gov.tw/cht/index.php?code=list&amp;ids=304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1991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報平安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  <a:hlinkClick r:id="rId4"/>
              </a:rPr>
              <a:t>https://www.youtube.com/watch?v=YnldNhdcm68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(1:00)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18434" name="Picture 2" descr="http://www.nfa.gov.tw/upload/webstyle_default/assets/images/inside/process/home/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16832"/>
            <a:ext cx="3057525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火災防災知識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「用電安全」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1916832"/>
            <a:ext cx="48245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用電安全注意！ 火災超過三成與電有關</a:t>
            </a:r>
            <a:endParaRPr lang="zh-TW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u="sng" dirty="0" err="1" smtClean="0">
                <a:latin typeface="標楷體" pitchFamily="65" charset="-120"/>
                <a:ea typeface="標楷體" pitchFamily="65" charset="-120"/>
                <a:hlinkClick r:id="rId3"/>
              </a:rPr>
              <a:t>https://www.youtube.com/watch?v=JkG3KajR4Xs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600" u="sng" dirty="0" smtClean="0">
                <a:latin typeface="標楷體" pitchFamily="65" charset="-120"/>
                <a:ea typeface="標楷體" pitchFamily="65" charset="-120"/>
              </a:rPr>
              <a:t>(4:00)</a:t>
            </a:r>
            <a:endParaRPr lang="zh-TW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1933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火災防災知識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「火場逃生」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1318022"/>
            <a:ext cx="48245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破解火場逃生的三個迷思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err="1" smtClean="0">
                <a:latin typeface="Calibri" pitchFamily="34" charset="0"/>
                <a:ea typeface="新細明體" pitchFamily="18" charset="-120"/>
                <a:cs typeface="Calibri" pitchFamily="34" charset="0"/>
                <a:hlinkClick r:id="rId3"/>
              </a:rPr>
              <a:t>https://www.youtube.com/watch?v=ntQNwKzgc_4</a:t>
            </a:r>
            <a:r>
              <a:rPr kumimoji="1" lang="en-US" altLang="zh-TW" sz="2800" dirty="0" smtClean="0">
                <a:latin typeface="Calibri" pitchFamily="34" charset="0"/>
                <a:ea typeface="新細明體" pitchFamily="18" charset="-120"/>
                <a:cs typeface="Calibri" pitchFamily="34" charset="0"/>
              </a:rPr>
              <a:t>    </a:t>
            </a:r>
            <a:r>
              <a:rPr lang="en-US" altLang="zh-TW" sz="1600" u="sng" dirty="0" smtClean="0">
                <a:latin typeface="標楷體" pitchFamily="65" charset="-120"/>
                <a:ea typeface="標楷體" pitchFamily="65" charset="-120"/>
              </a:rPr>
              <a:t>(2:31)</a:t>
            </a:r>
            <a:endParaRPr kumimoji="1" lang="en-US" altLang="zh-TW" sz="1600" dirty="0" smtClean="0"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800" u="sng" dirty="0" smtClean="0"/>
          </a:p>
          <a:p>
            <a:endParaRPr lang="en-US" altLang="zh-TW" sz="2800" u="sng" dirty="0" smtClean="0"/>
          </a:p>
          <a:p>
            <a:endParaRPr lang="en-US" altLang="zh-TW" sz="2800" u="sng" dirty="0" smtClean="0"/>
          </a:p>
          <a:p>
            <a:endParaRPr lang="zh-TW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1933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0381"/>
            <a:ext cx="5616624" cy="29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火災防災知識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「火場逃生」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1318022"/>
            <a:ext cx="48245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u="sng" dirty="0" smtClean="0"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800" b="1" dirty="0" smtClean="0">
                <a:solidFill>
                  <a:srgbClr val="212121"/>
                </a:solidFill>
                <a:latin typeface="標楷體" pitchFamily="65" charset="-120"/>
                <a:ea typeface="標楷體" pitchFamily="65" charset="-120"/>
                <a:cs typeface="Helvetica"/>
              </a:rPr>
              <a:t>關門阻濃煙！七旬老夫婦火場成功自救</a:t>
            </a:r>
            <a:endParaRPr kumimoji="1" lang="zh-TW" altLang="en-US" sz="2800" dirty="0" smtClean="0">
              <a:latin typeface="標楷體" pitchFamily="65" charset="-120"/>
              <a:ea typeface="標楷體" pitchFamily="65" charset="-120"/>
              <a:cs typeface="Calibri" pitchFamily="34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 err="1" smtClean="0">
                <a:latin typeface="Calibri" pitchFamily="34" charset="0"/>
                <a:ea typeface="新細明體" pitchFamily="18" charset="-120"/>
                <a:cs typeface="Calibri" pitchFamily="34" charset="0"/>
                <a:hlinkClick r:id="rId3"/>
              </a:rPr>
              <a:t>https://today.line.me/TW/pc/article/3z5mOE?utm_source=lineshare</a:t>
            </a:r>
            <a:r>
              <a:rPr kumimoji="1" lang="en-US" altLang="zh-TW" sz="28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r>
              <a:rPr kumimoji="1" lang="zh-TW" altLang="en-US" sz="28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  </a:t>
            </a:r>
            <a:endParaRPr kumimoji="1" lang="en-US" altLang="zh-TW" sz="2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endParaRPr lang="en-US" altLang="zh-TW" sz="2800" u="sng" dirty="0" smtClean="0"/>
          </a:p>
          <a:p>
            <a:endParaRPr lang="en-US" altLang="zh-TW" sz="2800" u="sng" dirty="0" smtClean="0"/>
          </a:p>
          <a:p>
            <a:endParaRPr lang="en-US" altLang="zh-TW" sz="2800" u="sng" dirty="0" smtClean="0"/>
          </a:p>
          <a:p>
            <a:endParaRPr lang="zh-TW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1933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obs.line-scdn.net/0hfUdRIsblOXpZKxWSAsRGLWN9OhVqRyp5PR1oeRpFZ04kEikoYh5_FHotMhh1HX4kNx91G3wuIktySS0qMB1_/w6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3168352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工作分配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3" y="1427584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地震疏散避難演練工作分配：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（一）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副指揮官</a:t>
            </a: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－游紹謙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、發號司令：防災疏散注意事項提醒，確認師生疏散及人數清點進度。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、宣布演練結束。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（二）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司儀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：陳正豐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、吹三聲長哨音發佈地震警報，全校就地避難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分鐘。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、吹三次三短哨音發佈疏散放難警報，全校師生依防災地圖疏散。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、廣播：現在南棟大樓自然教室起火，全校師生依防災地圖疏散。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避難引導組組長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吳元芬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：確認第一集合點師生避難人數並回報副總指揮。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（四）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副避難引導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劉紫萍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：確認第二集合點師生避難人數並回報避難引導組組長 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：三仁兩位同學○○○及○○○失蹤，疑似被困在西棟坍塌穿堂。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（五）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巡視搶救組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夥同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緊急救護組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搜救受困傷患，並將傷患送至北二門遊樂器材區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進行救護送醫，並主動聯繫家長告知學生就醫狀況。。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（六）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安全防護組：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設置警戒標誌並進行交通管制。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（七）成果影片及照片拍攝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、東棟及北棟大樓及第一疏散集合點－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涂欽鴻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、西棟及南棟大樓及第二疏散集合點－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田大瑋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工作分配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3" y="1491969"/>
            <a:ext cx="87129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校舍著火應變疏散演練工作分配：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應變演練情境：校園火災警報響起。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學務處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接獲教師通報表示，南棟自然科教室起火燃燒。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活動組長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廣播：「現在南棟大樓自然教室起火，全校師生依防災地圖疏散。」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任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在教室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請掌握學生人數，指導保持安靜，儘速往集合地點疏散。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通報聯絡組：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立即向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119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報案並通報校長，如有傷者，須同時通報救護車立即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送醫。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安全防護組：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持滅火器到起火地點進行滅火。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巡視搶救組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：協助將沒聽到廣播的徘徊學生往集合地點疏散。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疏散引導組：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掌控各班學生疏散狀況。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副指揮官：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掌控火勢蔓延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撲滅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狀況。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指揮官：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啟動緊急應變小組，綜理狀況並對外發言。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後續處理：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配合消防隊管制，嚴禁無關人員接近。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瞭解消防隊處理進度與情形，隨時向防災變小組幹部彙報。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76470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急救宣導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en-US" altLang="zh-TW" sz="4000" dirty="0" err="1" smtClean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自動心臟電擊器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2204864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 err="1" smtClean="0"/>
              <a:t>AED</a:t>
            </a:r>
            <a:r>
              <a:rPr lang="zh-TW" altLang="en-US" sz="2800" dirty="0" smtClean="0"/>
              <a:t>是針對病患心臟發生心室纖維顫動，導致喪失輸送血液壓縮功能時，利用電擊行為，使心臟恢復正常跳動頻率的醫療設備。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  <a:hlinkClick r:id="rId3"/>
              </a:rPr>
              <a:t>http://www.aedmap.com.tw/menu3/CPR&amp;AED.html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47402"/>
          </a:xfrm>
          <a:prstGeom prst="rect">
            <a:avLst/>
          </a:prstGeom>
          <a:noFill/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23850" y="162877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zh-TW" altLang="en-US" sz="3200" kern="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防災組織</a:t>
            </a:r>
            <a:r>
              <a:rPr lang="en-US" altLang="zh-TW" kern="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防救委員會組織架構</a:t>
            </a:r>
            <a:endParaRPr lang="zh-TW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4867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花蓮縣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北昌國小「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防災應變小組」任務職掌表</a:t>
            </a:r>
            <a: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1052736"/>
          <a:ext cx="8424936" cy="5491045"/>
        </p:xfrm>
        <a:graphic>
          <a:graphicData uri="http://schemas.openxmlformats.org/drawingml/2006/table">
            <a:tbl>
              <a:tblPr/>
              <a:tblGrid>
                <a:gridCol w="573380"/>
                <a:gridCol w="381212"/>
                <a:gridCol w="381212"/>
                <a:gridCol w="3696504"/>
                <a:gridCol w="1169414"/>
                <a:gridCol w="2223214"/>
              </a:tblGrid>
              <a:tr h="73090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分組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副組長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工作要項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組員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備註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/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器材、人員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71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指揮官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陳俊雄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一、宣布「防災應變小組」啟動。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二、召開「防災應變小組」會議。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三、視災情狀況做出應變決策。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000000"/>
                        </a:solidFill>
                        <a:latin typeface="標楷體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紅色背心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71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副指揮官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游紹謙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標楷體"/>
                        </a:rPr>
                        <a:t>一、統一對外發言。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標楷體"/>
                        </a:rPr>
                        <a:t>二、指揮、督導、聯繫各組正常運作。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標楷體"/>
                        </a:rPr>
                        <a:t>三、廣播，請各班進行疏散。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000000"/>
                        </a:solidFill>
                        <a:latin typeface="標楷體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紅色背心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2666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避難引導組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40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吳元芬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劉紫萍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請導師協助學生緊急疏散及引導致防災應變集合地點避難（安靜、迅速、有秩序）。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避難組長及副組長負責操場疏散地之秩序維護。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請各班導師統計學生人數後，回報避難組組長、副組長及副指揮官。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於疏散避難地點提供協助與諮詢。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確認家庭防災卡。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各班學生帶回教室進行防災素養檢測。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各班導師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上課教師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科任教師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資源班教師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幼兒園教師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馮素真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北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門門口管制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黃仲偉 東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門門口管制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藍色背心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+4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無線電通訊器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en-US" altLang="zh-TW" sz="16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  、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 smtClean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擴音器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*2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花蓮縣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北昌國小「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防災應變小組」任務職掌表</a:t>
            </a:r>
            <a: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528" y="1052736"/>
          <a:ext cx="8568951" cy="4986274"/>
        </p:xfrm>
        <a:graphic>
          <a:graphicData uri="http://schemas.openxmlformats.org/drawingml/2006/table">
            <a:tbl>
              <a:tblPr/>
              <a:tblGrid>
                <a:gridCol w="583180"/>
                <a:gridCol w="387727"/>
                <a:gridCol w="387727"/>
                <a:gridCol w="3759692"/>
                <a:gridCol w="1189405"/>
                <a:gridCol w="2261220"/>
              </a:tblGrid>
              <a:tr h="17363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分組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副組長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工作要項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組員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備註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/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器材、人員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196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通報聯絡組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邱莉雯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陳正豐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聯絡北昌派出所、地方救災及醫療等單位請求支援。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通報教育處及教育部校安中心。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聯絡社區巡守隊協助交通管制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資訊組長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科任教師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黃煜修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吳金蓮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涂欽鴻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綠色背心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+1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7878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巡視搶救組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6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陳鳳姿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黃能才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受災教職員工生之搶救及搜救。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清除障礙物，協助逃生。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巡視校園，回報校園受災情形。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工友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科任教師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黃境賢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邱月雀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田大瑋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6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en-US" altLang="zh-TW" sz="16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   、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工作手套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雙。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破壞工具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: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十字鎬、圓鍬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花蓮縣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北昌國小「</a:t>
            </a:r>
            <a:r>
              <a:rPr kumimoji="1" lang="zh-TW" altLang="zh-TW" sz="33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防災應變小組」任務職掌表</a:t>
            </a:r>
            <a: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54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9513" y="908720"/>
          <a:ext cx="8856984" cy="5749280"/>
        </p:xfrm>
        <a:graphic>
          <a:graphicData uri="http://schemas.openxmlformats.org/drawingml/2006/table">
            <a:tbl>
              <a:tblPr/>
              <a:tblGrid>
                <a:gridCol w="602783"/>
                <a:gridCol w="333320"/>
                <a:gridCol w="288032"/>
                <a:gridCol w="4176464"/>
                <a:gridCol w="1119157"/>
                <a:gridCol w="233722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分組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副組長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工作要項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組員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備註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/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器材、人員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064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安全防護組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6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許敏愉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劉明幸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操作各項防災設施及滅火器。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協助設置警戒標誌。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ea"/>
                        <a:buAutoNum type="ea1ChtPlain"/>
                        <a:tabLst>
                          <a:tab pos="304800" algn="l"/>
                        </a:tabLs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維護學校及避難所之安全。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會計主任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幹事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科任教師</a:t>
                      </a:r>
                      <a:endParaRPr lang="zh-TW" sz="1600" kern="10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林靜宜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陳佳琳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姚進毅</a:t>
                      </a:r>
                      <a:endParaRPr lang="zh-TW" altLang="zh-TW" sz="1600" kern="100" dirty="0" smtClean="0">
                        <a:latin typeface="Times New Roman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林秋蓉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紫色背心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8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en-US" altLang="zh-TW" sz="16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、 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9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5852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緊急救護組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吳昭靜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謝婉嫻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1940" indent="-2819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一、成立急救中心，負責傷者簡易救護工作。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281940" indent="-2819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二、成立救護組，負責運送傷者就醫，即時回報狀況。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三、駐院人員調派，定時回報傷者就醫狀況，並協助傷者出院等事宜。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292735" indent="-29273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四、對於到校家長、關心電話，妥適說明傷者就醫情形，處理狀況。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292735" indent="-29273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五、主動聯繫住院學生家長，告知學童送醫情形。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marL="304800" indent="-3048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六、</a:t>
                      </a:r>
                      <a:r>
                        <a:rPr lang="zh-TW" sz="16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設置就醫狀況一覽表，讓師生、家長了解學童就醫情形。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七、後續心理健康輔導。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教學組長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科任教師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專輔教師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資源班教師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伍玉秋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曹琇惠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黃彥菁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林育嫺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楊長親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黃騰賢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白色背心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+4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件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工程防護帽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8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發放無線電通訊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器</a:t>
                      </a: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zh-TW" alt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號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急救用品推車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輛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*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擔架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支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09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攝影錄影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支援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2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涂欽鴻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田大瑋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拍攝學生避難疏散影片及照片。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000000"/>
                        </a:solidFill>
                        <a:latin typeface="標楷體"/>
                        <a:ea typeface="新細明體"/>
                      </a:endParaRPr>
                    </a:p>
                  </a:txBody>
                  <a:tcPr marL="26045" marR="2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000000"/>
                        </a:solidFill>
                        <a:latin typeface="標楷體"/>
                        <a:ea typeface="新細明體"/>
                      </a:endParaRPr>
                    </a:p>
                  </a:txBody>
                  <a:tcPr marL="26045" marR="26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（一）複合式防災演練前會議：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日（三）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14:00~14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50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（二）地震避難逃生救護防災演練 （約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分鐘）：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09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10~09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（三）校舍起火應變疏散演練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約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分鐘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15~10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（四）填寫防災素養測驗卷：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日（四）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10~8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（五）複合式防災演練檢討會議會議：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21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日（二）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10~8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複合式防災演練流程說明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95536" y="1340768"/>
          <a:ext cx="8424935" cy="5080000"/>
        </p:xfrm>
        <a:graphic>
          <a:graphicData uri="http://schemas.openxmlformats.org/drawingml/2006/table">
            <a:tbl>
              <a:tblPr/>
              <a:tblGrid>
                <a:gridCol w="567857"/>
                <a:gridCol w="1021981"/>
                <a:gridCol w="1021981"/>
                <a:gridCol w="1136513"/>
                <a:gridCol w="2081604"/>
                <a:gridCol w="1245440"/>
                <a:gridCol w="1349559"/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階段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446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演練項目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參與人員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處置方式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具體目標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器材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04">
                <a:tc>
                  <a:txBody>
                    <a:bodyPr/>
                    <a:lstStyle/>
                    <a:p>
                      <a:pPr indent="762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地震災害發生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(1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事故發生察覺與就地避難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全校師生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關閉電源瓦斯開關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打開大門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152400" indent="-1524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就地掩蔽直到地震停止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能完成以上三步驟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情境音效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地震發生時為三聲長哨聲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759">
                <a:tc>
                  <a:txBody>
                    <a:bodyPr/>
                    <a:lstStyle/>
                    <a:p>
                      <a:pPr indent="762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地震災情發生，逃生與避難引導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標楷體"/>
                          <a:ea typeface="新細明體"/>
                          <a:cs typeface="Times New Roman"/>
                        </a:rPr>
                        <a:t>(5</a:t>
                      </a: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進行逃生疏散和避難的演練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全體學生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各班導師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按疏散避難路線圖，以書本（書包）保護頭部向集合地點疏散，若再遇地震，需避開危險之處靠牆柱就地蹲下掩蔽。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marL="152400" indent="-15240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集合後清點人數，檢視有無人員傷亡。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Times New Roman"/>
                          <a:ea typeface="標楷體"/>
                          <a:cs typeface="Times New Roman"/>
                        </a:rPr>
                        <a:t>安靜、迅速、有秩序，確實掌握人數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情境音效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（疏散時為連續三聲短哨音三次）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大聲公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個、各班疏散避難狀況調查表、全校疏散避難狀況調查表、筆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11560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複合式防災演練流程說明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8" name="AutoShape 2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ãAED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95536" y="1340768"/>
          <a:ext cx="8424935" cy="4848275"/>
        </p:xfrm>
        <a:graphic>
          <a:graphicData uri="http://schemas.openxmlformats.org/drawingml/2006/table">
            <a:tbl>
              <a:tblPr/>
              <a:tblGrid>
                <a:gridCol w="567857"/>
                <a:gridCol w="1021981"/>
                <a:gridCol w="1021981"/>
                <a:gridCol w="1136513"/>
                <a:gridCol w="2081604"/>
                <a:gridCol w="1245440"/>
                <a:gridCol w="1349559"/>
              </a:tblGrid>
              <a:tr h="27627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階段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446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演練項目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參與人員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處置方式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具體目標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92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10" dirty="0">
                          <a:latin typeface="Times New Roman"/>
                          <a:ea typeface="標楷體"/>
                          <a:cs typeface="Times New Roman"/>
                        </a:rPr>
                        <a:t>器材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48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學生安置與家庭防災卡運用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    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北昌「防災應變小組」開始運作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(4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學生的安置與家庭防災卡之運用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    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「防災應變小組」開始運作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副指揮官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安全防護組緊急救護組各班導師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防災應變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小組成員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請導師確認學生是否攜帶防災卡。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         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各組長點名，攜帶各組器材，並分配組員到特定位置就位。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能確實掌握學生人數及動態、能運用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     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家庭防災卡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能知道並執行所分配的任務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家庭防災卡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/>
                          <a:ea typeface="新細明體"/>
                          <a:cs typeface="Times New Roman"/>
                        </a:rPr>
                        <a:t>      +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對講機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8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個、工作背心、安全帽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37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五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災害發生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緊急搜救與傷患救助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(10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緊急搜救傷患運送醫療救護包紮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副指揮官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受傷學生立即送往設於操場的救護站處理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能立刻通報並依指示將受傷學生送往救護站。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擔架、急救用品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緊急救護組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192" marR="5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2073</Words>
  <Application>Microsoft Office PowerPoint</Application>
  <PresentationFormat>如螢幕大小 (4:3)</PresentationFormat>
  <Paragraphs>344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108年北昌國小 防災教育研習暨 複合式防災演練前會議 </vt:lpstr>
      <vt:lpstr>投影片 2</vt:lpstr>
      <vt:lpstr>防災組織-防救委員會組織架構</vt:lpstr>
      <vt:lpstr> 花蓮縣北昌國小「防災應變小組」任務職掌表 </vt:lpstr>
      <vt:lpstr> 花蓮縣北昌國小「防災應變小組」任務職掌表 </vt:lpstr>
      <vt:lpstr> 花蓮縣北昌國小「防災應變小組」任務職掌表 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105年北昌國小全校教職員工 防災教育研習 遊覽車緊急逃生宣導及演練</dc:title>
  <dc:creator>user</dc:creator>
  <cp:lastModifiedBy>user</cp:lastModifiedBy>
  <cp:revision>52</cp:revision>
  <dcterms:created xsi:type="dcterms:W3CDTF">2016-08-31T04:51:15Z</dcterms:created>
  <dcterms:modified xsi:type="dcterms:W3CDTF">2019-05-01T03:32:11Z</dcterms:modified>
</cp:coreProperties>
</file>