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99" r:id="rId3"/>
    <p:sldId id="279" r:id="rId4"/>
    <p:sldId id="275" r:id="rId5"/>
    <p:sldId id="257" r:id="rId6"/>
    <p:sldId id="276" r:id="rId7"/>
    <p:sldId id="280" r:id="rId8"/>
    <p:sldId id="282" r:id="rId9"/>
    <p:sldId id="281" r:id="rId10"/>
    <p:sldId id="295" r:id="rId11"/>
    <p:sldId id="278" r:id="rId12"/>
    <p:sldId id="296" r:id="rId13"/>
    <p:sldId id="297" r:id="rId14"/>
    <p:sldId id="298" r:id="rId15"/>
    <p:sldId id="300" r:id="rId16"/>
    <p:sldId id="304" r:id="rId17"/>
    <p:sldId id="305" r:id="rId18"/>
    <p:sldId id="306" r:id="rId19"/>
    <p:sldId id="307" r:id="rId20"/>
    <p:sldId id="301" r:id="rId21"/>
    <p:sldId id="313" r:id="rId22"/>
    <p:sldId id="308" r:id="rId23"/>
    <p:sldId id="303" r:id="rId24"/>
    <p:sldId id="309" r:id="rId25"/>
    <p:sldId id="310" r:id="rId26"/>
    <p:sldId id="314" r:id="rId27"/>
    <p:sldId id="319" r:id="rId28"/>
    <p:sldId id="320" r:id="rId29"/>
    <p:sldId id="321" r:id="rId30"/>
    <p:sldId id="324" r:id="rId31"/>
    <p:sldId id="322" r:id="rId32"/>
    <p:sldId id="323" r:id="rId33"/>
    <p:sldId id="325" r:id="rId34"/>
    <p:sldId id="302" r:id="rId35"/>
    <p:sldId id="311" r:id="rId36"/>
    <p:sldId id="312" r:id="rId37"/>
    <p:sldId id="315" r:id="rId38"/>
    <p:sldId id="316" r:id="rId39"/>
    <p:sldId id="317" r:id="rId40"/>
    <p:sldId id="318" r:id="rId4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00CC"/>
    <a:srgbClr val="CC0000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85" autoAdjust="0"/>
    <p:restoredTop sz="94519" autoAdjust="0"/>
  </p:normalViewPr>
  <p:slideViewPr>
    <p:cSldViewPr>
      <p:cViewPr varScale="1">
        <p:scale>
          <a:sx n="83" d="100"/>
          <a:sy n="83" d="100"/>
        </p:scale>
        <p:origin x="-135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1BE6B-4FBE-4DF2-8567-BFC94D0FD43D}" type="datetimeFigureOut">
              <a:rPr lang="zh-TW" altLang="en-US" smtClean="0"/>
              <a:pPr/>
              <a:t>2019/2/19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60088-0775-4BD4-AC78-F115BD0CD0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5DE54-FCAC-40A7-8F99-A9AB6CFF15B7}" type="datetimeFigureOut">
              <a:rPr lang="zh-TW" altLang="en-US" smtClean="0"/>
              <a:pPr/>
              <a:t>2019/2/19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EB731-B474-48D0-AA29-461865CDB7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B731-B474-48D0-AA29-461865CDB7B4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EB731-B474-48D0-AA29-461865CDB7B4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9681-D262-4755-A5BA-B4CD8F21CED3}" type="datetimeFigureOut">
              <a:rPr lang="zh-TW" altLang="en-US" smtClean="0"/>
              <a:pPr/>
              <a:t>2019/2/19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D87C-4124-468E-BCA7-B8BE2933ACE0}" type="datetimeFigureOut">
              <a:rPr lang="zh-TW" altLang="en-US" smtClean="0"/>
              <a:pPr/>
              <a:t>2019/2/19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69EC18-DBAD-41F0-AD77-179B7232F0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 userDrawn="1">
            <p:ph type="dt" sz="half" idx="2"/>
          </p:nvPr>
        </p:nvSpPr>
        <p:spPr>
          <a:xfrm>
            <a:off x="-32" y="6492899"/>
            <a:ext cx="1571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</a:defRPr>
            </a:lvl1pPr>
          </a:lstStyle>
          <a:p>
            <a:fld id="{43A49681-D262-4755-A5BA-B4CD8F21CED3}" type="datetimeFigureOut">
              <a:rPr lang="zh-TW" altLang="en-US" smtClean="0"/>
              <a:pPr/>
              <a:t>2019/2/19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795" y="-3100"/>
            <a:ext cx="5142709" cy="6861100"/>
            <a:chOff x="795" y="-3100"/>
            <a:chExt cx="5142709" cy="6861100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795" y="-3100"/>
              <a:ext cx="2999569" cy="6861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>
              <a:off x="1428728" y="857232"/>
              <a:ext cx="3714776" cy="3714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Rectangle 5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740928" y="1785926"/>
            <a:ext cx="5357850" cy="5000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花蓮縣花蓮市中正國民小學</a:t>
            </a:r>
            <a:endParaRPr lang="zh-TW" altLang="zh-TW" sz="2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10055" y="2285992"/>
            <a:ext cx="601959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500" b="1" dirty="0" smtClean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3500" b="1" dirty="0" smtClean="0">
                <a:latin typeface="標楷體" pitchFamily="65" charset="-120"/>
                <a:ea typeface="標楷體" pitchFamily="65" charset="-120"/>
              </a:rPr>
              <a:t>學年第</a:t>
            </a:r>
            <a:r>
              <a:rPr lang="en-US" altLang="zh-TW" sz="3500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500" b="1" dirty="0" smtClean="0">
                <a:latin typeface="標楷體" pitchFamily="65" charset="-120"/>
                <a:ea typeface="標楷體" pitchFamily="65" charset="-120"/>
              </a:rPr>
              <a:t>學期</a:t>
            </a:r>
            <a:endParaRPr lang="en-US" altLang="zh-TW" sz="35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500" b="1" dirty="0" smtClean="0">
                <a:latin typeface="標楷體" pitchFamily="65" charset="-120"/>
                <a:ea typeface="標楷體" pitchFamily="65" charset="-120"/>
              </a:rPr>
              <a:t>學生防災小組暨傷害通報培訓</a:t>
            </a:r>
            <a:endParaRPr lang="zh-TW" altLang="en-US" sz="3500" b="1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3223733" y="5000636"/>
            <a:ext cx="4714908" cy="1000132"/>
            <a:chOff x="3571868" y="3857628"/>
            <a:chExt cx="4714908" cy="1000132"/>
          </a:xfrm>
        </p:grpSpPr>
        <p:sp>
          <p:nvSpPr>
            <p:cNvPr id="6" name="Rectangle 54"/>
            <p:cNvSpPr txBox="1">
              <a:spLocks noChangeArrowheads="1"/>
            </p:cNvSpPr>
            <p:nvPr/>
          </p:nvSpPr>
          <p:spPr bwMode="auto">
            <a:xfrm>
              <a:off x="3571868" y="3857628"/>
              <a:ext cx="2143140" cy="1000132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500" dirty="0" smtClean="0">
                  <a:latin typeface="標楷體" pitchFamily="65" charset="-120"/>
                  <a:ea typeface="標楷體" pitchFamily="65" charset="-120"/>
                  <a:cs typeface="+mj-cs"/>
                </a:rPr>
                <a:t>體育</a:t>
              </a:r>
              <a:r>
                <a:rPr kumimoji="0" lang="zh-TW" altLang="en-US" sz="25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+mj-cs"/>
                </a:rPr>
                <a:t>組</a:t>
              </a:r>
              <a:endParaRPr kumimoji="0" lang="en-US" altLang="zh-TW" sz="2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3000" b="1" dirty="0" smtClean="0">
                  <a:latin typeface="標楷體" pitchFamily="65" charset="-120"/>
                  <a:ea typeface="標楷體" pitchFamily="65" charset="-120"/>
                  <a:cs typeface="+mj-cs"/>
                </a:rPr>
                <a:t>張瑞祥</a:t>
              </a:r>
              <a:endParaRPr kumimoji="0" lang="zh-TW" altLang="zh-TW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  <p:sp>
          <p:nvSpPr>
            <p:cNvPr id="10" name="Rectangle 54"/>
            <p:cNvSpPr txBox="1">
              <a:spLocks noChangeArrowheads="1"/>
            </p:cNvSpPr>
            <p:nvPr/>
          </p:nvSpPr>
          <p:spPr bwMode="auto">
            <a:xfrm>
              <a:off x="6143636" y="3857628"/>
              <a:ext cx="2143140" cy="1000132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5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+mj-cs"/>
                </a:rPr>
                <a:t>生活教育組</a:t>
              </a:r>
              <a:endParaRPr kumimoji="0" lang="en-US" altLang="zh-TW" sz="2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3000" b="1" dirty="0" smtClean="0">
                  <a:latin typeface="標楷體" pitchFamily="65" charset="-120"/>
                  <a:ea typeface="標楷體" pitchFamily="65" charset="-120"/>
                  <a:cs typeface="+mj-cs"/>
                </a:rPr>
                <a:t>呂書璇</a:t>
              </a:r>
              <a:endParaRPr kumimoji="0" lang="zh-TW" altLang="zh-TW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5"/>
          <p:cNvSpPr txBox="1">
            <a:spLocks noChangeArrowheads="1"/>
          </p:cNvSpPr>
          <p:nvPr/>
        </p:nvSpPr>
        <p:spPr bwMode="auto">
          <a:xfrm>
            <a:off x="2357422" y="142852"/>
            <a:ext cx="50577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如果你在裡該怎麼辦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571472" y="1214422"/>
            <a:ext cx="8189487" cy="1988264"/>
            <a:chOff x="714348" y="1357298"/>
            <a:chExt cx="8189487" cy="1988264"/>
          </a:xfrm>
        </p:grpSpPr>
        <p:sp>
          <p:nvSpPr>
            <p:cNvPr id="30" name="圓角矩形 29"/>
            <p:cNvSpPr/>
            <p:nvPr/>
          </p:nvSpPr>
          <p:spPr>
            <a:xfrm>
              <a:off x="1785918" y="1500174"/>
              <a:ext cx="214314" cy="178595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grpSp>
          <p:nvGrpSpPr>
            <p:cNvPr id="29" name="群組 28"/>
            <p:cNvGrpSpPr/>
            <p:nvPr/>
          </p:nvGrpSpPr>
          <p:grpSpPr>
            <a:xfrm>
              <a:off x="714348" y="1357298"/>
              <a:ext cx="8189487" cy="630942"/>
              <a:chOff x="714348" y="1357298"/>
              <a:chExt cx="8189487" cy="630942"/>
            </a:xfrm>
          </p:grpSpPr>
          <p:sp>
            <p:nvSpPr>
              <p:cNvPr id="12" name="文字方塊 5"/>
              <p:cNvSpPr txBox="1">
                <a:spLocks noChangeArrowheads="1"/>
              </p:cNvSpPr>
              <p:nvPr/>
            </p:nvSpPr>
            <p:spPr bwMode="auto">
              <a:xfrm>
                <a:off x="714348" y="1357298"/>
                <a:ext cx="1082348" cy="630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3500" dirty="0" smtClean="0">
                    <a:latin typeface="標楷體" pitchFamily="65" charset="-120"/>
                    <a:ea typeface="標楷體" pitchFamily="65" charset="-120"/>
                  </a:rPr>
                  <a:t>一樓</a:t>
                </a:r>
                <a:endParaRPr lang="zh-TW" altLang="en-US" sz="3500" dirty="0">
                  <a:latin typeface="標楷體" pitchFamily="65" charset="-120"/>
                  <a:ea typeface="標楷體" pitchFamily="65" charset="-120"/>
                </a:endParaRPr>
              </a:p>
            </p:txBody>
          </p:sp>
          <p:grpSp>
            <p:nvGrpSpPr>
              <p:cNvPr id="14" name="群組 13"/>
              <p:cNvGrpSpPr/>
              <p:nvPr/>
            </p:nvGrpSpPr>
            <p:grpSpPr>
              <a:xfrm>
                <a:off x="2000232" y="1411159"/>
                <a:ext cx="6903603" cy="523220"/>
                <a:chOff x="2071670" y="1428736"/>
                <a:chExt cx="6903603" cy="523220"/>
              </a:xfrm>
            </p:grpSpPr>
            <p:sp>
              <p:nvSpPr>
                <p:cNvPr id="8" name="文字方塊 5"/>
                <p:cNvSpPr txBox="1">
                  <a:spLocks noChangeArrowheads="1"/>
                </p:cNvSpPr>
                <p:nvPr/>
              </p:nvSpPr>
              <p:spPr bwMode="auto">
                <a:xfrm>
                  <a:off x="6392728" y="1428736"/>
                  <a:ext cx="1620957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TW" altLang="en-US" sz="2800" dirty="0" smtClean="0">
                      <a:latin typeface="標楷體" pitchFamily="65" charset="-120"/>
                      <a:ea typeface="標楷體" pitchFamily="65" charset="-120"/>
                    </a:rPr>
                    <a:t>階梯教室</a:t>
                  </a:r>
                  <a:endParaRPr lang="zh-TW" altLang="en-US" sz="2800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9" name="文字方塊 5"/>
                <p:cNvSpPr txBox="1">
                  <a:spLocks noChangeArrowheads="1"/>
                </p:cNvSpPr>
                <p:nvPr/>
              </p:nvSpPr>
              <p:spPr bwMode="auto">
                <a:xfrm>
                  <a:off x="5072066" y="1428736"/>
                  <a:ext cx="1261884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TW" altLang="en-US" sz="2800" dirty="0" smtClean="0">
                      <a:latin typeface="標楷體" pitchFamily="65" charset="-120"/>
                      <a:ea typeface="標楷體" pitchFamily="65" charset="-120"/>
                    </a:rPr>
                    <a:t>合作社</a:t>
                  </a:r>
                  <a:endParaRPr lang="zh-TW" altLang="en-US" sz="2800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10" name="文字方塊 5"/>
                <p:cNvSpPr txBox="1">
                  <a:spLocks noChangeArrowheads="1"/>
                </p:cNvSpPr>
                <p:nvPr/>
              </p:nvSpPr>
              <p:spPr bwMode="auto">
                <a:xfrm>
                  <a:off x="3033259" y="1428736"/>
                  <a:ext cx="1980029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TW" altLang="en-US" sz="2800" dirty="0" smtClean="0">
                      <a:latin typeface="標楷體" pitchFamily="65" charset="-120"/>
                      <a:ea typeface="標楷體" pitchFamily="65" charset="-120"/>
                    </a:rPr>
                    <a:t>繪本圖書館</a:t>
                  </a:r>
                  <a:endParaRPr lang="zh-TW" altLang="en-US" sz="2800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11" name="文字方塊 5"/>
                <p:cNvSpPr txBox="1">
                  <a:spLocks noChangeArrowheads="1"/>
                </p:cNvSpPr>
                <p:nvPr/>
              </p:nvSpPr>
              <p:spPr bwMode="auto">
                <a:xfrm>
                  <a:off x="2071670" y="1428736"/>
                  <a:ext cx="902811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TW" altLang="en-US" sz="2800" dirty="0" smtClean="0">
                      <a:latin typeface="標楷體" pitchFamily="65" charset="-120"/>
                      <a:ea typeface="標楷體" pitchFamily="65" charset="-120"/>
                    </a:rPr>
                    <a:t>走廊</a:t>
                  </a:r>
                  <a:endParaRPr lang="zh-TW" altLang="en-US" sz="2800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13" name="文字方塊 5"/>
                <p:cNvSpPr txBox="1">
                  <a:spLocks noChangeArrowheads="1"/>
                </p:cNvSpPr>
                <p:nvPr/>
              </p:nvSpPr>
              <p:spPr bwMode="auto">
                <a:xfrm>
                  <a:off x="8072462" y="1428736"/>
                  <a:ext cx="902811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TW" altLang="en-US" sz="2800" dirty="0" smtClean="0">
                      <a:latin typeface="標楷體" pitchFamily="65" charset="-120"/>
                      <a:ea typeface="標楷體" pitchFamily="65" charset="-120"/>
                    </a:rPr>
                    <a:t>穿堂</a:t>
                  </a:r>
                  <a:endParaRPr lang="zh-TW" altLang="en-US" sz="2800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</p:grpSp>
        </p:grpSp>
        <p:grpSp>
          <p:nvGrpSpPr>
            <p:cNvPr id="28" name="群組 27"/>
            <p:cNvGrpSpPr/>
            <p:nvPr/>
          </p:nvGrpSpPr>
          <p:grpSpPr>
            <a:xfrm>
              <a:off x="714348" y="2035959"/>
              <a:ext cx="6513519" cy="630942"/>
              <a:chOff x="714348" y="2428868"/>
              <a:chExt cx="6513519" cy="630942"/>
            </a:xfrm>
          </p:grpSpPr>
          <p:sp>
            <p:nvSpPr>
              <p:cNvPr id="15" name="文字方塊 5"/>
              <p:cNvSpPr txBox="1">
                <a:spLocks noChangeArrowheads="1"/>
              </p:cNvSpPr>
              <p:nvPr/>
            </p:nvSpPr>
            <p:spPr bwMode="auto">
              <a:xfrm>
                <a:off x="714348" y="2428868"/>
                <a:ext cx="1082348" cy="630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3500" dirty="0" smtClean="0">
                    <a:latin typeface="標楷體" pitchFamily="65" charset="-120"/>
                    <a:ea typeface="標楷體" pitchFamily="65" charset="-120"/>
                  </a:rPr>
                  <a:t>二樓</a:t>
                </a:r>
                <a:endParaRPr lang="zh-TW" altLang="en-US" sz="3500" dirty="0">
                  <a:latin typeface="標楷體" pitchFamily="65" charset="-120"/>
                  <a:ea typeface="標楷體" pitchFamily="65" charset="-120"/>
                </a:endParaRPr>
              </a:p>
            </p:txBody>
          </p:sp>
          <p:grpSp>
            <p:nvGrpSpPr>
              <p:cNvPr id="16" name="群組 15"/>
              <p:cNvGrpSpPr/>
              <p:nvPr/>
            </p:nvGrpSpPr>
            <p:grpSpPr>
              <a:xfrm>
                <a:off x="2000232" y="2482729"/>
                <a:ext cx="5227635" cy="523220"/>
                <a:chOff x="2071670" y="1428736"/>
                <a:chExt cx="5227635" cy="523220"/>
              </a:xfrm>
            </p:grpSpPr>
            <p:sp>
              <p:nvSpPr>
                <p:cNvPr id="17" name="文字方塊 5"/>
                <p:cNvSpPr txBox="1">
                  <a:spLocks noChangeArrowheads="1"/>
                </p:cNvSpPr>
                <p:nvPr/>
              </p:nvSpPr>
              <p:spPr bwMode="auto">
                <a:xfrm>
                  <a:off x="5678348" y="1428736"/>
                  <a:ext cx="1620957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TW" altLang="en-US" sz="2800" dirty="0" smtClean="0">
                      <a:latin typeface="標楷體" pitchFamily="65" charset="-120"/>
                      <a:ea typeface="標楷體" pitchFamily="65" charset="-120"/>
                    </a:rPr>
                    <a:t>美術教室</a:t>
                  </a:r>
                  <a:endParaRPr lang="zh-TW" altLang="en-US" sz="2800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18" name="文字方塊 5"/>
                <p:cNvSpPr txBox="1">
                  <a:spLocks noChangeArrowheads="1"/>
                </p:cNvSpPr>
                <p:nvPr/>
              </p:nvSpPr>
              <p:spPr bwMode="auto">
                <a:xfrm>
                  <a:off x="3875009" y="1428736"/>
                  <a:ext cx="1620957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TW" altLang="en-US" sz="2800" dirty="0" smtClean="0">
                      <a:latin typeface="標楷體" pitchFamily="65" charset="-120"/>
                      <a:ea typeface="標楷體" pitchFamily="65" charset="-120"/>
                    </a:rPr>
                    <a:t>自然教室</a:t>
                  </a:r>
                  <a:endParaRPr lang="zh-TW" altLang="en-US" sz="2800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20" name="文字方塊 5"/>
                <p:cNvSpPr txBox="1">
                  <a:spLocks noChangeArrowheads="1"/>
                </p:cNvSpPr>
                <p:nvPr/>
              </p:nvSpPr>
              <p:spPr bwMode="auto">
                <a:xfrm>
                  <a:off x="2071670" y="1428736"/>
                  <a:ext cx="1620957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TW" altLang="en-US" sz="2800" dirty="0" smtClean="0">
                      <a:latin typeface="標楷體" pitchFamily="65" charset="-120"/>
                      <a:ea typeface="標楷體" pitchFamily="65" charset="-120"/>
                    </a:rPr>
                    <a:t>活動中心</a:t>
                  </a:r>
                  <a:endParaRPr lang="zh-TW" altLang="en-US" sz="2800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</p:grpSp>
        </p:grpSp>
        <p:grpSp>
          <p:nvGrpSpPr>
            <p:cNvPr id="27" name="群組 26"/>
            <p:cNvGrpSpPr/>
            <p:nvPr/>
          </p:nvGrpSpPr>
          <p:grpSpPr>
            <a:xfrm>
              <a:off x="714348" y="2714620"/>
              <a:ext cx="6835931" cy="630942"/>
              <a:chOff x="714348" y="3643314"/>
              <a:chExt cx="6835931" cy="630942"/>
            </a:xfrm>
          </p:grpSpPr>
          <p:sp>
            <p:nvSpPr>
              <p:cNvPr id="22" name="文字方塊 5"/>
              <p:cNvSpPr txBox="1">
                <a:spLocks noChangeArrowheads="1"/>
              </p:cNvSpPr>
              <p:nvPr/>
            </p:nvSpPr>
            <p:spPr bwMode="auto">
              <a:xfrm>
                <a:off x="714348" y="3643314"/>
                <a:ext cx="1082348" cy="630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3500" dirty="0" smtClean="0">
                    <a:latin typeface="標楷體" pitchFamily="65" charset="-120"/>
                    <a:ea typeface="標楷體" pitchFamily="65" charset="-120"/>
                  </a:rPr>
                  <a:t>三樓</a:t>
                </a:r>
                <a:endParaRPr lang="zh-TW" altLang="en-US" sz="3500" dirty="0">
                  <a:latin typeface="標楷體" pitchFamily="65" charset="-120"/>
                  <a:ea typeface="標楷體" pitchFamily="65" charset="-120"/>
                </a:endParaRPr>
              </a:p>
            </p:txBody>
          </p:sp>
          <p:grpSp>
            <p:nvGrpSpPr>
              <p:cNvPr id="23" name="群組 22"/>
              <p:cNvGrpSpPr/>
              <p:nvPr/>
            </p:nvGrpSpPr>
            <p:grpSpPr>
              <a:xfrm>
                <a:off x="2000232" y="3697175"/>
                <a:ext cx="5550047" cy="523220"/>
                <a:chOff x="2071670" y="1428736"/>
                <a:chExt cx="5550047" cy="523220"/>
              </a:xfrm>
            </p:grpSpPr>
            <p:sp>
              <p:nvSpPr>
                <p:cNvPr id="24" name="文字方塊 5"/>
                <p:cNvSpPr txBox="1">
                  <a:spLocks noChangeArrowheads="1"/>
                </p:cNvSpPr>
                <p:nvPr/>
              </p:nvSpPr>
              <p:spPr bwMode="auto">
                <a:xfrm>
                  <a:off x="6000760" y="1428736"/>
                  <a:ext cx="1620957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TW" altLang="en-US" sz="2800" dirty="0" smtClean="0">
                      <a:latin typeface="標楷體" pitchFamily="65" charset="-120"/>
                      <a:ea typeface="標楷體" pitchFamily="65" charset="-120"/>
                    </a:rPr>
                    <a:t>大圖書館</a:t>
                  </a:r>
                  <a:endParaRPr lang="zh-TW" altLang="en-US" sz="2800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25" name="文字方塊 5"/>
                <p:cNvSpPr txBox="1">
                  <a:spLocks noChangeArrowheads="1"/>
                </p:cNvSpPr>
                <p:nvPr/>
              </p:nvSpPr>
              <p:spPr bwMode="auto">
                <a:xfrm>
                  <a:off x="3856679" y="1428736"/>
                  <a:ext cx="1980029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TW" altLang="en-US" sz="2800" dirty="0" smtClean="0">
                      <a:latin typeface="標楷體" pitchFamily="65" charset="-120"/>
                      <a:ea typeface="標楷體" pitchFamily="65" charset="-120"/>
                    </a:rPr>
                    <a:t>資優班教室</a:t>
                  </a:r>
                  <a:endParaRPr lang="zh-TW" altLang="en-US" sz="2800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26" name="文字方塊 5"/>
                <p:cNvSpPr txBox="1">
                  <a:spLocks noChangeArrowheads="1"/>
                </p:cNvSpPr>
                <p:nvPr/>
              </p:nvSpPr>
              <p:spPr bwMode="auto">
                <a:xfrm>
                  <a:off x="2071670" y="1428736"/>
                  <a:ext cx="1620957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TW" altLang="en-US" sz="2800" dirty="0" smtClean="0">
                      <a:latin typeface="標楷體" pitchFamily="65" charset="-120"/>
                      <a:ea typeface="標楷體" pitchFamily="65" charset="-120"/>
                    </a:rPr>
                    <a:t>電腦教室</a:t>
                  </a:r>
                  <a:endParaRPr lang="zh-TW" altLang="en-US" sz="2800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</p:grpSp>
        </p:grpSp>
      </p:grpSp>
      <p:sp>
        <p:nvSpPr>
          <p:cNvPr id="35" name="內容版面配置區 4"/>
          <p:cNvSpPr txBox="1">
            <a:spLocks/>
          </p:cNvSpPr>
          <p:nvPr/>
        </p:nvSpPr>
        <p:spPr>
          <a:xfrm>
            <a:off x="3500430" y="3857628"/>
            <a:ext cx="2000264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保護</a:t>
            </a:r>
            <a:r>
              <a:rPr kumimoji="0" lang="zh-TW" altLang="en-US" sz="2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頭頸部</a:t>
            </a:r>
            <a:endParaRPr kumimoji="0" lang="en-US" altLang="zh-TW" sz="2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" name="內容版面配置區 4"/>
          <p:cNvSpPr txBox="1">
            <a:spLocks/>
          </p:cNvSpPr>
          <p:nvPr/>
        </p:nvSpPr>
        <p:spPr>
          <a:xfrm>
            <a:off x="5715008" y="4286256"/>
            <a:ext cx="1643074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環顧</a:t>
            </a:r>
            <a:r>
              <a:rPr kumimoji="0" lang="zh-TW" altLang="en-US" sz="2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四週</a:t>
            </a:r>
            <a:endParaRPr kumimoji="0" lang="en-US" altLang="zh-TW" sz="2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" name="內容版面配置區 4"/>
          <p:cNvSpPr txBox="1">
            <a:spLocks/>
          </p:cNvSpPr>
          <p:nvPr/>
        </p:nvSpPr>
        <p:spPr>
          <a:xfrm>
            <a:off x="3643306" y="5072074"/>
            <a:ext cx="228601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遠離</a:t>
            </a:r>
            <a:r>
              <a:rPr kumimoji="0" lang="zh-TW" altLang="en-US" sz="2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危險區域</a:t>
            </a:r>
            <a:endParaRPr kumimoji="0" lang="en-US" altLang="zh-TW" sz="2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" name="內容版面配置區 4"/>
          <p:cNvSpPr txBox="1">
            <a:spLocks/>
          </p:cNvSpPr>
          <p:nvPr/>
        </p:nvSpPr>
        <p:spPr>
          <a:xfrm>
            <a:off x="5786446" y="5857892"/>
            <a:ext cx="1857388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隨機應變</a:t>
            </a:r>
            <a:endParaRPr kumimoji="0" lang="en-US" altLang="zh-TW" sz="25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5" name="群組 44"/>
          <p:cNvGrpSpPr/>
          <p:nvPr/>
        </p:nvGrpSpPr>
        <p:grpSpPr>
          <a:xfrm>
            <a:off x="1785918" y="3571876"/>
            <a:ext cx="1643073" cy="3071834"/>
            <a:chOff x="428596" y="3571876"/>
            <a:chExt cx="1643073" cy="3071834"/>
          </a:xfrm>
        </p:grpSpPr>
        <p:grpSp>
          <p:nvGrpSpPr>
            <p:cNvPr id="44" name="群組 43"/>
            <p:cNvGrpSpPr/>
            <p:nvPr/>
          </p:nvGrpSpPr>
          <p:grpSpPr>
            <a:xfrm>
              <a:off x="500034" y="3571876"/>
              <a:ext cx="1500198" cy="2928958"/>
              <a:chOff x="500034" y="1357298"/>
              <a:chExt cx="1500198" cy="3143272"/>
            </a:xfrm>
          </p:grpSpPr>
          <p:sp>
            <p:nvSpPr>
              <p:cNvPr id="40" name="AutoShape 3"/>
              <p:cNvSpPr>
                <a:spLocks noChangeArrowheads="1"/>
              </p:cNvSpPr>
              <p:nvPr/>
            </p:nvSpPr>
            <p:spPr bwMode="auto">
              <a:xfrm rot="5400000">
                <a:off x="-321503" y="2178835"/>
                <a:ext cx="3143272" cy="1500198"/>
              </a:xfrm>
              <a:prstGeom prst="roundRect">
                <a:avLst>
                  <a:gd name="adj" fmla="val 14557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>
                  <a:lnSpc>
                    <a:spcPct val="70000"/>
                  </a:lnSpc>
                </a:pPr>
                <a:endParaRPr lang="zh-TW" altLang="zh-TW" sz="1400" b="1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42" name="向下箭號 41"/>
              <p:cNvSpPr/>
              <p:nvPr/>
            </p:nvSpPr>
            <p:spPr>
              <a:xfrm>
                <a:off x="1035818" y="2000240"/>
                <a:ext cx="428628" cy="571504"/>
              </a:xfrm>
              <a:prstGeom prst="downArrow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43" name="向下箭號 42"/>
              <p:cNvSpPr/>
              <p:nvPr/>
            </p:nvSpPr>
            <p:spPr>
              <a:xfrm>
                <a:off x="1035818" y="3162414"/>
                <a:ext cx="428628" cy="571504"/>
              </a:xfrm>
              <a:prstGeom prst="downArrow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sp>
          <p:nvSpPr>
            <p:cNvPr id="41" name="內容版面配置區 4"/>
            <p:cNvSpPr txBox="1">
              <a:spLocks/>
            </p:cNvSpPr>
            <p:nvPr/>
          </p:nvSpPr>
          <p:spPr bwMode="auto">
            <a:xfrm>
              <a:off x="428596" y="3571876"/>
              <a:ext cx="1643073" cy="3071834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000" b="0" i="0" u="none" strike="noStrike" kern="1200" cap="none" spc="0" normalizeH="0" baseline="0" noProof="0" dirty="0" smtClean="0">
                  <a:ln w="12700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</a:rPr>
                <a:t>冷靜</a:t>
              </a:r>
              <a:endParaRPr kumimoji="0" lang="en-US" altLang="zh-TW" sz="3000" b="0" i="0" u="none" strike="noStrike" kern="1200" cap="none" spc="0" normalizeH="0" baseline="0" noProof="0" dirty="0" smtClean="0">
                <a:ln w="1270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TW" sz="3000" dirty="0" smtClean="0">
                <a:latin typeface="標楷體" pitchFamily="65" charset="-120"/>
                <a:ea typeface="標楷體" pitchFamily="65" charset="-120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000" b="0" i="0" u="none" strike="noStrike" kern="1200" cap="none" spc="0" normalizeH="0" baseline="0" noProof="0" dirty="0" smtClean="0">
                  <a:ln w="12700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</a:rPr>
                <a:t>判斷</a:t>
              </a:r>
              <a:endParaRPr kumimoji="0" lang="en-US" altLang="zh-TW" sz="3000" b="0" i="0" u="none" strike="noStrike" kern="1200" cap="none" spc="0" normalizeH="0" baseline="0" noProof="0" dirty="0" smtClean="0">
                <a:ln w="1270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TW" sz="3000" dirty="0" smtClean="0">
                <a:latin typeface="標楷體" pitchFamily="65" charset="-120"/>
                <a:ea typeface="標楷體" pitchFamily="65" charset="-120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000" b="0" i="0" u="none" strike="noStrike" kern="1200" cap="none" spc="0" normalizeH="0" baseline="0" noProof="0" dirty="0" smtClean="0">
                  <a:ln w="12700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</a:rPr>
                <a:t>做決定</a:t>
              </a:r>
              <a:endParaRPr kumimoji="0" lang="en-US" altLang="zh-TW" sz="3000" b="0" i="0" u="none" strike="noStrike" kern="1200" cap="none" spc="0" normalizeH="0" baseline="0" noProof="0" dirty="0" smtClean="0">
                <a:ln w="1270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 bwMode="auto">
          <a:xfrm>
            <a:off x="2214546" y="-24"/>
            <a:ext cx="3714775" cy="92869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中正國小</a:t>
            </a:r>
            <a:r>
              <a:rPr lang="en-US" altLang="zh-TW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年第</a:t>
            </a:r>
            <a:r>
              <a:rPr lang="en-US" altLang="zh-TW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學期</a:t>
            </a:r>
            <a:r>
              <a:rPr lang="en-US" altLang="zh-TW" sz="20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防災逃生路線</a:t>
            </a:r>
          </a:p>
        </p:txBody>
      </p:sp>
      <p:pic>
        <p:nvPicPr>
          <p:cNvPr id="4" name="圖片 3"/>
          <p:cNvPicPr/>
          <p:nvPr/>
        </p:nvPicPr>
        <p:blipFill>
          <a:blip r:embed="rId2"/>
          <a:srcRect l="1695" t="9311" r="18959" b="17691"/>
          <a:stretch>
            <a:fillRect/>
          </a:stretch>
        </p:blipFill>
        <p:spPr bwMode="auto">
          <a:xfrm>
            <a:off x="214282" y="1073269"/>
            <a:ext cx="8795158" cy="5713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 bwMode="auto">
          <a:xfrm>
            <a:off x="3428992" y="0"/>
            <a:ext cx="4214810" cy="92869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中正國小</a:t>
            </a:r>
            <a:r>
              <a:rPr lang="en-US" altLang="zh-TW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學期</a:t>
            </a:r>
            <a:r>
              <a:rPr lang="en-US" altLang="zh-TW" sz="20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滅火器使用方法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214282" y="1214422"/>
            <a:ext cx="4143404" cy="1571636"/>
            <a:chOff x="1285852" y="1214422"/>
            <a:chExt cx="4143404" cy="1571636"/>
          </a:xfrm>
        </p:grpSpPr>
        <p:sp>
          <p:nvSpPr>
            <p:cNvPr id="6" name="圓角矩形 5"/>
            <p:cNvSpPr/>
            <p:nvPr/>
          </p:nvSpPr>
          <p:spPr>
            <a:xfrm>
              <a:off x="1285852" y="1758781"/>
              <a:ext cx="1214446" cy="4829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000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課本</a:t>
              </a:r>
              <a:endParaRPr lang="zh-TW" altLang="en-US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2643174" y="1214422"/>
              <a:ext cx="857256" cy="157163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0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拉</a:t>
              </a:r>
              <a:endPara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zh-TW" altLang="en-US" sz="30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拉</a:t>
              </a:r>
              <a:endPara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zh-TW" altLang="en-US" sz="30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壓</a:t>
              </a:r>
              <a:endParaRPr lang="zh-TW" altLang="en-US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3643306" y="1214422"/>
              <a:ext cx="1785950" cy="4829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000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拉插銷</a:t>
              </a:r>
              <a:endParaRPr lang="zh-TW" altLang="en-US" sz="3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3643306" y="1758780"/>
              <a:ext cx="1785950" cy="4829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000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拉噴管</a:t>
              </a:r>
              <a:endParaRPr lang="zh-TW" altLang="en-US" sz="3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3643306" y="2303139"/>
              <a:ext cx="1785950" cy="4829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000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壓壓把</a:t>
              </a:r>
              <a:endParaRPr lang="zh-TW" altLang="en-US" sz="3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3143240" y="2714620"/>
            <a:ext cx="5786478" cy="3357586"/>
            <a:chOff x="857224" y="1214422"/>
            <a:chExt cx="5786478" cy="3357586"/>
          </a:xfrm>
        </p:grpSpPr>
        <p:sp>
          <p:nvSpPr>
            <p:cNvPr id="13" name="圓角矩形 12"/>
            <p:cNvSpPr/>
            <p:nvPr/>
          </p:nvSpPr>
          <p:spPr>
            <a:xfrm>
              <a:off x="857224" y="1758781"/>
              <a:ext cx="1643074" cy="4829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000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修改後</a:t>
              </a:r>
              <a:endParaRPr lang="zh-TW" altLang="en-US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2643174" y="1214422"/>
              <a:ext cx="857256" cy="214314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0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拉</a:t>
              </a:r>
              <a:endPara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zh-TW" altLang="en-US" sz="30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瞄</a:t>
              </a:r>
              <a:endPara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zh-TW" altLang="en-US" sz="30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壓</a:t>
              </a:r>
              <a:endPara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zh-TW" altLang="en-US" sz="30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掃</a:t>
              </a:r>
              <a:endParaRPr lang="zh-TW" altLang="en-US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3643306" y="1214422"/>
              <a:ext cx="1785950" cy="4829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000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拉插銷</a:t>
              </a:r>
              <a:endParaRPr lang="zh-TW" altLang="en-US" sz="3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3643306" y="1767829"/>
              <a:ext cx="3000396" cy="4829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000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拉噴管瞄準火源</a:t>
              </a:r>
              <a:endParaRPr lang="zh-TW" altLang="en-US" sz="3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3643306" y="2321236"/>
              <a:ext cx="1785950" cy="4829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000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壓壓把</a:t>
              </a:r>
              <a:endParaRPr lang="zh-TW" altLang="en-US" sz="3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3643306" y="2874643"/>
              <a:ext cx="1785950" cy="4829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000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點放掃射</a:t>
              </a:r>
              <a:endParaRPr lang="zh-TW" altLang="en-US" sz="3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3643306" y="3429000"/>
              <a:ext cx="2714644" cy="1143008"/>
            </a:xfrm>
            <a:prstGeom prst="roundRect">
              <a:avLst>
                <a:gd name="adj" fmla="val 186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zh-TW" altLang="en-US" sz="2000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滅火器</a:t>
              </a:r>
              <a:endParaRPr lang="en-US" altLang="zh-TW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2000" dirty="0" smtClean="0">
                  <a:solidFill>
                    <a:srgbClr val="003300"/>
                  </a:solidFill>
                  <a:latin typeface="標楷體" pitchFamily="65" charset="-120"/>
                  <a:ea typeface="標楷體" pitchFamily="65" charset="-120"/>
                </a:rPr>
                <a:t>最佳壓力釋放時間僅</a:t>
              </a:r>
              <a:endParaRPr lang="en-US" altLang="zh-TW" sz="2000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r">
                <a:spcBef>
                  <a:spcPts val="600"/>
                </a:spcBef>
              </a:pPr>
              <a:r>
                <a:rPr lang="en-US" altLang="zh-TW" sz="2000" dirty="0" smtClean="0">
                  <a:solidFill>
                    <a:srgbClr val="FF00FF"/>
                  </a:solidFill>
                  <a:latin typeface="標楷體" pitchFamily="65" charset="-120"/>
                  <a:ea typeface="標楷體" pitchFamily="65" charset="-120"/>
                </a:rPr>
                <a:t>12~15</a:t>
              </a:r>
              <a:r>
                <a:rPr lang="zh-TW" altLang="en-US" sz="2000" dirty="0" smtClean="0">
                  <a:solidFill>
                    <a:srgbClr val="003300"/>
                  </a:solidFill>
                  <a:latin typeface="標楷體" pitchFamily="65" charset="-120"/>
                  <a:ea typeface="標楷體" pitchFamily="65" charset="-120"/>
                </a:rPr>
                <a:t>秒</a:t>
              </a:r>
              <a:endParaRPr lang="zh-TW" altLang="en-US" sz="2000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5122" name="Picture 2" descr="C:\Users\Administrator\Desktop\下載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78" r="5101"/>
          <a:stretch>
            <a:fillRect/>
          </a:stretch>
        </p:blipFill>
        <p:spPr bwMode="auto">
          <a:xfrm>
            <a:off x="52742" y="3214686"/>
            <a:ext cx="3876316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24"/>
            <a:ext cx="9144000" cy="685802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10"/>
          <p:cNvSpPr txBox="1"/>
          <p:nvPr/>
        </p:nvSpPr>
        <p:spPr>
          <a:xfrm>
            <a:off x="142844" y="714356"/>
            <a:ext cx="5268109" cy="83869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buNone/>
            </a:pPr>
            <a:r>
              <a:rPr lang="zh-TW" altLang="en-US" sz="5000" dirty="0" smtClean="0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  <a:cs typeface="Arial" panose="020B0604020202020204" pitchFamily="34" charset="0"/>
              </a:rPr>
              <a:t>傷害處理小組培訓</a:t>
            </a:r>
            <a:endParaRPr lang="zh-CN" altLang="en-US" sz="5000" dirty="0">
              <a:solidFill>
                <a:srgbClr val="0000FF"/>
              </a:solidFill>
              <a:latin typeface="Microsoft YaHei" pitchFamily="34" charset="-122"/>
              <a:ea typeface="Microsoft YaHei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6584" y="357166"/>
            <a:ext cx="5000628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2000" dirty="0" smtClean="0">
                <a:solidFill>
                  <a:srgbClr val="FF0000"/>
                </a:solidFill>
                <a:latin typeface="華康粗黑體"/>
                <a:ea typeface="微软雅黑" panose="020B0503020204020204" pitchFamily="34" charset="-122"/>
                <a:cs typeface="Arial" panose="020B0604020202020204" pitchFamily="34" charset="0"/>
              </a:rPr>
              <a:t>花蓮縣花蓮市中正國小</a:t>
            </a:r>
            <a:r>
              <a:rPr lang="en-US" altLang="zh-TW" sz="2000" dirty="0" smtClean="0">
                <a:solidFill>
                  <a:srgbClr val="FF0000"/>
                </a:solidFill>
                <a:latin typeface="華康粗黑體"/>
                <a:ea typeface="微软雅黑" panose="020B0503020204020204" pitchFamily="34" charset="-122"/>
                <a:cs typeface="Arial" panose="020B0604020202020204" pitchFamily="34" charset="0"/>
              </a:rPr>
              <a:t>107</a:t>
            </a:r>
            <a:r>
              <a:rPr lang="zh-TW" altLang="en-US" sz="2000" dirty="0" smtClean="0">
                <a:solidFill>
                  <a:srgbClr val="FF0000"/>
                </a:solidFill>
                <a:latin typeface="華康粗黑體"/>
                <a:ea typeface="微软雅黑" panose="020B0503020204020204" pitchFamily="34" charset="-122"/>
                <a:cs typeface="Arial" panose="020B0604020202020204" pitchFamily="34" charset="0"/>
              </a:rPr>
              <a:t>學年度</a:t>
            </a:r>
            <a:endParaRPr lang="en-US" altLang="zh-CN" sz="2000" dirty="0">
              <a:solidFill>
                <a:srgbClr val="FF0000"/>
              </a:solidFill>
              <a:latin typeface="華康粗黑體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3741" y="1434243"/>
            <a:ext cx="4786314" cy="4539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500" dirty="0" smtClean="0">
                <a:solidFill>
                  <a:srgbClr val="FF000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Injury treatment team</a:t>
            </a:r>
            <a:endParaRPr lang="en-US" altLang="zh-CN" sz="2500" dirty="0">
              <a:solidFill>
                <a:srgbClr val="FF0000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285720" y="2786058"/>
            <a:ext cx="3714776" cy="1000132"/>
            <a:chOff x="500034" y="2786058"/>
            <a:chExt cx="3714776" cy="1000132"/>
          </a:xfrm>
        </p:grpSpPr>
        <p:sp>
          <p:nvSpPr>
            <p:cNvPr id="9" name="Rectangle 54"/>
            <p:cNvSpPr txBox="1">
              <a:spLocks noChangeArrowheads="1"/>
            </p:cNvSpPr>
            <p:nvPr/>
          </p:nvSpPr>
          <p:spPr bwMode="auto">
            <a:xfrm>
              <a:off x="500034" y="2786058"/>
              <a:ext cx="1571636" cy="1000132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000" dirty="0" smtClean="0">
                  <a:solidFill>
                    <a:srgbClr val="FF0000"/>
                  </a:solidFill>
                  <a:latin typeface="Microsoft YaHei" pitchFamily="34" charset="-122"/>
                  <a:ea typeface="Microsoft YaHei" pitchFamily="34" charset="-122"/>
                  <a:cs typeface="+mj-cs"/>
                </a:rPr>
                <a:t>體育</a:t>
              </a:r>
              <a:r>
                <a:rPr kumimoji="0" lang="zh-TW" altLang="en-US" sz="20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itchFamily="34" charset="-122"/>
                  <a:ea typeface="Microsoft YaHei" pitchFamily="34" charset="-122"/>
                  <a:cs typeface="+mj-cs"/>
                </a:rPr>
                <a:t>組</a:t>
              </a:r>
              <a:endParaRPr kumimoji="0" lang="en-US" altLang="zh-TW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+mj-cs"/>
              </a:endParaRPr>
            </a:p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3000" dirty="0" smtClean="0">
                  <a:solidFill>
                    <a:srgbClr val="0000FF"/>
                  </a:solidFill>
                  <a:latin typeface="Microsoft YaHei" pitchFamily="34" charset="-122"/>
                  <a:ea typeface="Microsoft YaHei" pitchFamily="34" charset="-122"/>
                  <a:cs typeface="+mj-cs"/>
                </a:rPr>
                <a:t>張瑞祥</a:t>
              </a:r>
              <a:endParaRPr kumimoji="0" lang="zh-TW" altLang="zh-TW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+mj-cs"/>
              </a:endParaRPr>
            </a:p>
          </p:txBody>
        </p:sp>
        <p:sp>
          <p:nvSpPr>
            <p:cNvPr id="10" name="Rectangle 54"/>
            <p:cNvSpPr txBox="1">
              <a:spLocks noChangeArrowheads="1"/>
            </p:cNvSpPr>
            <p:nvPr/>
          </p:nvSpPr>
          <p:spPr bwMode="auto">
            <a:xfrm>
              <a:off x="2500298" y="2786058"/>
              <a:ext cx="1714512" cy="1000132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itchFamily="34" charset="-122"/>
                  <a:ea typeface="Microsoft YaHei" pitchFamily="34" charset="-122"/>
                  <a:cs typeface="+mj-cs"/>
                </a:rPr>
                <a:t>生活教育組</a:t>
              </a:r>
              <a:endParaRPr kumimoji="0" lang="en-US" altLang="zh-TW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+mj-cs"/>
              </a:endParaRPr>
            </a:p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3000" dirty="0" smtClean="0">
                  <a:solidFill>
                    <a:srgbClr val="0000FF"/>
                  </a:solidFill>
                  <a:latin typeface="Microsoft YaHei" pitchFamily="34" charset="-122"/>
                  <a:ea typeface="Microsoft YaHei" pitchFamily="34" charset="-122"/>
                  <a:cs typeface="+mj-cs"/>
                </a:rPr>
                <a:t>呂書璇</a:t>
              </a:r>
              <a:endParaRPr kumimoji="0" lang="zh-TW" altLang="zh-TW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14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群組 28"/>
          <p:cNvGrpSpPr/>
          <p:nvPr/>
        </p:nvGrpSpPr>
        <p:grpSpPr>
          <a:xfrm>
            <a:off x="795" y="-3100"/>
            <a:ext cx="5142709" cy="6861100"/>
            <a:chOff x="795" y="-3100"/>
            <a:chExt cx="5142709" cy="6861100"/>
          </a:xfrm>
        </p:grpSpPr>
        <p:sp>
          <p:nvSpPr>
            <p:cNvPr id="30" name="矩形 29"/>
            <p:cNvSpPr>
              <a:spLocks noChangeArrowheads="1"/>
            </p:cNvSpPr>
            <p:nvPr/>
          </p:nvSpPr>
          <p:spPr bwMode="auto">
            <a:xfrm>
              <a:off x="795" y="-3100"/>
              <a:ext cx="2999569" cy="6861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橢圓 30"/>
            <p:cNvSpPr/>
            <p:nvPr/>
          </p:nvSpPr>
          <p:spPr>
            <a:xfrm>
              <a:off x="1428728" y="1428736"/>
              <a:ext cx="3714776" cy="3714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椭圆 40"/>
          <p:cNvSpPr/>
          <p:nvPr/>
        </p:nvSpPr>
        <p:spPr>
          <a:xfrm>
            <a:off x="1714480" y="2071678"/>
            <a:ext cx="2418293" cy="2418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50">
              <a:solidFill>
                <a:srgbClr val="C00000"/>
              </a:solidFill>
            </a:endParaRPr>
          </a:p>
        </p:txBody>
      </p:sp>
      <p:grpSp>
        <p:nvGrpSpPr>
          <p:cNvPr id="8" name="组合 1"/>
          <p:cNvGrpSpPr/>
          <p:nvPr/>
        </p:nvGrpSpPr>
        <p:grpSpPr>
          <a:xfrm>
            <a:off x="2110045" y="2436704"/>
            <a:ext cx="1627168" cy="1625314"/>
            <a:chOff x="1369631" y="1812921"/>
            <a:chExt cx="1157383" cy="1156064"/>
          </a:xfrm>
        </p:grpSpPr>
        <p:sp>
          <p:nvSpPr>
            <p:cNvPr id="9" name="TextBox 34"/>
            <p:cNvSpPr txBox="1"/>
            <p:nvPr/>
          </p:nvSpPr>
          <p:spPr>
            <a:xfrm>
              <a:off x="1369631" y="1812921"/>
              <a:ext cx="1157383" cy="9889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8436" baseline="12000" dirty="0">
                  <a:solidFill>
                    <a:srgbClr val="C0000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rPr>
                <a:t>目录</a:t>
              </a:r>
            </a:p>
          </p:txBody>
        </p:sp>
        <p:sp>
          <p:nvSpPr>
            <p:cNvPr id="10" name="TextBox 24"/>
            <p:cNvSpPr txBox="1"/>
            <p:nvPr/>
          </p:nvSpPr>
          <p:spPr>
            <a:xfrm>
              <a:off x="1398632" y="2524993"/>
              <a:ext cx="1099376" cy="44399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937" baseline="12000" dirty="0">
                  <a:solidFill>
                    <a:srgbClr val="C0000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Franklin Gothic Book" panose="020B0503020102020204" pitchFamily="34" charset="0"/>
                  <a:ea typeface="微软雅黑" pitchFamily="34" charset="-122"/>
                </a:rPr>
                <a:t>CONTENT</a:t>
              </a:r>
              <a:endParaRPr lang="zh-CN" altLang="en-US" sz="3937" baseline="12000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Franklin Gothic Book" panose="020B0503020102020204" pitchFamily="34" charset="0"/>
                <a:ea typeface="微软雅黑" pitchFamily="34" charset="-122"/>
              </a:endParaRPr>
            </a:p>
          </p:txBody>
        </p:sp>
      </p:grpSp>
      <p:sp>
        <p:nvSpPr>
          <p:cNvPr id="21" name="弧形 20"/>
          <p:cNvSpPr/>
          <p:nvPr/>
        </p:nvSpPr>
        <p:spPr>
          <a:xfrm>
            <a:off x="4723118" y="3943195"/>
            <a:ext cx="1056594" cy="1056594"/>
          </a:xfrm>
          <a:prstGeom prst="arc">
            <a:avLst>
              <a:gd name="adj1" fmla="val 16072548"/>
              <a:gd name="adj2" fmla="val 5356559"/>
            </a:avLst>
          </a:prstGeom>
          <a:noFill/>
          <a:ln w="9525">
            <a:solidFill>
              <a:schemeClr val="accent1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7" name="群組 36"/>
          <p:cNvGrpSpPr/>
          <p:nvPr/>
        </p:nvGrpSpPr>
        <p:grpSpPr>
          <a:xfrm>
            <a:off x="4723118" y="1829275"/>
            <a:ext cx="1056595" cy="3062824"/>
            <a:chOff x="4723118" y="1829275"/>
            <a:chExt cx="1056595" cy="3062824"/>
          </a:xfrm>
        </p:grpSpPr>
        <p:grpSp>
          <p:nvGrpSpPr>
            <p:cNvPr id="5" name="组合 2"/>
            <p:cNvGrpSpPr/>
            <p:nvPr/>
          </p:nvGrpSpPr>
          <p:grpSpPr>
            <a:xfrm>
              <a:off x="4830802" y="1884909"/>
              <a:ext cx="841222" cy="841222"/>
              <a:chOff x="3529981" y="507683"/>
              <a:chExt cx="598350" cy="598350"/>
            </a:xfrm>
          </p:grpSpPr>
          <p:sp>
            <p:nvSpPr>
              <p:cNvPr id="6" name="椭圆 3"/>
              <p:cNvSpPr/>
              <p:nvPr/>
            </p:nvSpPr>
            <p:spPr>
              <a:xfrm>
                <a:off x="3529981" y="507683"/>
                <a:ext cx="598350" cy="5983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50">
                  <a:solidFill>
                    <a:srgbClr val="C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" name="TextBox 4"/>
              <p:cNvSpPr txBox="1"/>
              <p:nvPr/>
            </p:nvSpPr>
            <p:spPr>
              <a:xfrm>
                <a:off x="3576317" y="558577"/>
                <a:ext cx="530353" cy="49656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3937" dirty="0">
                    <a:solidFill>
                      <a:srgbClr val="C00000"/>
                    </a:solidFill>
                    <a:effectLst>
                      <a:innerShdw blurRad="63500" dist="50800" dir="18900000">
                        <a:prstClr val="black">
                          <a:alpha val="30000"/>
                        </a:prstClr>
                      </a:innerShdw>
                    </a:effectLst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01</a:t>
                </a:r>
                <a:endParaRPr lang="zh-CN" altLang="en-US" sz="3937" dirty="0">
                  <a:solidFill>
                    <a:srgbClr val="C0000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组合 46"/>
            <p:cNvGrpSpPr/>
            <p:nvPr/>
          </p:nvGrpSpPr>
          <p:grpSpPr>
            <a:xfrm>
              <a:off x="4878969" y="2993919"/>
              <a:ext cx="841222" cy="841222"/>
              <a:chOff x="3529981" y="507683"/>
              <a:chExt cx="598350" cy="598350"/>
            </a:xfrm>
          </p:grpSpPr>
          <p:sp>
            <p:nvSpPr>
              <p:cNvPr id="15" name="椭圆 47"/>
              <p:cNvSpPr/>
              <p:nvPr/>
            </p:nvSpPr>
            <p:spPr>
              <a:xfrm>
                <a:off x="3529981" y="507683"/>
                <a:ext cx="598350" cy="5983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50">
                  <a:solidFill>
                    <a:srgbClr val="C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48"/>
              <p:cNvSpPr txBox="1"/>
              <p:nvPr/>
            </p:nvSpPr>
            <p:spPr>
              <a:xfrm>
                <a:off x="3567571" y="598214"/>
                <a:ext cx="530353" cy="49656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3937" dirty="0">
                    <a:solidFill>
                      <a:srgbClr val="C00000"/>
                    </a:solidFill>
                    <a:effectLst>
                      <a:innerShdw blurRad="63500" dist="50800" dir="18900000">
                        <a:prstClr val="black">
                          <a:alpha val="30000"/>
                        </a:prstClr>
                      </a:innerShdw>
                    </a:effectLst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02</a:t>
                </a:r>
                <a:endParaRPr lang="zh-CN" altLang="en-US" sz="3937" dirty="0">
                  <a:solidFill>
                    <a:srgbClr val="C0000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群組 35"/>
            <p:cNvGrpSpPr/>
            <p:nvPr/>
          </p:nvGrpSpPr>
          <p:grpSpPr>
            <a:xfrm>
              <a:off x="4723118" y="1829275"/>
              <a:ext cx="1056595" cy="3062824"/>
              <a:chOff x="4723118" y="1829275"/>
              <a:chExt cx="1056595" cy="3062824"/>
            </a:xfrm>
          </p:grpSpPr>
          <p:sp>
            <p:nvSpPr>
              <p:cNvPr id="22" name="弧形 21"/>
              <p:cNvSpPr/>
              <p:nvPr/>
            </p:nvSpPr>
            <p:spPr>
              <a:xfrm>
                <a:off x="4723118" y="1829275"/>
                <a:ext cx="1056594" cy="1056594"/>
              </a:xfrm>
              <a:prstGeom prst="arc">
                <a:avLst>
                  <a:gd name="adj1" fmla="val 16200000"/>
                  <a:gd name="adj2" fmla="val 5356559"/>
                </a:avLst>
              </a:prstGeom>
              <a:noFill/>
              <a:ln w="9525">
                <a:solidFill>
                  <a:schemeClr val="accent1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3" name="弧形 22"/>
              <p:cNvSpPr/>
              <p:nvPr/>
            </p:nvSpPr>
            <p:spPr>
              <a:xfrm flipH="1">
                <a:off x="4723119" y="2886236"/>
                <a:ext cx="1056594" cy="1056594"/>
              </a:xfrm>
              <a:prstGeom prst="arc">
                <a:avLst>
                  <a:gd name="adj1" fmla="val 16169364"/>
                  <a:gd name="adj2" fmla="val 5281886"/>
                </a:avLst>
              </a:prstGeom>
              <a:noFill/>
              <a:ln w="9525">
                <a:solidFill>
                  <a:schemeClr val="accent1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grpSp>
            <p:nvGrpSpPr>
              <p:cNvPr id="25" name="组合 55"/>
              <p:cNvGrpSpPr/>
              <p:nvPr/>
            </p:nvGrpSpPr>
            <p:grpSpPr>
              <a:xfrm>
                <a:off x="4875871" y="4050877"/>
                <a:ext cx="841222" cy="841222"/>
                <a:chOff x="3529981" y="507683"/>
                <a:chExt cx="598350" cy="598350"/>
              </a:xfrm>
            </p:grpSpPr>
            <p:sp>
              <p:nvSpPr>
                <p:cNvPr id="26" name="椭圆 56"/>
                <p:cNvSpPr/>
                <p:nvPr/>
              </p:nvSpPr>
              <p:spPr>
                <a:xfrm>
                  <a:off x="3529981" y="507683"/>
                  <a:ext cx="598350" cy="598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95000"/>
                        <a:lumOff val="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70000">
                      <a:srgbClr val="FAFAFA"/>
                    </a:gs>
                  </a:gsLst>
                  <a:lin ang="8100000" scaled="1"/>
                  <a:tileRect/>
                </a:gradFill>
                <a:ln w="25400">
                  <a:solidFill>
                    <a:schemeClr val="bg1"/>
                  </a:solidFill>
                </a:ln>
                <a:effectLst>
                  <a:outerShdw blurRad="254000" dist="190500" dir="8100000" algn="tr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250">
                    <a:solidFill>
                      <a:srgbClr val="C00000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TextBox 57"/>
                <p:cNvSpPr txBox="1"/>
                <p:nvPr/>
              </p:nvSpPr>
              <p:spPr>
                <a:xfrm>
                  <a:off x="3578518" y="582851"/>
                  <a:ext cx="530353" cy="49656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altLang="zh-CN" sz="3937" dirty="0">
                      <a:solidFill>
                        <a:srgbClr val="C00000"/>
                      </a:solidFill>
                      <a:effectLst>
                        <a:innerShdw blurRad="63500" dist="50800" dir="18900000">
                          <a:prstClr val="black">
                            <a:alpha val="30000"/>
                          </a:prstClr>
                        </a:innerShdw>
                      </a:effectLst>
                      <a:latin typeface="Arial" panose="020B0604020202020204" pitchFamily="34" charset="0"/>
                      <a:ea typeface="微软雅黑" pitchFamily="34" charset="-122"/>
                      <a:cs typeface="Arial" panose="020B0604020202020204" pitchFamily="34" charset="0"/>
                    </a:rPr>
                    <a:t>03</a:t>
                  </a:r>
                  <a:endParaRPr lang="zh-CN" altLang="en-US" sz="3937" dirty="0">
                    <a:solidFill>
                      <a:srgbClr val="C00000"/>
                    </a:solidFill>
                    <a:effectLst>
                      <a:innerShdw blurRad="63500" dist="50800" dir="18900000">
                        <a:prstClr val="black">
                          <a:alpha val="30000"/>
                        </a:prstClr>
                      </a:innerShdw>
                    </a:effectLst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3" name="矩形 32"/>
          <p:cNvSpPr/>
          <p:nvPr/>
        </p:nvSpPr>
        <p:spPr>
          <a:xfrm>
            <a:off x="5857884" y="2000240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認識運動傷害</a:t>
            </a:r>
          </a:p>
          <a:p>
            <a:r>
              <a:rPr lang="en-US" altLang="zh-CN" sz="1200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Know sports injuries</a:t>
            </a:r>
            <a:endParaRPr lang="zh-CN" altLang="en-US" sz="1200" dirty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857884" y="3139859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運動傷害的處理</a:t>
            </a:r>
          </a:p>
          <a:p>
            <a:r>
              <a:rPr lang="en-US" altLang="zh-CN" sz="1200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Handling of sports injuries</a:t>
            </a:r>
            <a:endParaRPr lang="zh-CN" altLang="en-US" sz="1200" dirty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857884" y="4143380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預防運動傷害</a:t>
            </a:r>
          </a:p>
          <a:p>
            <a:r>
              <a:rPr lang="en-US" altLang="zh-CN" sz="1200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Prevent sports injuries</a:t>
            </a:r>
            <a:endParaRPr lang="zh-CN" altLang="en-US" sz="1200" dirty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357158" y="857232"/>
            <a:ext cx="800219" cy="47149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TW" altLang="en-US" sz="4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運動傷害篇</a:t>
            </a:r>
            <a:endParaRPr lang="zh-TW" altLang="en-US" sz="40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0034" y="2143116"/>
            <a:ext cx="814393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凡是</a:t>
            </a:r>
            <a:r>
              <a:rPr lang="zh-TW" altLang="en-US" sz="3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和運動有關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而發生的一切傷害都可列入運動傷害的範圍。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defRPr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例如；韌帶扭傷、肢體撞傷、肌肉拉傷等等。</a:t>
            </a:r>
          </a:p>
        </p:txBody>
      </p:sp>
      <p:sp>
        <p:nvSpPr>
          <p:cNvPr id="6" name="矩形 5"/>
          <p:cNvSpPr/>
          <p:nvPr/>
        </p:nvSpPr>
        <p:spPr>
          <a:xfrm>
            <a:off x="142844" y="1643050"/>
            <a:ext cx="27860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何謂運動傷害</a:t>
            </a: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sp>
        <p:nvSpPr>
          <p:cNvPr id="11" name="矩形 10"/>
          <p:cNvSpPr/>
          <p:nvPr/>
        </p:nvSpPr>
        <p:spPr>
          <a:xfrm>
            <a:off x="4287035" y="3286124"/>
            <a:ext cx="4856965" cy="298674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-32" y="71414"/>
            <a:ext cx="8929718" cy="938719"/>
            <a:chOff x="0" y="214290"/>
            <a:chExt cx="8929718" cy="938719"/>
          </a:xfrm>
        </p:grpSpPr>
        <p:grpSp>
          <p:nvGrpSpPr>
            <p:cNvPr id="13" name="群組 11"/>
            <p:cNvGrpSpPr/>
            <p:nvPr/>
          </p:nvGrpSpPr>
          <p:grpSpPr>
            <a:xfrm>
              <a:off x="0" y="785800"/>
              <a:ext cx="8929718" cy="214317"/>
              <a:chOff x="0" y="642918"/>
              <a:chExt cx="3071802" cy="285752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0" y="642918"/>
                <a:ext cx="2571736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0" y="750075"/>
                <a:ext cx="2786050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857232"/>
                <a:ext cx="3071802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214282" y="214290"/>
              <a:ext cx="3357586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TW" altLang="en-US" sz="3500" b="1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認識運動傷害</a:t>
              </a:r>
            </a:p>
            <a:p>
              <a:pPr algn="ctr"/>
              <a:r>
                <a:rPr lang="en-US" altLang="zh-CN" sz="2000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Know sports injuries</a:t>
              </a:r>
              <a:endParaRPr lang="zh-CN" altLang="en-US" sz="20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357158" y="3786190"/>
            <a:ext cx="2857520" cy="1593661"/>
            <a:chOff x="500034" y="4143380"/>
            <a:chExt cx="2857520" cy="1593661"/>
          </a:xfrm>
        </p:grpSpPr>
        <p:sp>
          <p:nvSpPr>
            <p:cNvPr id="19" name="矩形 18"/>
            <p:cNvSpPr/>
            <p:nvPr/>
          </p:nvSpPr>
          <p:spPr>
            <a:xfrm>
              <a:off x="500034" y="4143380"/>
              <a:ext cx="285752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TW" altLang="en-US" sz="3000" b="1" dirty="0" smtClean="0">
                  <a:latin typeface="標楷體" pitchFamily="65" charset="-120"/>
                  <a:ea typeface="標楷體" pitchFamily="65" charset="-120"/>
                </a:rPr>
                <a:t>運動傷害的原因</a:t>
              </a:r>
              <a:endParaRPr lang="en-US" altLang="zh-TW" sz="3000" b="1" dirty="0" smtClean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35737" y="4721378"/>
              <a:ext cx="257176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20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人</a:t>
              </a:r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的因素</a:t>
              </a:r>
            </a:p>
            <a:p>
              <a:pPr>
                <a:defRPr/>
              </a:pPr>
              <a:r>
                <a:rPr lang="zh-TW" altLang="en-US" sz="20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場地器材</a:t>
              </a:r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與</a:t>
              </a:r>
              <a:r>
                <a:rPr lang="zh-TW" altLang="en-US" sz="20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設備</a:t>
              </a:r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因素</a:t>
              </a:r>
              <a:endParaRPr lang="en-US" altLang="zh-TW" sz="2000" dirty="0" smtClean="0">
                <a:latin typeface="標楷體" pitchFamily="65" charset="-120"/>
                <a:ea typeface="標楷體" pitchFamily="65" charset="-120"/>
              </a:endParaRPr>
            </a:p>
            <a:p>
              <a:pPr>
                <a:defRPr/>
              </a:pPr>
              <a:r>
                <a:rPr lang="zh-TW" altLang="en-US" sz="20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環境</a:t>
              </a:r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因素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Documents and Settings\Administrator\My Documents\My Pictures\ Sports Med. Pictures\INJURY\Collision\socc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85860"/>
            <a:ext cx="4025900" cy="2362200"/>
          </a:xfrm>
          <a:prstGeom prst="rect">
            <a:avLst/>
          </a:prstGeom>
          <a:noFill/>
        </p:spPr>
      </p:pic>
      <p:pic>
        <p:nvPicPr>
          <p:cNvPr id="35844" name="Picture 4" descr="C:\Documents and Settings\Administrator\My Documents\My Pictures\ Sports Med. Pictures\INJURY\Hit by Ball\baseball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876"/>
            <a:ext cx="2374900" cy="2971800"/>
          </a:xfrm>
          <a:prstGeom prst="rect">
            <a:avLst/>
          </a:prstGeom>
          <a:noFill/>
        </p:spPr>
      </p:pic>
      <p:pic>
        <p:nvPicPr>
          <p:cNvPr id="35845" name="Picture 5" descr="C:\Documents and Settings\Administrator\My Documents\My Pictures\ Sports Med. Pictures\INJURY\Nose\nos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857628"/>
            <a:ext cx="4038600" cy="2819400"/>
          </a:xfrm>
          <a:prstGeom prst="rect">
            <a:avLst/>
          </a:prstGeom>
          <a:noFill/>
        </p:spPr>
      </p:pic>
      <p:pic>
        <p:nvPicPr>
          <p:cNvPr id="35846" name="Picture 6" descr="C:\Documents and Settings\Administrator\My Documents\My Pictures\ Sports Med. Pictures\INJURY\Collision\ski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1351396"/>
            <a:ext cx="3429024" cy="2190260"/>
          </a:xfrm>
          <a:prstGeom prst="rect">
            <a:avLst/>
          </a:prstGeom>
          <a:noFill/>
        </p:spPr>
      </p:pic>
      <p:grpSp>
        <p:nvGrpSpPr>
          <p:cNvPr id="7" name="群組 6"/>
          <p:cNvGrpSpPr/>
          <p:nvPr/>
        </p:nvGrpSpPr>
        <p:grpSpPr>
          <a:xfrm>
            <a:off x="0" y="71414"/>
            <a:ext cx="8929718" cy="938719"/>
            <a:chOff x="0" y="214290"/>
            <a:chExt cx="8929718" cy="938719"/>
          </a:xfrm>
        </p:grpSpPr>
        <p:grpSp>
          <p:nvGrpSpPr>
            <p:cNvPr id="8" name="群組 11"/>
            <p:cNvGrpSpPr/>
            <p:nvPr/>
          </p:nvGrpSpPr>
          <p:grpSpPr>
            <a:xfrm>
              <a:off x="0" y="785800"/>
              <a:ext cx="8929718" cy="214317"/>
              <a:chOff x="0" y="642918"/>
              <a:chExt cx="3071802" cy="285752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0" y="642918"/>
                <a:ext cx="2571736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0" y="750075"/>
                <a:ext cx="2786050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857232"/>
                <a:ext cx="3071802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214282" y="214290"/>
              <a:ext cx="3357586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TW" altLang="en-US" sz="3500" b="1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認識運動傷害</a:t>
              </a:r>
            </a:p>
            <a:p>
              <a:pPr algn="ctr"/>
              <a:r>
                <a:rPr lang="en-US" altLang="zh-CN" sz="2000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Know sports injuries</a:t>
              </a:r>
              <a:endParaRPr lang="zh-CN" altLang="en-US" sz="20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Administrator\My Documents\My Pictures\ Sports Med. Pictures\INJURY\Abrasion, Laceration\abra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094" y="1285860"/>
            <a:ext cx="2868006" cy="2562308"/>
          </a:xfrm>
          <a:prstGeom prst="rect">
            <a:avLst/>
          </a:prstGeom>
          <a:noFill/>
        </p:spPr>
      </p:pic>
      <p:pic>
        <p:nvPicPr>
          <p:cNvPr id="36867" name="Picture 3" descr="C:\Documents and Settings\Administrator\My Documents\My Pictures\ Sports Med. Pictures\INJURY\Knee\kn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071546"/>
            <a:ext cx="4269541" cy="2632884"/>
          </a:xfrm>
          <a:prstGeom prst="rect">
            <a:avLst/>
          </a:prstGeom>
          <a:noFill/>
        </p:spPr>
      </p:pic>
      <p:pic>
        <p:nvPicPr>
          <p:cNvPr id="36868" name="Picture 4" descr="C:\Documents and Settings\Administrator\My Documents\My Pictures\ Sports Med. Pictures\INJURY\Shoulder\Disloc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786190"/>
            <a:ext cx="3782551" cy="2500330"/>
          </a:xfrm>
          <a:prstGeom prst="rect">
            <a:avLst/>
          </a:prstGeom>
          <a:noFill/>
        </p:spPr>
      </p:pic>
      <p:pic>
        <p:nvPicPr>
          <p:cNvPr id="36869" name="Picture 5" descr="C:\Documents and Settings\Administrator\My Documents\My Pictures\ Sports Med. Pictures\INJURY\Wrist\wris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000504"/>
            <a:ext cx="2883497" cy="2643206"/>
          </a:xfrm>
          <a:prstGeom prst="rect">
            <a:avLst/>
          </a:prstGeom>
          <a:noFill/>
        </p:spPr>
      </p:pic>
      <p:grpSp>
        <p:nvGrpSpPr>
          <p:cNvPr id="6" name="群組 5"/>
          <p:cNvGrpSpPr/>
          <p:nvPr/>
        </p:nvGrpSpPr>
        <p:grpSpPr>
          <a:xfrm>
            <a:off x="0" y="71414"/>
            <a:ext cx="8929718" cy="938719"/>
            <a:chOff x="0" y="214290"/>
            <a:chExt cx="8929718" cy="938719"/>
          </a:xfrm>
        </p:grpSpPr>
        <p:grpSp>
          <p:nvGrpSpPr>
            <p:cNvPr id="7" name="群組 11"/>
            <p:cNvGrpSpPr/>
            <p:nvPr/>
          </p:nvGrpSpPr>
          <p:grpSpPr>
            <a:xfrm>
              <a:off x="0" y="785800"/>
              <a:ext cx="8929718" cy="214317"/>
              <a:chOff x="0" y="642918"/>
              <a:chExt cx="3071802" cy="28575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42918"/>
                <a:ext cx="2571736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0" y="750075"/>
                <a:ext cx="2786050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0" y="857232"/>
                <a:ext cx="3071802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214282" y="214290"/>
              <a:ext cx="3357586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TW" altLang="en-US" sz="3500" b="1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認識運動傷害</a:t>
              </a:r>
            </a:p>
            <a:p>
              <a:pPr algn="ctr"/>
              <a:r>
                <a:rPr lang="en-US" altLang="zh-CN" sz="2000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Know sports injuries</a:t>
              </a:r>
              <a:endParaRPr lang="zh-CN" altLang="en-US" sz="20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:\Documents and Settings\Administrator\My Documents\My Pictures\ Sports Med. Pictures\INJURY\Muscle Injury\hamstr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214422"/>
            <a:ext cx="4419600" cy="4953000"/>
          </a:xfrm>
          <a:prstGeom prst="rect">
            <a:avLst/>
          </a:prstGeom>
          <a:noFill/>
        </p:spPr>
      </p:pic>
      <p:pic>
        <p:nvPicPr>
          <p:cNvPr id="37892" name="Picture 4" descr="C:\Documents and Settings\Administrator\My Documents\My Pictures\ Sports Med. Pictures\INJURY\Muscle Injury\tenni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3116"/>
            <a:ext cx="3962400" cy="3733800"/>
          </a:xfrm>
          <a:prstGeom prst="rect">
            <a:avLst/>
          </a:prstGeom>
          <a:noFill/>
        </p:spPr>
      </p:pic>
      <p:grpSp>
        <p:nvGrpSpPr>
          <p:cNvPr id="5" name="群組 4"/>
          <p:cNvGrpSpPr/>
          <p:nvPr/>
        </p:nvGrpSpPr>
        <p:grpSpPr>
          <a:xfrm>
            <a:off x="0" y="71414"/>
            <a:ext cx="8929718" cy="938719"/>
            <a:chOff x="0" y="214290"/>
            <a:chExt cx="8929718" cy="938719"/>
          </a:xfrm>
        </p:grpSpPr>
        <p:grpSp>
          <p:nvGrpSpPr>
            <p:cNvPr id="6" name="群組 11"/>
            <p:cNvGrpSpPr/>
            <p:nvPr/>
          </p:nvGrpSpPr>
          <p:grpSpPr>
            <a:xfrm>
              <a:off x="0" y="785800"/>
              <a:ext cx="8929718" cy="214317"/>
              <a:chOff x="0" y="642918"/>
              <a:chExt cx="3071802" cy="285752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0" y="642918"/>
                <a:ext cx="2571736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0" y="750075"/>
                <a:ext cx="2786050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0" y="857232"/>
                <a:ext cx="3071802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214282" y="214290"/>
              <a:ext cx="3357586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TW" altLang="en-US" sz="3500" b="1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認識運動傷害</a:t>
              </a:r>
            </a:p>
            <a:p>
              <a:pPr algn="ctr"/>
              <a:r>
                <a:rPr lang="en-US" altLang="zh-CN" sz="2000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Know sports injuries</a:t>
              </a:r>
              <a:endParaRPr lang="zh-CN" altLang="en-US" sz="20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Administrator\My Documents\My Pictures\Sports Med. Teaching\Achillis Tendon\Achillis tendinitis clinic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500438"/>
            <a:ext cx="2357454" cy="2828945"/>
          </a:xfrm>
          <a:prstGeom prst="rect">
            <a:avLst/>
          </a:prstGeom>
          <a:noFill/>
        </p:spPr>
      </p:pic>
      <p:pic>
        <p:nvPicPr>
          <p:cNvPr id="38915" name="Picture 3" descr="C:\Documents and Settings\Administrator\My Documents\My Pictures\Sports Med. Teaching\Knee\jumper's kn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736"/>
            <a:ext cx="2200260" cy="2730809"/>
          </a:xfrm>
          <a:prstGeom prst="rect">
            <a:avLst/>
          </a:prstGeom>
          <a:noFill/>
        </p:spPr>
      </p:pic>
      <p:pic>
        <p:nvPicPr>
          <p:cNvPr id="38917" name="Picture 5" descr="C:\Documents and Settings\Administrator\My Documents\My Pictures\Sports Med. Teaching\Osgood-Schlatter\O-S disea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357298"/>
            <a:ext cx="2172373" cy="2819986"/>
          </a:xfrm>
          <a:prstGeom prst="rect">
            <a:avLst/>
          </a:prstGeom>
          <a:noFill/>
        </p:spPr>
      </p:pic>
      <p:grpSp>
        <p:nvGrpSpPr>
          <p:cNvPr id="7" name="群組 6"/>
          <p:cNvGrpSpPr/>
          <p:nvPr/>
        </p:nvGrpSpPr>
        <p:grpSpPr>
          <a:xfrm>
            <a:off x="0" y="71414"/>
            <a:ext cx="8929718" cy="938719"/>
            <a:chOff x="0" y="214290"/>
            <a:chExt cx="8929718" cy="938719"/>
          </a:xfrm>
        </p:grpSpPr>
        <p:grpSp>
          <p:nvGrpSpPr>
            <p:cNvPr id="8" name="群組 11"/>
            <p:cNvGrpSpPr/>
            <p:nvPr/>
          </p:nvGrpSpPr>
          <p:grpSpPr>
            <a:xfrm>
              <a:off x="0" y="785800"/>
              <a:ext cx="8929718" cy="214317"/>
              <a:chOff x="0" y="642918"/>
              <a:chExt cx="3071802" cy="285752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0" y="642918"/>
                <a:ext cx="2571736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0" y="750075"/>
                <a:ext cx="2786050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857232"/>
                <a:ext cx="3071802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214282" y="214290"/>
              <a:ext cx="3357586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TW" altLang="en-US" sz="3500" b="1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認識運動傷害</a:t>
              </a:r>
            </a:p>
            <a:p>
              <a:pPr algn="ctr"/>
              <a:r>
                <a:rPr lang="en-US" altLang="zh-CN" sz="2000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Know sports injuries</a:t>
              </a:r>
              <a:endParaRPr lang="zh-CN" altLang="en-US" sz="20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群組 46"/>
          <p:cNvGrpSpPr/>
          <p:nvPr/>
        </p:nvGrpSpPr>
        <p:grpSpPr>
          <a:xfrm>
            <a:off x="795" y="-3100"/>
            <a:ext cx="5142709" cy="6861100"/>
            <a:chOff x="795" y="-3100"/>
            <a:chExt cx="5142709" cy="6861100"/>
          </a:xfrm>
        </p:grpSpPr>
        <p:sp>
          <p:nvSpPr>
            <p:cNvPr id="48" name="矩形 47"/>
            <p:cNvSpPr>
              <a:spLocks noChangeArrowheads="1"/>
            </p:cNvSpPr>
            <p:nvPr/>
          </p:nvSpPr>
          <p:spPr bwMode="auto">
            <a:xfrm>
              <a:off x="795" y="-3100"/>
              <a:ext cx="2999569" cy="6861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9" name="橢圓 48"/>
            <p:cNvSpPr/>
            <p:nvPr/>
          </p:nvSpPr>
          <p:spPr>
            <a:xfrm>
              <a:off x="1428728" y="1428736"/>
              <a:ext cx="3714776" cy="3714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1785918" y="2047575"/>
            <a:ext cx="2418293" cy="2418293"/>
            <a:chOff x="93807" y="2447507"/>
            <a:chExt cx="2418293" cy="2418293"/>
          </a:xfrm>
        </p:grpSpPr>
        <p:sp>
          <p:nvSpPr>
            <p:cNvPr id="2" name="椭圆 40"/>
            <p:cNvSpPr/>
            <p:nvPr/>
          </p:nvSpPr>
          <p:spPr>
            <a:xfrm>
              <a:off x="93807" y="2447507"/>
              <a:ext cx="2418293" cy="241829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rgbClr val="C00000"/>
                </a:solidFill>
              </a:endParaRPr>
            </a:p>
          </p:txBody>
        </p:sp>
        <p:grpSp>
          <p:nvGrpSpPr>
            <p:cNvPr id="6" name="组合 1"/>
            <p:cNvGrpSpPr/>
            <p:nvPr/>
          </p:nvGrpSpPr>
          <p:grpSpPr>
            <a:xfrm>
              <a:off x="489372" y="2812533"/>
              <a:ext cx="1627370" cy="1625314"/>
              <a:chOff x="1369631" y="1812921"/>
              <a:chExt cx="1157527" cy="1156064"/>
            </a:xfrm>
          </p:grpSpPr>
          <p:sp>
            <p:nvSpPr>
              <p:cNvPr id="7" name="TextBox 34"/>
              <p:cNvSpPr txBox="1"/>
              <p:nvPr/>
            </p:nvSpPr>
            <p:spPr>
              <a:xfrm>
                <a:off x="1369631" y="1812921"/>
                <a:ext cx="1157527" cy="88036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TW" altLang="en-US" sz="8436" baseline="12000" dirty="0" smtClean="0">
                    <a:solidFill>
                      <a:srgbClr val="C00000"/>
                    </a:solidFill>
                    <a:effectLst>
                      <a:innerShdw blurRad="63500" dist="50800" dir="18900000">
                        <a:prstClr val="black">
                          <a:alpha val="30000"/>
                        </a:prstClr>
                      </a:innerShdw>
                    </a:effectLst>
                    <a:latin typeface="微软雅黑" pitchFamily="34" charset="-122"/>
                    <a:ea typeface="微软雅黑" pitchFamily="34" charset="-122"/>
                  </a:rPr>
                  <a:t>目錄</a:t>
                </a:r>
                <a:endParaRPr lang="zh-CN" altLang="en-US" sz="8436" baseline="12000" dirty="0">
                  <a:solidFill>
                    <a:srgbClr val="C0000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" name="TextBox 24"/>
              <p:cNvSpPr txBox="1"/>
              <p:nvPr/>
            </p:nvSpPr>
            <p:spPr>
              <a:xfrm>
                <a:off x="1398632" y="2524993"/>
                <a:ext cx="1099376" cy="44399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3937" baseline="12000" dirty="0">
                    <a:solidFill>
                      <a:srgbClr val="C00000"/>
                    </a:solidFill>
                    <a:effectLst>
                      <a:innerShdw blurRad="63500" dist="50800" dir="18900000">
                        <a:prstClr val="black">
                          <a:alpha val="30000"/>
                        </a:prstClr>
                      </a:innerShdw>
                    </a:effectLst>
                    <a:latin typeface="Franklin Gothic Book" panose="020B0503020102020204" pitchFamily="34" charset="0"/>
                    <a:ea typeface="微软雅黑" pitchFamily="34" charset="-122"/>
                  </a:rPr>
                  <a:t>CONTENT</a:t>
                </a:r>
                <a:endParaRPr lang="zh-CN" altLang="en-US" sz="3937" baseline="12000" dirty="0">
                  <a:solidFill>
                    <a:srgbClr val="C0000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Franklin Gothic Book" panose="020B0503020102020204" pitchFamily="34" charset="0"/>
                  <a:ea typeface="微软雅黑" pitchFamily="34" charset="-122"/>
                </a:endParaRPr>
              </a:p>
            </p:txBody>
          </p:sp>
        </p:grpSp>
      </p:grpSp>
      <p:grpSp>
        <p:nvGrpSpPr>
          <p:cNvPr id="46" name="群組 45"/>
          <p:cNvGrpSpPr/>
          <p:nvPr/>
        </p:nvGrpSpPr>
        <p:grpSpPr>
          <a:xfrm>
            <a:off x="4658413" y="1142984"/>
            <a:ext cx="4128429" cy="4227475"/>
            <a:chOff x="3515405" y="272615"/>
            <a:chExt cx="4128429" cy="4227475"/>
          </a:xfrm>
        </p:grpSpPr>
        <p:grpSp>
          <p:nvGrpSpPr>
            <p:cNvPr id="45" name="群組 44"/>
            <p:cNvGrpSpPr/>
            <p:nvPr/>
          </p:nvGrpSpPr>
          <p:grpSpPr>
            <a:xfrm>
              <a:off x="3661082" y="372142"/>
              <a:ext cx="841222" cy="3979828"/>
              <a:chOff x="3661082" y="372142"/>
              <a:chExt cx="841222" cy="3979828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3661082" y="372142"/>
                <a:ext cx="841222" cy="841222"/>
                <a:chOff x="3529981" y="507683"/>
                <a:chExt cx="598350" cy="598350"/>
              </a:xfrm>
            </p:grpSpPr>
            <p:sp>
              <p:nvSpPr>
                <p:cNvPr id="4" name="椭圆 3"/>
                <p:cNvSpPr/>
                <p:nvPr/>
              </p:nvSpPr>
              <p:spPr>
                <a:xfrm>
                  <a:off x="3529981" y="507683"/>
                  <a:ext cx="598350" cy="598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95000"/>
                        <a:lumOff val="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70000">
                      <a:srgbClr val="FAFAFA"/>
                    </a:gs>
                  </a:gsLst>
                  <a:lin ang="8100000" scaled="1"/>
                  <a:tileRect/>
                </a:gradFill>
                <a:ln w="25400">
                  <a:solidFill>
                    <a:schemeClr val="bg1"/>
                  </a:solidFill>
                </a:ln>
                <a:effectLst>
                  <a:outerShdw blurRad="254000" dist="190500" dir="8100000" algn="tr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250">
                    <a:solidFill>
                      <a:srgbClr val="C00000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3576317" y="558577"/>
                  <a:ext cx="530353" cy="49656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altLang="zh-CN" sz="3937" dirty="0">
                      <a:solidFill>
                        <a:srgbClr val="C00000"/>
                      </a:solidFill>
                      <a:effectLst>
                        <a:innerShdw blurRad="63500" dist="50800" dir="18900000">
                          <a:prstClr val="black">
                            <a:alpha val="30000"/>
                          </a:prstClr>
                        </a:innerShdw>
                      </a:effectLst>
                      <a:latin typeface="Arial" panose="020B0604020202020204" pitchFamily="34" charset="0"/>
                      <a:ea typeface="微软雅黑" pitchFamily="34" charset="-122"/>
                      <a:cs typeface="Arial" panose="020B0604020202020204" pitchFamily="34" charset="0"/>
                    </a:rPr>
                    <a:t>01</a:t>
                  </a:r>
                  <a:endParaRPr lang="zh-CN" altLang="en-US" sz="3937" dirty="0">
                    <a:solidFill>
                      <a:srgbClr val="C00000"/>
                    </a:solidFill>
                    <a:effectLst>
                      <a:innerShdw blurRad="63500" dist="50800" dir="18900000">
                        <a:prstClr val="black">
                          <a:alpha val="30000"/>
                        </a:prstClr>
                      </a:innerShdw>
                    </a:effectLst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" name="组合 46"/>
              <p:cNvGrpSpPr/>
              <p:nvPr/>
            </p:nvGrpSpPr>
            <p:grpSpPr>
              <a:xfrm>
                <a:off x="3661082" y="1418344"/>
                <a:ext cx="841222" cy="841222"/>
                <a:chOff x="3529981" y="507683"/>
                <a:chExt cx="598350" cy="598350"/>
              </a:xfrm>
            </p:grpSpPr>
            <p:sp>
              <p:nvSpPr>
                <p:cNvPr id="13" name="椭圆 47"/>
                <p:cNvSpPr/>
                <p:nvPr/>
              </p:nvSpPr>
              <p:spPr>
                <a:xfrm>
                  <a:off x="3529981" y="507683"/>
                  <a:ext cx="598350" cy="598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95000"/>
                        <a:lumOff val="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70000">
                      <a:srgbClr val="FAFAFA"/>
                    </a:gs>
                  </a:gsLst>
                  <a:lin ang="8100000" scaled="1"/>
                  <a:tileRect/>
                </a:gradFill>
                <a:ln w="25400">
                  <a:solidFill>
                    <a:schemeClr val="bg1"/>
                  </a:solidFill>
                </a:ln>
                <a:effectLst>
                  <a:outerShdw blurRad="254000" dist="190500" dir="8100000" algn="tr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250">
                    <a:solidFill>
                      <a:srgbClr val="C00000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TextBox 48"/>
                <p:cNvSpPr txBox="1"/>
                <p:nvPr/>
              </p:nvSpPr>
              <p:spPr>
                <a:xfrm>
                  <a:off x="3567571" y="598214"/>
                  <a:ext cx="530353" cy="49656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altLang="zh-CN" sz="3937" dirty="0">
                      <a:solidFill>
                        <a:srgbClr val="C00000"/>
                      </a:solidFill>
                      <a:effectLst>
                        <a:innerShdw blurRad="63500" dist="50800" dir="18900000">
                          <a:prstClr val="black">
                            <a:alpha val="30000"/>
                          </a:prstClr>
                        </a:innerShdw>
                      </a:effectLst>
                      <a:latin typeface="Arial" panose="020B0604020202020204" pitchFamily="34" charset="0"/>
                      <a:ea typeface="微软雅黑" pitchFamily="34" charset="-122"/>
                      <a:cs typeface="Arial" panose="020B0604020202020204" pitchFamily="34" charset="0"/>
                    </a:rPr>
                    <a:t>02</a:t>
                  </a:r>
                  <a:endParaRPr lang="zh-CN" altLang="en-US" sz="3937" dirty="0">
                    <a:solidFill>
                      <a:srgbClr val="C00000"/>
                    </a:solidFill>
                    <a:effectLst>
                      <a:innerShdw blurRad="63500" dist="50800" dir="18900000">
                        <a:prstClr val="black">
                          <a:alpha val="30000"/>
                        </a:prstClr>
                      </a:innerShdw>
                    </a:effectLst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" name="组合 49"/>
              <p:cNvGrpSpPr/>
              <p:nvPr/>
            </p:nvGrpSpPr>
            <p:grpSpPr>
              <a:xfrm>
                <a:off x="3661082" y="3510748"/>
                <a:ext cx="841222" cy="841222"/>
                <a:chOff x="3529981" y="507683"/>
                <a:chExt cx="598350" cy="598350"/>
              </a:xfrm>
            </p:grpSpPr>
            <p:sp>
              <p:nvSpPr>
                <p:cNvPr id="16" name="椭圆 50"/>
                <p:cNvSpPr/>
                <p:nvPr/>
              </p:nvSpPr>
              <p:spPr>
                <a:xfrm>
                  <a:off x="3529981" y="507683"/>
                  <a:ext cx="598350" cy="598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95000"/>
                        <a:lumOff val="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70000">
                      <a:srgbClr val="FAFAFA"/>
                    </a:gs>
                  </a:gsLst>
                  <a:lin ang="8100000" scaled="1"/>
                  <a:tileRect/>
                </a:gradFill>
                <a:ln w="25400">
                  <a:solidFill>
                    <a:schemeClr val="bg1"/>
                  </a:solidFill>
                </a:ln>
                <a:effectLst>
                  <a:outerShdw blurRad="254000" dist="190500" dir="8100000" algn="tr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250">
                    <a:solidFill>
                      <a:srgbClr val="C00000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TextBox 51"/>
                <p:cNvSpPr txBox="1"/>
                <p:nvPr/>
              </p:nvSpPr>
              <p:spPr>
                <a:xfrm>
                  <a:off x="3570639" y="582835"/>
                  <a:ext cx="530353" cy="49656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altLang="zh-CN" sz="3937" dirty="0">
                      <a:solidFill>
                        <a:srgbClr val="C00000"/>
                      </a:solidFill>
                      <a:effectLst>
                        <a:innerShdw blurRad="63500" dist="50800" dir="18900000">
                          <a:prstClr val="black">
                            <a:alpha val="30000"/>
                          </a:prstClr>
                        </a:innerShdw>
                      </a:effectLst>
                      <a:latin typeface="Arial" panose="020B0604020202020204" pitchFamily="34" charset="0"/>
                      <a:ea typeface="微软雅黑" pitchFamily="34" charset="-122"/>
                      <a:cs typeface="Arial" panose="020B0604020202020204" pitchFamily="34" charset="0"/>
                    </a:rPr>
                    <a:t>04</a:t>
                  </a:r>
                  <a:endParaRPr lang="zh-CN" altLang="en-US" sz="3937" dirty="0">
                    <a:solidFill>
                      <a:srgbClr val="C00000"/>
                    </a:solidFill>
                    <a:effectLst>
                      <a:innerShdw blurRad="63500" dist="50800" dir="18900000">
                        <a:prstClr val="black">
                          <a:alpha val="30000"/>
                        </a:prstClr>
                      </a:innerShdw>
                    </a:effectLst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3" name="组合 55"/>
              <p:cNvGrpSpPr/>
              <p:nvPr/>
            </p:nvGrpSpPr>
            <p:grpSpPr>
              <a:xfrm>
                <a:off x="3661082" y="2464546"/>
                <a:ext cx="841222" cy="841222"/>
                <a:chOff x="3529981" y="507683"/>
                <a:chExt cx="598350" cy="598350"/>
              </a:xfrm>
            </p:grpSpPr>
            <p:sp>
              <p:nvSpPr>
                <p:cNvPr id="24" name="椭圆 56"/>
                <p:cNvSpPr/>
                <p:nvPr/>
              </p:nvSpPr>
              <p:spPr>
                <a:xfrm>
                  <a:off x="3529981" y="507683"/>
                  <a:ext cx="598350" cy="598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95000"/>
                        <a:lumOff val="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70000">
                      <a:srgbClr val="FAFAFA"/>
                    </a:gs>
                  </a:gsLst>
                  <a:lin ang="8100000" scaled="1"/>
                  <a:tileRect/>
                </a:gradFill>
                <a:ln w="25400">
                  <a:solidFill>
                    <a:schemeClr val="bg1"/>
                  </a:solidFill>
                </a:ln>
                <a:effectLst>
                  <a:outerShdw blurRad="254000" dist="190500" dir="8100000" algn="tr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250">
                    <a:solidFill>
                      <a:srgbClr val="C00000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TextBox 57"/>
                <p:cNvSpPr txBox="1"/>
                <p:nvPr/>
              </p:nvSpPr>
              <p:spPr>
                <a:xfrm>
                  <a:off x="3578518" y="582851"/>
                  <a:ext cx="530353" cy="49656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altLang="zh-CN" sz="3937" dirty="0">
                      <a:solidFill>
                        <a:srgbClr val="C00000"/>
                      </a:solidFill>
                      <a:effectLst>
                        <a:innerShdw blurRad="63500" dist="50800" dir="18900000">
                          <a:prstClr val="black">
                            <a:alpha val="30000"/>
                          </a:prstClr>
                        </a:innerShdw>
                      </a:effectLst>
                      <a:latin typeface="Arial" panose="020B0604020202020204" pitchFamily="34" charset="0"/>
                      <a:ea typeface="微软雅黑" pitchFamily="34" charset="-122"/>
                      <a:cs typeface="Arial" panose="020B0604020202020204" pitchFamily="34" charset="0"/>
                    </a:rPr>
                    <a:t>03</a:t>
                  </a:r>
                  <a:endParaRPr lang="zh-CN" altLang="en-US" sz="3937" dirty="0">
                    <a:solidFill>
                      <a:srgbClr val="C00000"/>
                    </a:solidFill>
                    <a:effectLst>
                      <a:innerShdw blurRad="63500" dist="50800" dir="18900000">
                        <a:prstClr val="black">
                          <a:alpha val="30000"/>
                        </a:prstClr>
                      </a:innerShdw>
                    </a:effectLst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" name="组合 6"/>
            <p:cNvGrpSpPr/>
            <p:nvPr/>
          </p:nvGrpSpPr>
          <p:grpSpPr>
            <a:xfrm>
              <a:off x="3515405" y="272615"/>
              <a:ext cx="1056595" cy="4227475"/>
              <a:chOff x="5901014" y="1112411"/>
              <a:chExt cx="1056725" cy="4227997"/>
            </a:xfrm>
          </p:grpSpPr>
          <p:sp>
            <p:nvSpPr>
              <p:cNvPr id="19" name="弧形 18"/>
              <p:cNvSpPr/>
              <p:nvPr/>
            </p:nvSpPr>
            <p:spPr>
              <a:xfrm>
                <a:off x="5901014" y="3226592"/>
                <a:ext cx="1056724" cy="1056724"/>
              </a:xfrm>
              <a:prstGeom prst="arc">
                <a:avLst>
                  <a:gd name="adj1" fmla="val 16072548"/>
                  <a:gd name="adj2" fmla="val 5356559"/>
                </a:avLst>
              </a:prstGeom>
              <a:noFill/>
              <a:ln w="9525">
                <a:solidFill>
                  <a:schemeClr val="accent1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0" name="弧形 19"/>
              <p:cNvSpPr/>
              <p:nvPr/>
            </p:nvSpPr>
            <p:spPr>
              <a:xfrm>
                <a:off x="5901014" y="1112411"/>
                <a:ext cx="1056724" cy="1056724"/>
              </a:xfrm>
              <a:prstGeom prst="arc">
                <a:avLst>
                  <a:gd name="adj1" fmla="val 16200000"/>
                  <a:gd name="adj2" fmla="val 5356559"/>
                </a:avLst>
              </a:prstGeom>
              <a:noFill/>
              <a:ln w="9525">
                <a:solidFill>
                  <a:schemeClr val="accent1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1" name="弧形 20"/>
              <p:cNvSpPr/>
              <p:nvPr/>
            </p:nvSpPr>
            <p:spPr>
              <a:xfrm flipH="1">
                <a:off x="5901015" y="2155737"/>
                <a:ext cx="1056724" cy="1056724"/>
              </a:xfrm>
              <a:prstGeom prst="arc">
                <a:avLst>
                  <a:gd name="adj1" fmla="val 16169364"/>
                  <a:gd name="adj2" fmla="val 5281886"/>
                </a:avLst>
              </a:prstGeom>
              <a:noFill/>
              <a:ln w="9525">
                <a:solidFill>
                  <a:schemeClr val="accent1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2" name="弧形 21"/>
              <p:cNvSpPr/>
              <p:nvPr/>
            </p:nvSpPr>
            <p:spPr>
              <a:xfrm flipH="1">
                <a:off x="5901015" y="4283684"/>
                <a:ext cx="1056724" cy="1056724"/>
              </a:xfrm>
              <a:prstGeom prst="arc">
                <a:avLst>
                  <a:gd name="adj1" fmla="val 16152732"/>
                  <a:gd name="adj2" fmla="val 5201936"/>
                </a:avLst>
              </a:prstGeom>
              <a:noFill/>
              <a:ln w="9525">
                <a:solidFill>
                  <a:schemeClr val="accent1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44" name="群組 43"/>
            <p:cNvGrpSpPr/>
            <p:nvPr/>
          </p:nvGrpSpPr>
          <p:grpSpPr>
            <a:xfrm>
              <a:off x="4689179" y="469588"/>
              <a:ext cx="2954655" cy="3784937"/>
              <a:chOff x="4689179" y="469588"/>
              <a:chExt cx="2954655" cy="3784937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4689179" y="469588"/>
                <a:ext cx="295465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1200" dirty="0" smtClean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中正國小</a:t>
                </a:r>
                <a:r>
                  <a:rPr lang="en-US" altLang="zh-TW" sz="1200" dirty="0" smtClean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107</a:t>
                </a:r>
                <a:r>
                  <a:rPr lang="zh-TW" altLang="en-US" sz="1200" dirty="0" smtClean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學年度</a:t>
                </a:r>
                <a:endParaRPr lang="en-US" altLang="zh-TW" sz="1200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TW" altLang="en-US" sz="2400" dirty="0" smtClean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複合式防災演練計畫</a:t>
                </a:r>
                <a:endParaRPr lang="en-US" altLang="zh-CN" sz="24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4689179" y="1515790"/>
                <a:ext cx="295465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1200" dirty="0" smtClean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中正國小</a:t>
                </a:r>
                <a:r>
                  <a:rPr lang="en-US" altLang="zh-TW" sz="1200" dirty="0" smtClean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107</a:t>
                </a:r>
                <a:r>
                  <a:rPr lang="zh-TW" altLang="en-US" sz="1200" dirty="0" smtClean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學年度</a:t>
                </a:r>
                <a:endParaRPr lang="en-US" altLang="zh-TW" sz="1200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TW" altLang="en-US" sz="2400" dirty="0" smtClean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複合式防災演練流程</a:t>
                </a:r>
                <a:endParaRPr lang="en-US" altLang="zh-CN" sz="24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4689179" y="2561992"/>
                <a:ext cx="264687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1200" dirty="0" smtClean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中正國小</a:t>
                </a:r>
                <a:r>
                  <a:rPr lang="en-US" altLang="zh-TW" sz="1200" dirty="0" smtClean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107</a:t>
                </a:r>
                <a:r>
                  <a:rPr lang="zh-TW" altLang="en-US" sz="1200" dirty="0" smtClean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學年度</a:t>
                </a:r>
                <a:endParaRPr lang="en-US" altLang="zh-TW" sz="1200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TW" altLang="en-US" sz="2400" dirty="0" smtClean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防災小組培訓重點</a:t>
                </a:r>
                <a:endParaRPr lang="en-US" altLang="zh-CN" sz="24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4689179" y="3608194"/>
                <a:ext cx="233910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1200" dirty="0" smtClean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中正國小</a:t>
                </a:r>
                <a:r>
                  <a:rPr lang="en-US" altLang="zh-TW" sz="1200" dirty="0" smtClean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107</a:t>
                </a:r>
                <a:r>
                  <a:rPr lang="zh-TW" altLang="en-US" sz="1200" dirty="0" smtClean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學年度</a:t>
                </a:r>
                <a:endParaRPr lang="en-US" altLang="zh-TW" sz="1200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TW" altLang="en-US" sz="2400" dirty="0" smtClean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滅火器使用方法</a:t>
                </a:r>
                <a:endParaRPr lang="en-US" altLang="zh-CN" sz="24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sp>
        <p:nvSpPr>
          <p:cNvPr id="50" name="文字方塊 49"/>
          <p:cNvSpPr txBox="1"/>
          <p:nvPr/>
        </p:nvSpPr>
        <p:spPr>
          <a:xfrm>
            <a:off x="357158" y="1142984"/>
            <a:ext cx="800219" cy="40005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TW" altLang="en-US" sz="4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校園防災篇</a:t>
            </a:r>
            <a:endParaRPr lang="zh-TW" altLang="en-US" sz="40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857232"/>
            <a:ext cx="9144000" cy="228601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8572" tIns="64286" rIns="128572" bIns="6428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0" y="71414"/>
            <a:ext cx="8929718" cy="938719"/>
            <a:chOff x="0" y="214290"/>
            <a:chExt cx="8929718" cy="938719"/>
          </a:xfrm>
        </p:grpSpPr>
        <p:grpSp>
          <p:nvGrpSpPr>
            <p:cNvPr id="12" name="群組 11"/>
            <p:cNvGrpSpPr/>
            <p:nvPr/>
          </p:nvGrpSpPr>
          <p:grpSpPr>
            <a:xfrm>
              <a:off x="0" y="785794"/>
              <a:ext cx="8929718" cy="214314"/>
              <a:chOff x="0" y="642918"/>
              <a:chExt cx="3071802" cy="28575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42918"/>
                <a:ext cx="2571736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0" y="750075"/>
                <a:ext cx="2786050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0" y="857232"/>
                <a:ext cx="3071802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214282" y="214290"/>
              <a:ext cx="3357586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TW" altLang="en-US" sz="3500" b="1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認識運動傷害</a:t>
              </a:r>
            </a:p>
            <a:p>
              <a:pPr algn="ctr"/>
              <a:r>
                <a:rPr lang="en-US" altLang="zh-CN" sz="2000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Know sports injuries</a:t>
              </a:r>
              <a:endParaRPr lang="zh-CN" altLang="en-US" sz="20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0" y="3214686"/>
            <a:ext cx="250033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TW" altLang="en-US" sz="2500" b="1" dirty="0" smtClean="0">
                <a:latin typeface="標楷體" pitchFamily="65" charset="-120"/>
                <a:ea typeface="標楷體" pitchFamily="65" charset="-120"/>
              </a:rPr>
              <a:t>運動傷害的類別</a:t>
            </a:r>
            <a:endParaRPr lang="en-US" altLang="zh-TW" sz="2500" b="1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1214446" y="4179099"/>
            <a:ext cx="7643834" cy="830997"/>
            <a:chOff x="1214446" y="4179099"/>
            <a:chExt cx="7643834" cy="830997"/>
          </a:xfrm>
        </p:grpSpPr>
        <p:sp>
          <p:nvSpPr>
            <p:cNvPr id="15" name="矩形 14"/>
            <p:cNvSpPr/>
            <p:nvPr/>
          </p:nvSpPr>
          <p:spPr>
            <a:xfrm>
              <a:off x="4714908" y="4202182"/>
              <a:ext cx="414337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1500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肌肉拉傷      韌帶扭傷</a:t>
              </a:r>
              <a:endParaRPr lang="en-US" altLang="zh-TW" sz="15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defRPr/>
              </a:pPr>
              <a:r>
                <a:rPr lang="zh-TW" altLang="en-US" sz="1500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挫傷（撞傷）  骨折</a:t>
              </a:r>
              <a:r>
                <a:rPr lang="en-US" altLang="zh-TW" sz="1500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1500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閉鎖性</a:t>
              </a:r>
              <a:r>
                <a:rPr lang="en-US" altLang="zh-TW" sz="1500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&amp;</a:t>
              </a:r>
              <a:r>
                <a:rPr lang="zh-TW" altLang="en-US" sz="1500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封閉性</a:t>
              </a:r>
              <a:r>
                <a:rPr lang="en-US" altLang="zh-TW" sz="1500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</a:p>
            <a:p>
              <a:pPr>
                <a:defRPr/>
              </a:pPr>
              <a:r>
                <a:rPr lang="zh-TW" altLang="en-US" sz="1500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關節脫臼      開口創傷（擦傷、裂傷、創傷</a:t>
              </a:r>
              <a:r>
                <a:rPr lang="zh-TW" altLang="en-US" sz="1500" dirty="0" smtClean="0">
                  <a:latin typeface="標楷體" pitchFamily="65" charset="-120"/>
                  <a:ea typeface="標楷體" pitchFamily="65" charset="-120"/>
                </a:rPr>
                <a:t>）</a:t>
              </a: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214446" y="4179099"/>
              <a:ext cx="32861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 smtClean="0">
                  <a:latin typeface="標楷體" pitchFamily="65" charset="-120"/>
                  <a:ea typeface="標楷體" pitchFamily="65" charset="-120"/>
                </a:rPr>
                <a:t>單一次內發性或外因性刺激</a:t>
              </a:r>
              <a:endParaRPr lang="en-US" altLang="zh-TW" sz="1600" dirty="0" smtClean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1600" dirty="0" smtClean="0">
                  <a:latin typeface="標楷體" pitchFamily="65" charset="-120"/>
                  <a:ea typeface="標楷體" pitchFamily="65" charset="-120"/>
                </a:rPr>
                <a:t>使組織器官產生破壞的現象</a:t>
              </a:r>
              <a:endParaRPr lang="en-US" altLang="zh-TW" sz="1600" dirty="0" smtClean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1600" dirty="0" smtClean="0">
                  <a:latin typeface="標楷體" pitchFamily="65" charset="-120"/>
                  <a:ea typeface="標楷體" pitchFamily="65" charset="-120"/>
                </a:rPr>
                <a:t>傷者可清楚知道並敘述如何發生的</a:t>
              </a:r>
              <a:endParaRPr lang="zh-TW" altLang="en-US" sz="16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357190" y="3714752"/>
            <a:ext cx="3185487" cy="500066"/>
            <a:chOff x="357158" y="3786190"/>
            <a:chExt cx="3185487" cy="500066"/>
          </a:xfrm>
        </p:grpSpPr>
        <p:grpSp>
          <p:nvGrpSpPr>
            <p:cNvPr id="25" name="群組 24"/>
            <p:cNvGrpSpPr/>
            <p:nvPr/>
          </p:nvGrpSpPr>
          <p:grpSpPr>
            <a:xfrm>
              <a:off x="428596" y="4143380"/>
              <a:ext cx="2285984" cy="142876"/>
              <a:chOff x="152400" y="938194"/>
              <a:chExt cx="8929718" cy="214315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52400" y="938194"/>
                <a:ext cx="7476028" cy="5357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52400" y="1018562"/>
                <a:ext cx="8099038" cy="5357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52400" y="1098930"/>
                <a:ext cx="8929718" cy="5357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357158" y="3786190"/>
              <a:ext cx="318548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26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急性運動傷害的種類</a:t>
              </a:r>
              <a:endParaRPr lang="en-US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41" name="文字方塊 40"/>
          <p:cNvSpPr txBox="1"/>
          <p:nvPr/>
        </p:nvSpPr>
        <p:spPr>
          <a:xfrm>
            <a:off x="2428860" y="5791818"/>
            <a:ext cx="5786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軟組織急性受傷後，因血管功能及細胞內之化學反應功能減少，而導致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(Bleeding)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發炎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(Inflammation)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紅腫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(Swelling)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疼痛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(pain)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等現象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7" name="群組 46"/>
          <p:cNvGrpSpPr/>
          <p:nvPr/>
        </p:nvGrpSpPr>
        <p:grpSpPr>
          <a:xfrm>
            <a:off x="438120" y="5191796"/>
            <a:ext cx="3185487" cy="594658"/>
            <a:chOff x="71406" y="5120358"/>
            <a:chExt cx="3185487" cy="594658"/>
          </a:xfrm>
        </p:grpSpPr>
        <p:grpSp>
          <p:nvGrpSpPr>
            <p:cNvPr id="42" name="群組 41"/>
            <p:cNvGrpSpPr/>
            <p:nvPr/>
          </p:nvGrpSpPr>
          <p:grpSpPr>
            <a:xfrm>
              <a:off x="71406" y="5477548"/>
              <a:ext cx="2847996" cy="237468"/>
              <a:chOff x="152400" y="938194"/>
              <a:chExt cx="8929718" cy="214315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152400" y="938194"/>
                <a:ext cx="7476028" cy="5357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52400" y="1018562"/>
                <a:ext cx="8099038" cy="5357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52400" y="1098930"/>
                <a:ext cx="8929718" cy="5357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71406" y="5120358"/>
              <a:ext cx="318548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26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急性運動傷害的反應</a:t>
              </a:r>
              <a:endParaRPr lang="en-US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71414"/>
            <a:ext cx="8929718" cy="938719"/>
            <a:chOff x="0" y="214290"/>
            <a:chExt cx="8929718" cy="938719"/>
          </a:xfrm>
        </p:grpSpPr>
        <p:grpSp>
          <p:nvGrpSpPr>
            <p:cNvPr id="5" name="群組 11"/>
            <p:cNvGrpSpPr/>
            <p:nvPr/>
          </p:nvGrpSpPr>
          <p:grpSpPr>
            <a:xfrm>
              <a:off x="0" y="785800"/>
              <a:ext cx="8929718" cy="214317"/>
              <a:chOff x="0" y="642918"/>
              <a:chExt cx="3071802" cy="285752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0" y="642918"/>
                <a:ext cx="2571736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750075"/>
                <a:ext cx="2786050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0" y="857232"/>
                <a:ext cx="3071802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214282" y="214290"/>
              <a:ext cx="3357586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TW" altLang="en-US" sz="3500" b="1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認識運動傷害</a:t>
              </a:r>
            </a:p>
            <a:p>
              <a:pPr algn="ctr"/>
              <a:r>
                <a:rPr lang="en-US" altLang="zh-CN" sz="2000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Know sports injuries</a:t>
              </a:r>
              <a:endParaRPr lang="zh-CN" altLang="en-US" sz="20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143009" y="4144668"/>
          <a:ext cx="7858147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633"/>
                <a:gridCol w="1331253"/>
                <a:gridCol w="1331253"/>
                <a:gridCol w="42870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名稱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體  溫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流  汗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症  狀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熱痙攣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正常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正常或較多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肌肉有抽筋狀況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熱衰竭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正常或偏低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皮膚濕冷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面白、皮膚濕冷、瞳孔放大、血壓偏低、脈博加速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熱中暑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&gt;40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度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不出汗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意識喪失、皮膚發熱、乾燥、脈搏快速</a:t>
                      </a:r>
                      <a:endParaRPr lang="en-US" altLang="zh-TW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呼吸快而弱、血壓偏低、肌肉鬆弛</a:t>
                      </a:r>
                      <a:endParaRPr lang="en-US" altLang="zh-TW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肌腱反射消失、嗜睡、神智恍惚或昏迷</a:t>
                      </a:r>
                      <a:endParaRPr lang="en-US" altLang="zh-TW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休克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7" name="群組 66"/>
          <p:cNvGrpSpPr/>
          <p:nvPr/>
        </p:nvGrpSpPr>
        <p:grpSpPr>
          <a:xfrm>
            <a:off x="187579" y="928670"/>
            <a:ext cx="8742139" cy="3392953"/>
            <a:chOff x="446629" y="1991472"/>
            <a:chExt cx="8742139" cy="3392953"/>
          </a:xfrm>
        </p:grpSpPr>
        <p:grpSp>
          <p:nvGrpSpPr>
            <p:cNvPr id="40" name="Group 6"/>
            <p:cNvGrpSpPr/>
            <p:nvPr/>
          </p:nvGrpSpPr>
          <p:grpSpPr>
            <a:xfrm>
              <a:off x="5771314" y="1991472"/>
              <a:ext cx="3417454" cy="2035631"/>
              <a:chOff x="6523976" y="1463969"/>
              <a:chExt cx="4916535" cy="2928570"/>
            </a:xfrm>
          </p:grpSpPr>
          <p:sp>
            <p:nvSpPr>
              <p:cNvPr id="41" name="Freeform 25"/>
              <p:cNvSpPr/>
              <p:nvPr/>
            </p:nvSpPr>
            <p:spPr>
              <a:xfrm>
                <a:off x="6523976" y="1463969"/>
                <a:ext cx="4916535" cy="2928570"/>
              </a:xfrm>
              <a:custGeom>
                <a:avLst/>
                <a:gdLst>
                  <a:gd name="connsiteX0" fmla="*/ 2981828 w 4916535"/>
                  <a:gd name="connsiteY0" fmla="*/ 0 h 2928570"/>
                  <a:gd name="connsiteX1" fmla="*/ 4916535 w 4916535"/>
                  <a:gd name="connsiteY1" fmla="*/ 1900152 h 2928570"/>
                  <a:gd name="connsiteX2" fmla="*/ 569401 w 4916535"/>
                  <a:gd name="connsiteY2" fmla="*/ 2928570 h 2928570"/>
                  <a:gd name="connsiteX3" fmla="*/ 0 w 4916535"/>
                  <a:gd name="connsiteY3" fmla="*/ 2928570 h 2928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16535" h="2928570">
                    <a:moveTo>
                      <a:pt x="2981828" y="0"/>
                    </a:moveTo>
                    <a:lnTo>
                      <a:pt x="4916535" y="1900152"/>
                    </a:lnTo>
                    <a:lnTo>
                      <a:pt x="569401" y="2928570"/>
                    </a:lnTo>
                    <a:lnTo>
                      <a:pt x="0" y="292857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2" name="Title 1"/>
              <p:cNvSpPr txBox="1">
                <a:spLocks/>
              </p:cNvSpPr>
              <p:nvPr/>
            </p:nvSpPr>
            <p:spPr>
              <a:xfrm>
                <a:off x="8229812" y="2732529"/>
                <a:ext cx="1053491" cy="601499"/>
              </a:xfrm>
              <a:prstGeom prst="rect">
                <a:avLst/>
              </a:prstGeom>
            </p:spPr>
            <p:txBody>
              <a:bodyPr wrap="square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0" i="0" kern="1200">
                    <a:solidFill>
                      <a:schemeClr val="bg1">
                        <a:lumMod val="50000"/>
                      </a:schemeClr>
                    </a:solidFill>
                    <a:latin typeface="Neris Thin" panose="00000300000000000000" pitchFamily="50" charset="0"/>
                    <a:ea typeface="Gulim" pitchFamily="34" charset="-127"/>
                    <a:cs typeface="+mj-cs"/>
                  </a:defRPr>
                </a:lvl1pPr>
              </a:lstStyle>
              <a:p>
                <a:pPr algn="ctr"/>
                <a:r>
                  <a:rPr lang="id-ID" sz="3500" spc="-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03</a:t>
                </a:r>
                <a:endParaRPr lang="en-US" sz="3500" spc="-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3" name="Title 1"/>
              <p:cNvSpPr txBox="1">
                <a:spLocks/>
              </p:cNvSpPr>
              <p:nvPr/>
            </p:nvSpPr>
            <p:spPr>
              <a:xfrm>
                <a:off x="9154346" y="2872595"/>
                <a:ext cx="1155642" cy="351157"/>
              </a:xfrm>
              <a:prstGeom prst="rect">
                <a:avLst/>
              </a:prstGeom>
            </p:spPr>
            <p:txBody>
              <a:bodyPr wrap="square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0" i="0" kern="1200">
                    <a:solidFill>
                      <a:schemeClr val="bg1">
                        <a:lumMod val="50000"/>
                      </a:schemeClr>
                    </a:solidFill>
                    <a:latin typeface="Neris Thin" panose="00000300000000000000" pitchFamily="50" charset="0"/>
                    <a:ea typeface="Gulim" pitchFamily="34" charset="-127"/>
                    <a:cs typeface="+mj-cs"/>
                  </a:defRPr>
                </a:lvl1pPr>
              </a:lstStyle>
              <a:p>
                <a:r>
                  <a:rPr lang="zh-TW" altLang="en-US" sz="1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熱中暑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49" name="Group 4"/>
            <p:cNvGrpSpPr/>
            <p:nvPr/>
          </p:nvGrpSpPr>
          <p:grpSpPr>
            <a:xfrm>
              <a:off x="3064662" y="2704818"/>
              <a:ext cx="3363437" cy="2035631"/>
              <a:chOff x="3817325" y="2169070"/>
              <a:chExt cx="4838823" cy="2928570"/>
            </a:xfrm>
          </p:grpSpPr>
          <p:sp>
            <p:nvSpPr>
              <p:cNvPr id="50" name="Freeform 24"/>
              <p:cNvSpPr/>
              <p:nvPr/>
            </p:nvSpPr>
            <p:spPr>
              <a:xfrm>
                <a:off x="3817325" y="2169070"/>
                <a:ext cx="4838823" cy="2928570"/>
              </a:xfrm>
              <a:custGeom>
                <a:avLst/>
                <a:gdLst>
                  <a:gd name="connsiteX0" fmla="*/ 2981828 w 4838823"/>
                  <a:gd name="connsiteY0" fmla="*/ 0 h 2928570"/>
                  <a:gd name="connsiteX1" fmla="*/ 4838823 w 4838823"/>
                  <a:gd name="connsiteY1" fmla="*/ 1823828 h 2928570"/>
                  <a:gd name="connsiteX2" fmla="*/ 169067 w 4838823"/>
                  <a:gd name="connsiteY2" fmla="*/ 2928570 h 2928570"/>
                  <a:gd name="connsiteX3" fmla="*/ 0 w 4838823"/>
                  <a:gd name="connsiteY3" fmla="*/ 2928570 h 2928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823" h="2928570">
                    <a:moveTo>
                      <a:pt x="2981828" y="0"/>
                    </a:moveTo>
                    <a:lnTo>
                      <a:pt x="4838823" y="1823828"/>
                    </a:lnTo>
                    <a:lnTo>
                      <a:pt x="169067" y="2928570"/>
                    </a:lnTo>
                    <a:lnTo>
                      <a:pt x="0" y="292857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5433574" y="3416467"/>
                <a:ext cx="1053491" cy="601499"/>
              </a:xfrm>
              <a:prstGeom prst="rect">
                <a:avLst/>
              </a:prstGeom>
            </p:spPr>
            <p:txBody>
              <a:bodyPr wrap="square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0" i="0" kern="1200">
                    <a:solidFill>
                      <a:schemeClr val="bg1">
                        <a:lumMod val="50000"/>
                      </a:schemeClr>
                    </a:solidFill>
                    <a:latin typeface="Neris Thin" panose="00000300000000000000" pitchFamily="50" charset="0"/>
                    <a:ea typeface="Gulim" pitchFamily="34" charset="-127"/>
                    <a:cs typeface="+mj-cs"/>
                  </a:defRPr>
                </a:lvl1pPr>
              </a:lstStyle>
              <a:p>
                <a:pPr algn="ctr"/>
                <a:r>
                  <a:rPr lang="id-ID" sz="3500" spc="-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02</a:t>
                </a:r>
                <a:endParaRPr lang="en-US" sz="3500" spc="-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3" name="Title 1"/>
              <p:cNvSpPr txBox="1">
                <a:spLocks/>
              </p:cNvSpPr>
              <p:nvPr/>
            </p:nvSpPr>
            <p:spPr>
              <a:xfrm>
                <a:off x="6358107" y="3543014"/>
                <a:ext cx="1123157" cy="348406"/>
              </a:xfrm>
              <a:prstGeom prst="rect">
                <a:avLst/>
              </a:prstGeom>
            </p:spPr>
            <p:txBody>
              <a:bodyPr wrap="square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0" i="0" kern="1200">
                    <a:solidFill>
                      <a:schemeClr val="bg1">
                        <a:lumMod val="50000"/>
                      </a:schemeClr>
                    </a:solidFill>
                    <a:latin typeface="Neris Thin" panose="00000300000000000000" pitchFamily="50" charset="0"/>
                    <a:ea typeface="Gulim" pitchFamily="34" charset="-127"/>
                    <a:cs typeface="+mj-cs"/>
                  </a:defRPr>
                </a:lvl1pPr>
              </a:lstStyle>
              <a:p>
                <a:r>
                  <a:rPr lang="zh-TW" altLang="en-US" sz="1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熱衰竭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57" name="Group 3"/>
            <p:cNvGrpSpPr/>
            <p:nvPr/>
          </p:nvGrpSpPr>
          <p:grpSpPr>
            <a:xfrm>
              <a:off x="446629" y="3410078"/>
              <a:ext cx="3240052" cy="1974347"/>
              <a:chOff x="1167954" y="2901213"/>
              <a:chExt cx="4661315" cy="2840403"/>
            </a:xfrm>
          </p:grpSpPr>
          <p:sp>
            <p:nvSpPr>
              <p:cNvPr id="58" name="Freeform 27"/>
              <p:cNvSpPr/>
              <p:nvPr/>
            </p:nvSpPr>
            <p:spPr>
              <a:xfrm>
                <a:off x="1167954" y="2901213"/>
                <a:ext cx="4661315" cy="2840403"/>
              </a:xfrm>
              <a:custGeom>
                <a:avLst/>
                <a:gdLst>
                  <a:gd name="connsiteX0" fmla="*/ 2892057 w 4661315"/>
                  <a:gd name="connsiteY0" fmla="*/ 0 h 2840403"/>
                  <a:gd name="connsiteX1" fmla="*/ 4661315 w 4661315"/>
                  <a:gd name="connsiteY1" fmla="*/ 1737658 h 2840403"/>
                  <a:gd name="connsiteX2" fmla="*/ 0 w 4661315"/>
                  <a:gd name="connsiteY2" fmla="*/ 2840403 h 2840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1315" h="2840403">
                    <a:moveTo>
                      <a:pt x="2892057" y="0"/>
                    </a:moveTo>
                    <a:lnTo>
                      <a:pt x="4661315" y="1737658"/>
                    </a:lnTo>
                    <a:lnTo>
                      <a:pt x="0" y="2840403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0" name="Title 1"/>
              <p:cNvSpPr txBox="1">
                <a:spLocks/>
              </p:cNvSpPr>
              <p:nvPr/>
            </p:nvSpPr>
            <p:spPr>
              <a:xfrm>
                <a:off x="2856219" y="4161730"/>
                <a:ext cx="1053491" cy="601499"/>
              </a:xfrm>
              <a:prstGeom prst="rect">
                <a:avLst/>
              </a:prstGeom>
            </p:spPr>
            <p:txBody>
              <a:bodyPr wrap="square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0" i="0" kern="1200">
                    <a:solidFill>
                      <a:schemeClr val="bg1">
                        <a:lumMod val="50000"/>
                      </a:schemeClr>
                    </a:solidFill>
                    <a:latin typeface="Neris Thin" panose="00000300000000000000" pitchFamily="50" charset="0"/>
                    <a:ea typeface="Gulim" pitchFamily="34" charset="-127"/>
                    <a:cs typeface="+mj-cs"/>
                  </a:defRPr>
                </a:lvl1pPr>
              </a:lstStyle>
              <a:p>
                <a:pPr algn="ctr"/>
                <a:r>
                  <a:rPr lang="id-ID" sz="3500" spc="-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01</a:t>
                </a:r>
                <a:endParaRPr lang="en-US" sz="3500" spc="-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1" name="Title 1"/>
              <p:cNvSpPr txBox="1">
                <a:spLocks/>
              </p:cNvSpPr>
              <p:nvPr/>
            </p:nvSpPr>
            <p:spPr>
              <a:xfrm>
                <a:off x="3780753" y="4301796"/>
                <a:ext cx="1228276" cy="312725"/>
              </a:xfrm>
              <a:prstGeom prst="rect">
                <a:avLst/>
              </a:prstGeom>
            </p:spPr>
            <p:txBody>
              <a:bodyPr wrap="square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0" i="0" kern="1200">
                    <a:solidFill>
                      <a:schemeClr val="bg1">
                        <a:lumMod val="50000"/>
                      </a:schemeClr>
                    </a:solidFill>
                    <a:latin typeface="Neris Thin" panose="00000300000000000000" pitchFamily="50" charset="0"/>
                    <a:ea typeface="Gulim" pitchFamily="34" charset="-127"/>
                    <a:cs typeface="+mj-cs"/>
                  </a:defRPr>
                </a:lvl1pPr>
              </a:lstStyle>
              <a:p>
                <a:r>
                  <a:rPr lang="zh-TW" altLang="en-US" sz="1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熱痙攣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2" name="群組 71"/>
          <p:cNvGrpSpPr/>
          <p:nvPr/>
        </p:nvGrpSpPr>
        <p:grpSpPr>
          <a:xfrm>
            <a:off x="214282" y="1547630"/>
            <a:ext cx="3289612" cy="595486"/>
            <a:chOff x="428596" y="1547630"/>
            <a:chExt cx="2500330" cy="452610"/>
          </a:xfrm>
        </p:grpSpPr>
        <p:grpSp>
          <p:nvGrpSpPr>
            <p:cNvPr id="71" name="群組 70"/>
            <p:cNvGrpSpPr/>
            <p:nvPr/>
          </p:nvGrpSpPr>
          <p:grpSpPr>
            <a:xfrm>
              <a:off x="500034" y="1785927"/>
              <a:ext cx="2428892" cy="142876"/>
              <a:chOff x="152400" y="938200"/>
              <a:chExt cx="8929718" cy="214317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152400" y="938200"/>
                <a:ext cx="7476028" cy="5357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152400" y="1018569"/>
                <a:ext cx="8099038" cy="5357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152400" y="1098938"/>
                <a:ext cx="8929718" cy="5357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5" name="Title 1"/>
            <p:cNvSpPr txBox="1">
              <a:spLocks/>
            </p:cNvSpPr>
            <p:nvPr/>
          </p:nvSpPr>
          <p:spPr>
            <a:xfrm>
              <a:off x="428596" y="1547630"/>
              <a:ext cx="2286016" cy="452610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dist"/>
              <a:r>
                <a:rPr lang="zh-TW" altLang="en-US" sz="2800" b="1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  <a:sym typeface="微软雅黑" panose="020B0503020204020204" pitchFamily="34" charset="-122"/>
                </a:rPr>
                <a:t>熱傷害</a:t>
              </a:r>
              <a:endParaRPr lang="zh-CN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0" y="71414"/>
            <a:ext cx="8929718" cy="938719"/>
            <a:chOff x="0" y="214290"/>
            <a:chExt cx="8929718" cy="938719"/>
          </a:xfrm>
        </p:grpSpPr>
        <p:grpSp>
          <p:nvGrpSpPr>
            <p:cNvPr id="11" name="群組 11"/>
            <p:cNvGrpSpPr/>
            <p:nvPr/>
          </p:nvGrpSpPr>
          <p:grpSpPr>
            <a:xfrm>
              <a:off x="0" y="785800"/>
              <a:ext cx="8929718" cy="214317"/>
              <a:chOff x="0" y="642918"/>
              <a:chExt cx="3071802" cy="28575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42918"/>
                <a:ext cx="2571736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0" y="750075"/>
                <a:ext cx="2786050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0" y="857232"/>
                <a:ext cx="3071802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214282" y="214290"/>
              <a:ext cx="3714776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TW" altLang="en-US" sz="3500" b="1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運動傷害的處理</a:t>
              </a:r>
            </a:p>
            <a:p>
              <a:pPr algn="ctr"/>
              <a:r>
                <a:rPr lang="en-US" altLang="zh-CN" sz="2000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Handling of sports injuries</a:t>
              </a:r>
              <a:endParaRPr lang="zh-CN" altLang="en-US" sz="20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428596" y="1428736"/>
            <a:ext cx="8286808" cy="1313557"/>
            <a:chOff x="357158" y="5089580"/>
            <a:chExt cx="8286808" cy="1313557"/>
          </a:xfrm>
        </p:grpSpPr>
        <p:sp>
          <p:nvSpPr>
            <p:cNvPr id="37" name="矩形 36"/>
            <p:cNvSpPr/>
            <p:nvPr/>
          </p:nvSpPr>
          <p:spPr>
            <a:xfrm>
              <a:off x="4714876" y="5643578"/>
              <a:ext cx="3929090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zh-TW" altLang="en-US" sz="1500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慢性肌腱炎    骨膜肌腱炎    肌腱腱稍炎</a:t>
              </a:r>
              <a:endParaRPr lang="en-US" altLang="zh-TW" sz="15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zh-TW" altLang="en-US" sz="1500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化骨性肌腱炎  關節炎        滑液囊炎</a:t>
              </a:r>
              <a:endParaRPr lang="en-US" altLang="zh-TW" sz="15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zh-TW" altLang="en-US" sz="1500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疲勞性骨折    急性傷害處置不當</a:t>
              </a:r>
              <a:endParaRPr lang="zh-TW" altLang="en-US" sz="15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1214414" y="5572140"/>
              <a:ext cx="3571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 smtClean="0">
                  <a:latin typeface="標楷體" pitchFamily="65" charset="-120"/>
                  <a:ea typeface="標楷體" pitchFamily="65" charset="-120"/>
                </a:rPr>
                <a:t>累積多次微小傷害的身體病態現象</a:t>
              </a:r>
              <a:endParaRPr lang="en-US" altLang="zh-TW" sz="1600" dirty="0" smtClean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1600" dirty="0" smtClean="0">
                  <a:latin typeface="標楷體" pitchFamily="65" charset="-120"/>
                  <a:ea typeface="標楷體" pitchFamily="65" charset="-120"/>
                </a:rPr>
                <a:t>無法肯定何時何地發生</a:t>
              </a:r>
              <a:endParaRPr lang="en-US" altLang="zh-TW" sz="1600" dirty="0" smtClean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1600" dirty="0" smtClean="0">
                  <a:latin typeface="標楷體" pitchFamily="65" charset="-120"/>
                  <a:ea typeface="標楷體" pitchFamily="65" charset="-120"/>
                </a:rPr>
                <a:t>當出現身體不適或影響表現才被發現</a:t>
              </a:r>
              <a:endParaRPr lang="zh-TW" altLang="en-US" sz="1600" dirty="0">
                <a:latin typeface="標楷體" pitchFamily="65" charset="-120"/>
                <a:ea typeface="標楷體" pitchFamily="65" charset="-120"/>
              </a:endParaRPr>
            </a:p>
          </p:txBody>
        </p:sp>
        <p:grpSp>
          <p:nvGrpSpPr>
            <p:cNvPr id="39" name="群組 37"/>
            <p:cNvGrpSpPr/>
            <p:nvPr/>
          </p:nvGrpSpPr>
          <p:grpSpPr>
            <a:xfrm>
              <a:off x="357158" y="5089580"/>
              <a:ext cx="2357422" cy="553998"/>
              <a:chOff x="357158" y="5089580"/>
              <a:chExt cx="2357422" cy="553998"/>
            </a:xfrm>
          </p:grpSpPr>
          <p:grpSp>
            <p:nvGrpSpPr>
              <p:cNvPr id="40" name="群組 36"/>
              <p:cNvGrpSpPr/>
              <p:nvPr/>
            </p:nvGrpSpPr>
            <p:grpSpPr>
              <a:xfrm>
                <a:off x="428596" y="5429264"/>
                <a:ext cx="2285984" cy="142876"/>
                <a:chOff x="428596" y="5429264"/>
                <a:chExt cx="2285984" cy="142876"/>
              </a:xfrm>
            </p:grpSpPr>
            <p:sp>
              <p:nvSpPr>
                <p:cNvPr id="42" name="矩形 41"/>
                <p:cNvSpPr/>
                <p:nvPr/>
              </p:nvSpPr>
              <p:spPr>
                <a:xfrm>
                  <a:off x="428596" y="5429264"/>
                  <a:ext cx="1913843" cy="35719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>
                  <a:off x="428596" y="5482842"/>
                  <a:ext cx="2073332" cy="35719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428596" y="5536421"/>
                  <a:ext cx="2285984" cy="35719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41" name="矩形 40"/>
              <p:cNvSpPr/>
              <p:nvPr/>
            </p:nvSpPr>
            <p:spPr>
              <a:xfrm>
                <a:off x="357158" y="5089580"/>
                <a:ext cx="2000264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TW" altLang="en-US" sz="3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慢性</a:t>
                </a:r>
                <a:r>
                  <a:rPr lang="zh-TW" altLang="en-US" sz="2000" dirty="0" smtClean="0">
                    <a:latin typeface="標楷體" pitchFamily="65" charset="-120"/>
                    <a:ea typeface="標楷體" pitchFamily="65" charset="-120"/>
                  </a:rPr>
                  <a:t>運動傷害</a:t>
                </a:r>
              </a:p>
            </p:txBody>
          </p:sp>
        </p:grpSp>
      </p:grpSp>
      <p:pic>
        <p:nvPicPr>
          <p:cNvPr id="45" name="Picture 4" descr="C:\Documents and Settings\Administrator\My Documents\My Pictures\Sports Med. Teaching\Young Athlete\young athle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496"/>
            <a:ext cx="3622706" cy="2328882"/>
          </a:xfrm>
          <a:prstGeom prst="rect">
            <a:avLst/>
          </a:prstGeom>
          <a:noFill/>
        </p:spPr>
      </p:pic>
      <p:pic>
        <p:nvPicPr>
          <p:cNvPr id="46" name="Picture 6" descr="C:\Documents and Settings\Administrator\My Documents\My Pictures\Sports Med. Teaching\Elbow\Tennis elbow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357562"/>
            <a:ext cx="3429024" cy="2338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0" y="71414"/>
            <a:ext cx="8929718" cy="938719"/>
            <a:chOff x="0" y="214290"/>
            <a:chExt cx="8929718" cy="938719"/>
          </a:xfrm>
        </p:grpSpPr>
        <p:grpSp>
          <p:nvGrpSpPr>
            <p:cNvPr id="6" name="群組 11"/>
            <p:cNvGrpSpPr/>
            <p:nvPr/>
          </p:nvGrpSpPr>
          <p:grpSpPr>
            <a:xfrm>
              <a:off x="0" y="785800"/>
              <a:ext cx="8929718" cy="214317"/>
              <a:chOff x="0" y="642918"/>
              <a:chExt cx="3071802" cy="285752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0" y="642918"/>
                <a:ext cx="2571736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0" y="750075"/>
                <a:ext cx="2786050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0" y="857232"/>
                <a:ext cx="3071802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214282" y="214290"/>
              <a:ext cx="3714776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TW" altLang="en-US" sz="3500" b="1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運動傷害的處理</a:t>
              </a:r>
            </a:p>
            <a:p>
              <a:pPr algn="ctr"/>
              <a:r>
                <a:rPr lang="en-US" altLang="zh-CN" sz="2000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Handling of sports injuries</a:t>
              </a:r>
              <a:endParaRPr lang="zh-CN" altLang="en-US" sz="20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62" name="群組 61"/>
          <p:cNvGrpSpPr/>
          <p:nvPr/>
        </p:nvGrpSpPr>
        <p:grpSpPr>
          <a:xfrm>
            <a:off x="71406" y="1285860"/>
            <a:ext cx="8715436" cy="3985578"/>
            <a:chOff x="214282" y="2220582"/>
            <a:chExt cx="8715436" cy="3985578"/>
          </a:xfrm>
        </p:grpSpPr>
        <p:grpSp>
          <p:nvGrpSpPr>
            <p:cNvPr id="60" name="群組 59"/>
            <p:cNvGrpSpPr/>
            <p:nvPr/>
          </p:nvGrpSpPr>
          <p:grpSpPr>
            <a:xfrm rot="21265150">
              <a:off x="941354" y="2220582"/>
              <a:ext cx="7643866" cy="3571900"/>
              <a:chOff x="428596" y="2428868"/>
              <a:chExt cx="7643866" cy="3571900"/>
            </a:xfrm>
          </p:grpSpPr>
          <p:sp>
            <p:nvSpPr>
              <p:cNvPr id="13" name="Oval 7"/>
              <p:cNvSpPr/>
              <p:nvPr/>
            </p:nvSpPr>
            <p:spPr>
              <a:xfrm>
                <a:off x="2643174" y="4214818"/>
                <a:ext cx="1571636" cy="1571636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500" dirty="0" smtClean="0">
                    <a:latin typeface="Franklin Gothic Medium" panose="020B06030201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冰敷</a:t>
                </a:r>
                <a:r>
                  <a:rPr lang="en-US" altLang="zh-TW" sz="2500" dirty="0" smtClean="0">
                    <a:latin typeface="Franklin Gothic Medium" panose="020B06030201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I</a:t>
                </a:r>
              </a:p>
              <a:p>
                <a:pPr algn="ctr"/>
                <a:r>
                  <a:rPr lang="en-US" altLang="zh-TW" sz="2500" dirty="0" smtClean="0">
                    <a:latin typeface="Franklin Gothic Medium" panose="020B06030201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Ice</a:t>
                </a:r>
                <a:endParaRPr lang="en-GB" sz="2500" dirty="0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6"/>
              <p:cNvSpPr/>
              <p:nvPr/>
            </p:nvSpPr>
            <p:spPr>
              <a:xfrm>
                <a:off x="1571604" y="3714752"/>
                <a:ext cx="1500198" cy="1500198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500" dirty="0" smtClean="0">
                    <a:latin typeface="Franklin Gothic Medium" panose="020B06030201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休息</a:t>
                </a:r>
                <a:r>
                  <a:rPr lang="en-US" altLang="zh-TW" sz="2500" dirty="0" smtClean="0">
                    <a:latin typeface="Franklin Gothic Medium" panose="020B06030201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R</a:t>
                </a:r>
              </a:p>
              <a:p>
                <a:pPr algn="ctr"/>
                <a:r>
                  <a:rPr lang="en-US" altLang="zh-TW" sz="2500" dirty="0" smtClean="0">
                    <a:latin typeface="Franklin Gothic Medium" panose="020B06030201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Rest</a:t>
                </a:r>
                <a:endParaRPr lang="en-GB" sz="2500" dirty="0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8" name="Oval 5"/>
              <p:cNvSpPr/>
              <p:nvPr/>
            </p:nvSpPr>
            <p:spPr>
              <a:xfrm>
                <a:off x="428596" y="2428868"/>
                <a:ext cx="1857388" cy="1857388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500" dirty="0" smtClean="0">
                    <a:latin typeface="Microsoft YaHei" pitchFamily="34" charset="-122"/>
                    <a:ea typeface="Microsoft YaHei" pitchFamily="34" charset="-122"/>
                    <a:cs typeface="Arial" panose="020B0604020202020204" pitchFamily="34" charset="0"/>
                  </a:rPr>
                  <a:t>保護</a:t>
                </a:r>
                <a:r>
                  <a:rPr lang="en-US" altLang="zh-TW" sz="2500" dirty="0" smtClean="0">
                    <a:latin typeface="Microsoft YaHei" pitchFamily="34" charset="-122"/>
                    <a:ea typeface="Microsoft YaHei" pitchFamily="34" charset="-122"/>
                    <a:cs typeface="Arial" panose="020B0604020202020204" pitchFamily="34" charset="0"/>
                  </a:rPr>
                  <a:t>P</a:t>
                </a:r>
              </a:p>
              <a:p>
                <a:pPr algn="ctr"/>
                <a:r>
                  <a:rPr lang="en-US" altLang="zh-TW" sz="2500" dirty="0" smtClean="0">
                    <a:latin typeface="Microsoft YaHei" pitchFamily="34" charset="-122"/>
                    <a:ea typeface="Microsoft YaHei" pitchFamily="34" charset="-122"/>
                    <a:cs typeface="Arial" panose="020B0604020202020204" pitchFamily="34" charset="0"/>
                  </a:rPr>
                  <a:t>Protect</a:t>
                </a:r>
                <a:endParaRPr lang="en-GB" sz="2500" dirty="0">
                  <a:latin typeface="Microsoft YaHei" pitchFamily="34" charset="-122"/>
                  <a:ea typeface="Microsoft YaHei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Oval 8"/>
              <p:cNvSpPr/>
              <p:nvPr/>
            </p:nvSpPr>
            <p:spPr>
              <a:xfrm>
                <a:off x="4143372" y="3714752"/>
                <a:ext cx="2286016" cy="2286016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500" dirty="0" smtClean="0">
                    <a:latin typeface="Franklin Gothic Medium" panose="020B06030201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壓迫</a:t>
                </a:r>
                <a:r>
                  <a:rPr lang="en-US" altLang="zh-TW" sz="2500" dirty="0" smtClean="0">
                    <a:latin typeface="Franklin Gothic Medium" panose="020B06030201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C</a:t>
                </a:r>
              </a:p>
              <a:p>
                <a:pPr algn="ctr"/>
                <a:r>
                  <a:rPr lang="en-US" sz="2500" dirty="0" smtClean="0">
                    <a:latin typeface="Franklin Gothic Medium" panose="020B06030201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Compress</a:t>
                </a:r>
                <a:endParaRPr lang="en-GB" sz="2500" dirty="0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1" name="Oval 7"/>
              <p:cNvSpPr/>
              <p:nvPr/>
            </p:nvSpPr>
            <p:spPr>
              <a:xfrm>
                <a:off x="6000760" y="2857496"/>
                <a:ext cx="2071702" cy="2000264"/>
              </a:xfrm>
              <a:prstGeom prst="ellipse">
                <a:avLst/>
              </a:prstGeom>
              <a:solidFill>
                <a:schemeClr val="accent6">
                  <a:lumMod val="50000"/>
                  <a:alpha val="80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500" dirty="0" smtClean="0">
                    <a:latin typeface="Franklin Gothic Medium" panose="020B06030201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抬高</a:t>
                </a:r>
                <a:r>
                  <a:rPr lang="en-US" altLang="zh-TW" sz="2500" dirty="0" smtClean="0">
                    <a:latin typeface="Franklin Gothic Medium" panose="020B06030201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E</a:t>
                </a:r>
              </a:p>
              <a:p>
                <a:pPr algn="ctr"/>
                <a:r>
                  <a:rPr lang="en-US" altLang="zh-TW" sz="2500" dirty="0" smtClean="0">
                    <a:latin typeface="Franklin Gothic Medium" panose="020B06030201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Elevation</a:t>
                </a:r>
                <a:endParaRPr lang="en-GB" sz="2500" dirty="0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" name="群組 60"/>
            <p:cNvGrpSpPr/>
            <p:nvPr/>
          </p:nvGrpSpPr>
          <p:grpSpPr>
            <a:xfrm>
              <a:off x="214282" y="4071942"/>
              <a:ext cx="8715436" cy="2134218"/>
              <a:chOff x="214282" y="4071942"/>
              <a:chExt cx="8715436" cy="2134218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214282" y="4071942"/>
                <a:ext cx="100540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fontAlgn="ctr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</a:pPr>
                <a:r>
                  <a:rPr kumimoji="1" lang="zh-TW" altLang="en-US" sz="1600" dirty="0" smtClean="0">
                    <a:latin typeface="Verdana" pitchFamily="34" charset="0"/>
                    <a:ea typeface="標楷體" pitchFamily="65" charset="-120"/>
                  </a:rPr>
                  <a:t>保護傷處</a:t>
                </a: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842681" y="5059932"/>
                <a:ext cx="162095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fontAlgn="ctr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</a:pPr>
                <a:r>
                  <a:rPr kumimoji="1" lang="zh-TW" altLang="en-US" sz="1600" dirty="0" smtClean="0">
                    <a:latin typeface="Verdana" pitchFamily="34" charset="0"/>
                    <a:ea typeface="標楷體" pitchFamily="65" charset="-120"/>
                  </a:rPr>
                  <a:t>受傷後完全休息</a:t>
                </a: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2804040" y="5572140"/>
                <a:ext cx="2196588" cy="634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ctr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</a:pPr>
                <a:r>
                  <a:rPr kumimoji="1" lang="zh-TW" altLang="en-US" sz="1600" dirty="0" smtClean="0">
                    <a:latin typeface="Verdana" pitchFamily="34" charset="0"/>
                    <a:ea typeface="標楷體" pitchFamily="65" charset="-120"/>
                  </a:rPr>
                  <a:t>冰敷</a:t>
                </a:r>
                <a:r>
                  <a:rPr kumimoji="1" lang="en-US" altLang="zh-TW" sz="1600" dirty="0" smtClean="0">
                    <a:latin typeface="Verdana" pitchFamily="34" charset="0"/>
                    <a:ea typeface="標楷體" pitchFamily="65" charset="-120"/>
                  </a:rPr>
                  <a:t>15~20</a:t>
                </a:r>
                <a:r>
                  <a:rPr kumimoji="1" lang="zh-TW" altLang="en-US" sz="1600" dirty="0" smtClean="0">
                    <a:latin typeface="Verdana" pitchFamily="34" charset="0"/>
                    <a:ea typeface="標楷體" pitchFamily="65" charset="-120"/>
                  </a:rPr>
                  <a:t>分鐘</a:t>
                </a:r>
                <a:endParaRPr kumimoji="1" lang="en-US" altLang="zh-TW" sz="1600" dirty="0" smtClean="0">
                  <a:latin typeface="Verdana" pitchFamily="34" charset="0"/>
                  <a:ea typeface="標楷體" pitchFamily="65" charset="-120"/>
                </a:endParaRPr>
              </a:p>
              <a:p>
                <a:pPr lvl="0" algn="ctr" fontAlgn="ctr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</a:pPr>
                <a:r>
                  <a:rPr kumimoji="1" lang="zh-TW" altLang="en-US" sz="1600" dirty="0" smtClean="0">
                    <a:latin typeface="Verdana" pitchFamily="34" charset="0"/>
                    <a:ea typeface="標楷體" pitchFamily="65" charset="-120"/>
                  </a:rPr>
                  <a:t>具有避免腫脤效果</a:t>
                </a: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5143504" y="5643578"/>
                <a:ext cx="203132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fontAlgn="ctr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</a:pPr>
                <a:r>
                  <a:rPr kumimoji="1" lang="zh-TW" altLang="en-US" sz="1600" dirty="0" smtClean="0">
                    <a:latin typeface="Verdana" pitchFamily="34" charset="0"/>
                    <a:ea typeface="標楷體" pitchFamily="65" charset="-120"/>
                  </a:rPr>
                  <a:t>對受傷部位進行壓迫</a:t>
                </a: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7000892" y="4286256"/>
                <a:ext cx="192882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ctr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</a:pPr>
                <a:r>
                  <a:rPr kumimoji="1" lang="zh-TW" altLang="en-US" sz="1600" dirty="0" smtClean="0">
                    <a:latin typeface="Verdana" pitchFamily="34" charset="0"/>
                    <a:ea typeface="標楷體" pitchFamily="65" charset="-120"/>
                  </a:rPr>
                  <a:t>將受傷部位抬高到超過心臟位置</a:t>
                </a:r>
              </a:p>
            </p:txBody>
          </p:sp>
        </p:grpSp>
      </p:grpSp>
      <p:sp>
        <p:nvSpPr>
          <p:cNvPr id="59" name="矩形 58"/>
          <p:cNvSpPr/>
          <p:nvPr/>
        </p:nvSpPr>
        <p:spPr>
          <a:xfrm>
            <a:off x="2285984" y="1297860"/>
            <a:ext cx="42862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TW" altLang="en-US" sz="35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急性運動傷害處理</a:t>
            </a:r>
            <a:endParaRPr lang="en-US" altLang="zh-TW" sz="35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lang="en-US" altLang="zh-CN" sz="3500" b="1" dirty="0" smtClean="0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</a:rPr>
              <a:t>PRICE</a:t>
            </a:r>
            <a:endParaRPr lang="zh-CN" altLang="en-US" sz="2000" dirty="0">
              <a:solidFill>
                <a:srgbClr val="0000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785786" y="5643578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kumimoji="1" lang="zh-TW" altLang="en-US" sz="2400" dirty="0" smtClean="0">
                <a:solidFill>
                  <a:srgbClr val="0000FF"/>
                </a:solidFill>
                <a:latin typeface="Verdana" pitchFamily="34" charset="0"/>
                <a:ea typeface="標楷體" pitchFamily="65" charset="-120"/>
              </a:rPr>
              <a:t>急性運動傷害發生後的</a:t>
            </a:r>
            <a:r>
              <a:rPr kumimoji="1" lang="en-US" altLang="zh-TW" sz="2400" dirty="0" smtClean="0">
                <a:solidFill>
                  <a:srgbClr val="FF0000"/>
                </a:solidFill>
                <a:latin typeface="Verdana" pitchFamily="34" charset="0"/>
                <a:ea typeface="標楷體" pitchFamily="65" charset="-120"/>
              </a:rPr>
              <a:t>24-48</a:t>
            </a:r>
            <a:r>
              <a:rPr kumimoji="1" lang="zh-TW" altLang="en-US" sz="2400" dirty="0" smtClean="0">
                <a:solidFill>
                  <a:srgbClr val="FF0000"/>
                </a:solidFill>
                <a:latin typeface="Verdana" pitchFamily="34" charset="0"/>
                <a:ea typeface="標楷體" pitchFamily="65" charset="-120"/>
              </a:rPr>
              <a:t>小時</a:t>
            </a:r>
            <a:r>
              <a:rPr kumimoji="1" lang="zh-TW" altLang="en-US" sz="2400" dirty="0" smtClean="0">
                <a:solidFill>
                  <a:srgbClr val="0000FF"/>
                </a:solidFill>
                <a:latin typeface="Verdana" pitchFamily="34" charset="0"/>
                <a:ea typeface="標楷體" pitchFamily="65" charset="-120"/>
              </a:rPr>
              <a:t>內應進行</a:t>
            </a:r>
            <a:r>
              <a:rPr kumimoji="1" lang="en-US" altLang="zh-TW" sz="2400" dirty="0" smtClean="0">
                <a:solidFill>
                  <a:srgbClr val="0000FF"/>
                </a:solidFill>
                <a:latin typeface="Verdana" pitchFamily="34" charset="0"/>
                <a:ea typeface="標楷體" pitchFamily="65" charset="-120"/>
              </a:rPr>
              <a:t>PRICE</a:t>
            </a:r>
            <a:r>
              <a:rPr kumimoji="1" lang="zh-TW" altLang="en-US" sz="2400" dirty="0" smtClean="0">
                <a:solidFill>
                  <a:srgbClr val="0000FF"/>
                </a:solidFill>
                <a:latin typeface="Verdana" pitchFamily="34" charset="0"/>
                <a:ea typeface="標楷體" pitchFamily="65" charset="-120"/>
              </a:rPr>
              <a:t>的處置</a:t>
            </a:r>
            <a:endParaRPr kumimoji="1" lang="en-US" altLang="zh-TW" sz="2400" dirty="0" smtClean="0">
              <a:solidFill>
                <a:srgbClr val="0000FF"/>
              </a:solidFill>
              <a:latin typeface="Verdana" pitchFamily="34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0" y="71414"/>
            <a:ext cx="8929718" cy="938719"/>
            <a:chOff x="0" y="214290"/>
            <a:chExt cx="8929718" cy="938719"/>
          </a:xfrm>
        </p:grpSpPr>
        <p:grpSp>
          <p:nvGrpSpPr>
            <p:cNvPr id="7" name="群組 11"/>
            <p:cNvGrpSpPr/>
            <p:nvPr/>
          </p:nvGrpSpPr>
          <p:grpSpPr>
            <a:xfrm>
              <a:off x="0" y="785800"/>
              <a:ext cx="8929718" cy="214317"/>
              <a:chOff x="0" y="642918"/>
              <a:chExt cx="3071802" cy="28575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42918"/>
                <a:ext cx="2571736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0" y="750075"/>
                <a:ext cx="2786050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0" y="857232"/>
                <a:ext cx="3071802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214282" y="214290"/>
              <a:ext cx="3714776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TW" altLang="en-US" sz="3500" b="1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運動傷害的處理</a:t>
              </a:r>
            </a:p>
            <a:p>
              <a:pPr algn="ctr"/>
              <a:r>
                <a:rPr lang="en-US" altLang="zh-CN" sz="2000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Handling of sports injuries</a:t>
              </a:r>
              <a:endParaRPr lang="zh-CN" altLang="en-US" sz="20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285720" y="2071678"/>
            <a:ext cx="8858279" cy="4071966"/>
            <a:chOff x="285720" y="1357298"/>
            <a:chExt cx="8858279" cy="4071966"/>
          </a:xfrm>
        </p:grpSpPr>
        <p:grpSp>
          <p:nvGrpSpPr>
            <p:cNvPr id="20" name="群組 19"/>
            <p:cNvGrpSpPr/>
            <p:nvPr/>
          </p:nvGrpSpPr>
          <p:grpSpPr>
            <a:xfrm>
              <a:off x="3143240" y="3500438"/>
              <a:ext cx="6000759" cy="1877437"/>
              <a:chOff x="3214678" y="4572008"/>
              <a:chExt cx="6000759" cy="1877437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214678" y="4572008"/>
                <a:ext cx="5929322" cy="1857388"/>
              </a:xfrm>
              <a:prstGeom prst="rect">
                <a:avLst/>
              </a:prstGeom>
              <a:solidFill>
                <a:srgbClr val="FF0000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3214678" y="4572008"/>
                <a:ext cx="6000759" cy="1877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ctr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</a:pPr>
                <a:r>
                  <a:rPr kumimoji="1" lang="zh-TW" altLang="en-US" sz="2000" dirty="0" smtClean="0">
                    <a:solidFill>
                      <a:schemeClr val="bg1"/>
                    </a:solidFill>
                    <a:latin typeface="Verdana" pitchFamily="34" charset="0"/>
                    <a:ea typeface="標楷體" pitchFamily="65" charset="-120"/>
                  </a:rPr>
                  <a:t>冰敷通常在傷害發生後</a:t>
                </a:r>
                <a:r>
                  <a:rPr kumimoji="1" lang="en-US" altLang="zh-TW" sz="2000" dirty="0" smtClean="0">
                    <a:solidFill>
                      <a:schemeClr val="bg1"/>
                    </a:solidFill>
                    <a:latin typeface="Verdana" pitchFamily="34" charset="0"/>
                    <a:ea typeface="標楷體" pitchFamily="65" charset="-120"/>
                  </a:rPr>
                  <a:t>1</a:t>
                </a:r>
                <a:r>
                  <a:rPr kumimoji="1" lang="zh-TW" altLang="en-US" sz="2000" dirty="0" smtClean="0">
                    <a:solidFill>
                      <a:schemeClr val="bg1"/>
                    </a:solidFill>
                    <a:latin typeface="Verdana" pitchFamily="34" charset="0"/>
                    <a:ea typeface="標楷體" pitchFamily="65" charset="-120"/>
                  </a:rPr>
                  <a:t>小時內實施為佳</a:t>
                </a:r>
                <a:endParaRPr kumimoji="1" lang="en-US" altLang="zh-TW" sz="2000" dirty="0" smtClean="0">
                  <a:solidFill>
                    <a:schemeClr val="bg1"/>
                  </a:solidFill>
                  <a:latin typeface="Verdana" pitchFamily="34" charset="0"/>
                  <a:ea typeface="標楷體" pitchFamily="65" charset="-120"/>
                </a:endParaRPr>
              </a:p>
              <a:p>
                <a:pPr lvl="0" fontAlgn="ctr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</a:pPr>
                <a:r>
                  <a:rPr kumimoji="1" lang="zh-TW" altLang="en-US" sz="2000" dirty="0" smtClean="0">
                    <a:solidFill>
                      <a:schemeClr val="bg1"/>
                    </a:solidFill>
                    <a:latin typeface="Verdana" pitchFamily="34" charset="0"/>
                    <a:ea typeface="標楷體" pitchFamily="65" charset="-120"/>
                  </a:rPr>
                  <a:t>當患部不在腫脹或惡化即可停止</a:t>
                </a:r>
                <a:endParaRPr kumimoji="1" lang="en-US" altLang="zh-TW" sz="2000" dirty="0" smtClean="0">
                  <a:solidFill>
                    <a:schemeClr val="bg1"/>
                  </a:solidFill>
                  <a:latin typeface="Verdana" pitchFamily="34" charset="0"/>
                  <a:ea typeface="標楷體" pitchFamily="65" charset="-120"/>
                </a:endParaRPr>
              </a:p>
              <a:p>
                <a:pPr lvl="0" fontAlgn="ctr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</a:pPr>
                <a:r>
                  <a:rPr kumimoji="1" lang="zh-TW" altLang="en-US" sz="2000" dirty="0" smtClean="0">
                    <a:solidFill>
                      <a:schemeClr val="bg1"/>
                    </a:solidFill>
                    <a:latin typeface="Verdana" pitchFamily="34" charset="0"/>
                    <a:ea typeface="標楷體" pitchFamily="65" charset="-120"/>
                  </a:rPr>
                  <a:t>每次冰敷的時間</a:t>
                </a:r>
                <a:r>
                  <a:rPr kumimoji="1" lang="en-US" altLang="zh-TW" sz="2000" dirty="0" smtClean="0">
                    <a:solidFill>
                      <a:schemeClr val="bg1"/>
                    </a:solidFill>
                    <a:latin typeface="Verdana" pitchFamily="34" charset="0"/>
                    <a:ea typeface="標楷體" pitchFamily="65" charset="-120"/>
                  </a:rPr>
                  <a:t>10-15</a:t>
                </a:r>
                <a:r>
                  <a:rPr kumimoji="1" lang="zh-TW" altLang="en-US" sz="2000" dirty="0" smtClean="0">
                    <a:solidFill>
                      <a:schemeClr val="bg1"/>
                    </a:solidFill>
                    <a:latin typeface="Verdana" pitchFamily="34" charset="0"/>
                    <a:ea typeface="標楷體" pitchFamily="65" charset="-120"/>
                  </a:rPr>
                  <a:t>分鐘，休息</a:t>
                </a:r>
                <a:r>
                  <a:rPr kumimoji="1" lang="en-US" altLang="zh-TW" sz="2000" dirty="0" smtClean="0">
                    <a:solidFill>
                      <a:schemeClr val="bg1"/>
                    </a:solidFill>
                    <a:latin typeface="Verdana" pitchFamily="34" charset="0"/>
                    <a:ea typeface="標楷體" pitchFamily="65" charset="-120"/>
                  </a:rPr>
                  <a:t>5-10</a:t>
                </a:r>
                <a:r>
                  <a:rPr kumimoji="1" lang="zh-TW" altLang="en-US" sz="2000" dirty="0" smtClean="0">
                    <a:solidFill>
                      <a:schemeClr val="bg1"/>
                    </a:solidFill>
                    <a:latin typeface="Verdana" pitchFamily="34" charset="0"/>
                    <a:ea typeface="標楷體" pitchFamily="65" charset="-120"/>
                  </a:rPr>
                  <a:t>分鐘</a:t>
                </a:r>
                <a:endParaRPr kumimoji="1" lang="en-US" altLang="zh-TW" sz="2000" dirty="0" smtClean="0">
                  <a:solidFill>
                    <a:schemeClr val="bg1"/>
                  </a:solidFill>
                  <a:latin typeface="Verdana" pitchFamily="34" charset="0"/>
                  <a:ea typeface="標楷體" pitchFamily="65" charset="-120"/>
                </a:endParaRPr>
              </a:p>
              <a:p>
                <a:pPr lvl="0" fontAlgn="ctr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</a:pPr>
                <a:r>
                  <a:rPr kumimoji="1" lang="zh-TW" altLang="en-US" sz="2000" dirty="0" smtClean="0">
                    <a:solidFill>
                      <a:schemeClr val="bg1"/>
                    </a:solidFill>
                    <a:latin typeface="Verdana" pitchFamily="34" charset="0"/>
                    <a:ea typeface="標楷體" pitchFamily="65" charset="-120"/>
                  </a:rPr>
                  <a:t>執行</a:t>
                </a:r>
                <a:r>
                  <a:rPr kumimoji="1" lang="en-US" altLang="zh-TW" sz="2000" dirty="0" smtClean="0">
                    <a:solidFill>
                      <a:schemeClr val="bg1"/>
                    </a:solidFill>
                    <a:latin typeface="Verdana" pitchFamily="34" charset="0"/>
                    <a:ea typeface="標楷體" pitchFamily="65" charset="-120"/>
                  </a:rPr>
                  <a:t>3-5</a:t>
                </a:r>
                <a:r>
                  <a:rPr kumimoji="1" lang="zh-TW" altLang="en-US" sz="2000" dirty="0" smtClean="0">
                    <a:solidFill>
                      <a:schemeClr val="bg1"/>
                    </a:solidFill>
                    <a:latin typeface="Verdana" pitchFamily="34" charset="0"/>
                    <a:ea typeface="標楷體" pitchFamily="65" charset="-120"/>
                  </a:rPr>
                  <a:t>循環</a:t>
                </a:r>
                <a:endParaRPr kumimoji="1" lang="en-US" altLang="zh-TW" sz="2000" dirty="0" smtClean="0">
                  <a:solidFill>
                    <a:schemeClr val="bg1"/>
                  </a:solidFill>
                  <a:latin typeface="Verdana" pitchFamily="34" charset="0"/>
                  <a:ea typeface="標楷體" pitchFamily="65" charset="-120"/>
                </a:endParaRPr>
              </a:p>
              <a:p>
                <a:pPr lvl="0" fontAlgn="ctr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</a:pPr>
                <a:r>
                  <a:rPr kumimoji="1" lang="zh-TW" altLang="en-US" sz="2000" dirty="0" smtClean="0">
                    <a:solidFill>
                      <a:schemeClr val="bg1"/>
                    </a:solidFill>
                    <a:latin typeface="Verdana" pitchFamily="34" charset="0"/>
                    <a:ea typeface="標楷體" pitchFamily="65" charset="-120"/>
                  </a:rPr>
                  <a:t>冰敷應在肌肉伸展的狀態下進行</a:t>
                </a:r>
              </a:p>
            </p:txBody>
          </p:sp>
        </p:grpSp>
        <p:pic>
          <p:nvPicPr>
            <p:cNvPr id="1028" name="Picture 4" descr="C:\Users\Administrator\Desktop\ICE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0" y="3554409"/>
              <a:ext cx="2811404" cy="1874855"/>
            </a:xfrm>
            <a:prstGeom prst="rect">
              <a:avLst/>
            </a:prstGeom>
            <a:noFill/>
          </p:spPr>
        </p:pic>
        <p:pic>
          <p:nvPicPr>
            <p:cNvPr id="1031" name="Picture 7" descr="C:\Users\Administrator\Desktop\IMG_230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52" y="1357298"/>
              <a:ext cx="2811404" cy="2108554"/>
            </a:xfrm>
            <a:prstGeom prst="rect">
              <a:avLst/>
            </a:prstGeom>
            <a:noFill/>
          </p:spPr>
        </p:pic>
        <p:pic>
          <p:nvPicPr>
            <p:cNvPr id="1032" name="Picture 8" descr="C:\Users\Administrator\Desktop\maxresdefault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80915" y="1358406"/>
              <a:ext cx="3748539" cy="2108553"/>
            </a:xfrm>
            <a:prstGeom prst="rect">
              <a:avLst/>
            </a:prstGeom>
            <a:noFill/>
          </p:spPr>
        </p:pic>
      </p:grpSp>
      <p:sp>
        <p:nvSpPr>
          <p:cNvPr id="22" name="矩形 21"/>
          <p:cNvSpPr/>
          <p:nvPr/>
        </p:nvSpPr>
        <p:spPr>
          <a:xfrm>
            <a:off x="142876" y="1226422"/>
            <a:ext cx="44291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TW" altLang="en-US" sz="35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急性運動傷害</a:t>
            </a:r>
            <a:r>
              <a:rPr lang="en-US" altLang="zh-TW" sz="35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5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冰敷</a:t>
            </a:r>
            <a:endParaRPr lang="zh-CN" altLang="en-US" sz="35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71414"/>
            <a:ext cx="8929718" cy="938719"/>
            <a:chOff x="0" y="214290"/>
            <a:chExt cx="8929718" cy="938719"/>
          </a:xfrm>
        </p:grpSpPr>
        <p:grpSp>
          <p:nvGrpSpPr>
            <p:cNvPr id="5" name="群組 11"/>
            <p:cNvGrpSpPr/>
            <p:nvPr/>
          </p:nvGrpSpPr>
          <p:grpSpPr>
            <a:xfrm>
              <a:off x="0" y="785800"/>
              <a:ext cx="8929718" cy="214317"/>
              <a:chOff x="0" y="642918"/>
              <a:chExt cx="3071802" cy="285752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0" y="642918"/>
                <a:ext cx="2571736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750075"/>
                <a:ext cx="2786050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0" y="857232"/>
                <a:ext cx="3071802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214282" y="214290"/>
              <a:ext cx="3714776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TW" altLang="en-US" sz="3500" b="1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運動傷害的處理</a:t>
              </a:r>
            </a:p>
            <a:p>
              <a:pPr algn="ctr"/>
              <a:r>
                <a:rPr lang="en-US" altLang="zh-CN" sz="2000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Handling of sports injuries</a:t>
              </a:r>
              <a:endParaRPr lang="zh-CN" altLang="en-US" sz="20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857224" y="2000240"/>
            <a:ext cx="435771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5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慢性運動傷害的處理</a:t>
            </a:r>
            <a:endParaRPr lang="zh-CN" altLang="en-US" sz="35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1" name="群組 20"/>
          <p:cNvGrpSpPr/>
          <p:nvPr/>
        </p:nvGrpSpPr>
        <p:grpSpPr>
          <a:xfrm rot="21162862">
            <a:off x="2150783" y="2000240"/>
            <a:ext cx="7143800" cy="3713690"/>
            <a:chOff x="1581760" y="1857364"/>
            <a:chExt cx="7143800" cy="3713690"/>
          </a:xfrm>
        </p:grpSpPr>
        <p:sp>
          <p:nvSpPr>
            <p:cNvPr id="16" name="弧形箭號 (上彎) 15"/>
            <p:cNvSpPr/>
            <p:nvPr/>
          </p:nvSpPr>
          <p:spPr>
            <a:xfrm rot="20198754">
              <a:off x="1581760" y="1983336"/>
              <a:ext cx="7143800" cy="3587718"/>
            </a:xfrm>
            <a:prstGeom prst="curvedUpArrow">
              <a:avLst>
                <a:gd name="adj1" fmla="val 31630"/>
                <a:gd name="adj2" fmla="val 50000"/>
                <a:gd name="adj3" fmla="val 25000"/>
              </a:avLst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橢圓 16"/>
            <p:cNvSpPr/>
            <p:nvPr/>
          </p:nvSpPr>
          <p:spPr>
            <a:xfrm>
              <a:off x="1591916" y="3500438"/>
              <a:ext cx="785818" cy="7858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橢圓 17"/>
            <p:cNvSpPr/>
            <p:nvPr/>
          </p:nvSpPr>
          <p:spPr>
            <a:xfrm>
              <a:off x="5092378" y="4643446"/>
              <a:ext cx="785818" cy="78581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橢圓 18"/>
            <p:cNvSpPr/>
            <p:nvPr/>
          </p:nvSpPr>
          <p:spPr>
            <a:xfrm>
              <a:off x="6806890" y="1857364"/>
              <a:ext cx="785818" cy="78581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71406" y="4500570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評估</a:t>
            </a:r>
            <a:r>
              <a:rPr lang="en-US" altLang="zh-TW" sz="3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診斷</a:t>
            </a:r>
            <a:r>
              <a:rPr lang="en-US" altLang="zh-TW" sz="3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22" name="矩形 21"/>
          <p:cNvSpPr/>
          <p:nvPr/>
        </p:nvSpPr>
        <p:spPr>
          <a:xfrm>
            <a:off x="-32" y="5199419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傾聽身體的反應</a:t>
            </a:r>
            <a:endParaRPr lang="en-US" alt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疼痛、腫脹、將應不靈活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雜音、不穩固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715140" y="5357826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治療</a:t>
            </a:r>
            <a:endParaRPr lang="en-US" altLang="zh-TW" sz="3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891146" y="5857892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冷療、熱療</a:t>
            </a:r>
            <a:endParaRPr lang="en-US" alt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水療、電療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6215074" y="2285992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復健</a:t>
            </a:r>
            <a:endParaRPr lang="en-US" altLang="zh-TW" sz="3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643570" y="2714620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運動即醫療</a:t>
            </a:r>
            <a:endParaRPr lang="zh-TW" altLang="en-US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71414"/>
            <a:ext cx="8929718" cy="938719"/>
            <a:chOff x="0" y="214290"/>
            <a:chExt cx="8929718" cy="938719"/>
          </a:xfrm>
        </p:grpSpPr>
        <p:grpSp>
          <p:nvGrpSpPr>
            <p:cNvPr id="5" name="群組 11"/>
            <p:cNvGrpSpPr/>
            <p:nvPr/>
          </p:nvGrpSpPr>
          <p:grpSpPr>
            <a:xfrm>
              <a:off x="0" y="785800"/>
              <a:ext cx="8929718" cy="214317"/>
              <a:chOff x="0" y="642918"/>
              <a:chExt cx="3071802" cy="285752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0" y="642918"/>
                <a:ext cx="2571736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750075"/>
                <a:ext cx="2786050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0" y="857232"/>
                <a:ext cx="3071802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214282" y="214290"/>
              <a:ext cx="3714776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TW" altLang="en-US" sz="3500" b="1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運動傷害的處理</a:t>
              </a:r>
            </a:p>
            <a:p>
              <a:pPr algn="ctr"/>
              <a:r>
                <a:rPr lang="en-US" altLang="zh-CN" sz="2000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Handling of sports injuries</a:t>
              </a:r>
              <a:endParaRPr lang="zh-CN" altLang="en-US" sz="20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42844" y="1142984"/>
            <a:ext cx="435771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5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熱傷害的處理</a:t>
            </a:r>
            <a:endParaRPr lang="zh-CN" altLang="en-US" sz="35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52" name="群組 51"/>
          <p:cNvGrpSpPr/>
          <p:nvPr/>
        </p:nvGrpSpPr>
        <p:grpSpPr>
          <a:xfrm>
            <a:off x="401926" y="1857364"/>
            <a:ext cx="7813412" cy="1316231"/>
            <a:chOff x="401926" y="2000240"/>
            <a:chExt cx="7813412" cy="1316231"/>
          </a:xfrm>
        </p:grpSpPr>
        <p:grpSp>
          <p:nvGrpSpPr>
            <p:cNvPr id="51" name="群組 50"/>
            <p:cNvGrpSpPr/>
            <p:nvPr/>
          </p:nvGrpSpPr>
          <p:grpSpPr>
            <a:xfrm>
              <a:off x="401926" y="2000240"/>
              <a:ext cx="7813412" cy="1316231"/>
              <a:chOff x="401926" y="2000240"/>
              <a:chExt cx="7813412" cy="1316231"/>
            </a:xfrm>
          </p:grpSpPr>
          <p:grpSp>
            <p:nvGrpSpPr>
              <p:cNvPr id="38" name="群組 37"/>
              <p:cNvGrpSpPr/>
              <p:nvPr/>
            </p:nvGrpSpPr>
            <p:grpSpPr>
              <a:xfrm>
                <a:off x="401926" y="2000240"/>
                <a:ext cx="7813412" cy="1316231"/>
                <a:chOff x="401926" y="2000240"/>
                <a:chExt cx="7813412" cy="1316231"/>
              </a:xfrm>
            </p:grpSpPr>
            <p:sp>
              <p:nvSpPr>
                <p:cNvPr id="33" name="矩形 32"/>
                <p:cNvSpPr/>
                <p:nvPr/>
              </p:nvSpPr>
              <p:spPr>
                <a:xfrm>
                  <a:off x="571472" y="2010363"/>
                  <a:ext cx="7643866" cy="1285884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" name="Freeform 27"/>
                <p:cNvSpPr/>
                <p:nvPr/>
              </p:nvSpPr>
              <p:spPr>
                <a:xfrm>
                  <a:off x="401926" y="2000240"/>
                  <a:ext cx="2239854" cy="1316231"/>
                </a:xfrm>
                <a:prstGeom prst="homePlat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4" name="文字方塊 33"/>
              <p:cNvSpPr txBox="1"/>
              <p:nvPr/>
            </p:nvSpPr>
            <p:spPr>
              <a:xfrm>
                <a:off x="2786050" y="2330140"/>
                <a:ext cx="2357454" cy="64633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zh-TW" altLang="en-US" dirty="0" smtClean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</a:rPr>
                  <a:t>移至涼爽環境</a:t>
                </a:r>
                <a:endParaRPr lang="en-US" altLang="zh-TW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zh-TW" altLang="en-US" dirty="0" smtClean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</a:rPr>
                  <a:t>補充鈉、鉀、和液體</a:t>
                </a:r>
                <a:endParaRPr lang="zh-TW" altLang="en-US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37" name="群組 36"/>
            <p:cNvGrpSpPr/>
            <p:nvPr/>
          </p:nvGrpSpPr>
          <p:grpSpPr>
            <a:xfrm>
              <a:off x="571472" y="2158290"/>
              <a:ext cx="1643074" cy="1000131"/>
              <a:chOff x="500034" y="2571745"/>
              <a:chExt cx="1643074" cy="1000131"/>
            </a:xfrm>
          </p:grpSpPr>
          <p:sp>
            <p:nvSpPr>
              <p:cNvPr id="17" name="Title 1"/>
              <p:cNvSpPr txBox="1">
                <a:spLocks/>
              </p:cNvSpPr>
              <p:nvPr/>
            </p:nvSpPr>
            <p:spPr>
              <a:xfrm>
                <a:off x="857224" y="2571745"/>
                <a:ext cx="732275" cy="418098"/>
              </a:xfrm>
              <a:prstGeom prst="rect">
                <a:avLst/>
              </a:prstGeom>
            </p:spPr>
            <p:txBody>
              <a:bodyPr wrap="square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0" i="0" kern="1200">
                    <a:solidFill>
                      <a:schemeClr val="bg1">
                        <a:lumMod val="50000"/>
                      </a:schemeClr>
                    </a:solidFill>
                    <a:latin typeface="Neris Thin" panose="00000300000000000000" pitchFamily="50" charset="0"/>
                    <a:ea typeface="Gulim" pitchFamily="34" charset="-127"/>
                    <a:cs typeface="+mj-cs"/>
                  </a:defRPr>
                </a:lvl1pPr>
              </a:lstStyle>
              <a:p>
                <a:pPr algn="ctr"/>
                <a:r>
                  <a:rPr lang="id-ID" sz="3000" spc="-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01</a:t>
                </a:r>
                <a:endParaRPr lang="en-US" sz="3000" spc="-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" name="Title 1"/>
              <p:cNvSpPr txBox="1">
                <a:spLocks/>
              </p:cNvSpPr>
              <p:nvPr/>
            </p:nvSpPr>
            <p:spPr>
              <a:xfrm>
                <a:off x="500034" y="3000373"/>
                <a:ext cx="1643074" cy="571503"/>
              </a:xfrm>
              <a:prstGeom prst="rect">
                <a:avLst/>
              </a:prstGeom>
            </p:spPr>
            <p:txBody>
              <a:bodyPr wrap="square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0" i="0" kern="1200">
                    <a:solidFill>
                      <a:schemeClr val="bg1">
                        <a:lumMod val="50000"/>
                      </a:schemeClr>
                    </a:solidFill>
                    <a:latin typeface="Neris Thin" panose="00000300000000000000" pitchFamily="50" charset="0"/>
                    <a:ea typeface="Gulim" pitchFamily="34" charset="-127"/>
                    <a:cs typeface="+mj-cs"/>
                  </a:defRPr>
                </a:lvl1pPr>
              </a:lstStyle>
              <a:p>
                <a:pPr algn="ctr"/>
                <a:r>
                  <a:rPr lang="zh-TW" altLang="en-US" sz="3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熱痙攣</a:t>
                </a:r>
                <a:endParaRPr lang="zh-CN" altLang="en-US" sz="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4" name="群組 53"/>
          <p:cNvGrpSpPr/>
          <p:nvPr/>
        </p:nvGrpSpPr>
        <p:grpSpPr>
          <a:xfrm>
            <a:off x="401926" y="4929198"/>
            <a:ext cx="7813412" cy="1316231"/>
            <a:chOff x="401926" y="5072074"/>
            <a:chExt cx="7813412" cy="1316231"/>
          </a:xfrm>
        </p:grpSpPr>
        <p:grpSp>
          <p:nvGrpSpPr>
            <p:cNvPr id="45" name="群組 44"/>
            <p:cNvGrpSpPr/>
            <p:nvPr/>
          </p:nvGrpSpPr>
          <p:grpSpPr>
            <a:xfrm>
              <a:off x="401926" y="5072074"/>
              <a:ext cx="7813412" cy="1316231"/>
              <a:chOff x="401926" y="2000240"/>
              <a:chExt cx="7813412" cy="1316231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571472" y="2010363"/>
                <a:ext cx="7643866" cy="12858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Freeform 27"/>
              <p:cNvSpPr/>
              <p:nvPr/>
            </p:nvSpPr>
            <p:spPr>
              <a:xfrm>
                <a:off x="401926" y="2000240"/>
                <a:ext cx="2239854" cy="1316231"/>
              </a:xfrm>
              <a:prstGeom prst="homePlat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48" name="群組 47"/>
            <p:cNvGrpSpPr/>
            <p:nvPr/>
          </p:nvGrpSpPr>
          <p:grpSpPr>
            <a:xfrm>
              <a:off x="642910" y="5214950"/>
              <a:ext cx="1643074" cy="1000131"/>
              <a:chOff x="500034" y="2571745"/>
              <a:chExt cx="1643074" cy="1000131"/>
            </a:xfrm>
          </p:grpSpPr>
          <p:sp>
            <p:nvSpPr>
              <p:cNvPr id="49" name="Title 1"/>
              <p:cNvSpPr txBox="1">
                <a:spLocks/>
              </p:cNvSpPr>
              <p:nvPr/>
            </p:nvSpPr>
            <p:spPr>
              <a:xfrm>
                <a:off x="857224" y="2571745"/>
                <a:ext cx="732275" cy="418098"/>
              </a:xfrm>
              <a:prstGeom prst="rect">
                <a:avLst/>
              </a:prstGeom>
            </p:spPr>
            <p:txBody>
              <a:bodyPr wrap="square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0" i="0" kern="1200">
                    <a:solidFill>
                      <a:schemeClr val="bg1">
                        <a:lumMod val="50000"/>
                      </a:schemeClr>
                    </a:solidFill>
                    <a:latin typeface="Neris Thin" panose="00000300000000000000" pitchFamily="50" charset="0"/>
                    <a:ea typeface="Gulim" pitchFamily="34" charset="-127"/>
                    <a:cs typeface="+mj-cs"/>
                  </a:defRPr>
                </a:lvl1pPr>
              </a:lstStyle>
              <a:p>
                <a:pPr algn="ctr"/>
                <a:r>
                  <a:rPr lang="id-ID" sz="3000" spc="-3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</a:t>
                </a:r>
                <a:r>
                  <a:rPr lang="en-US" altLang="zh-TW" sz="3000" spc="-3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3</a:t>
                </a:r>
                <a:endParaRPr lang="en-US" sz="3000" spc="-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0" name="Title 1"/>
              <p:cNvSpPr txBox="1">
                <a:spLocks/>
              </p:cNvSpPr>
              <p:nvPr/>
            </p:nvSpPr>
            <p:spPr>
              <a:xfrm>
                <a:off x="500034" y="3000373"/>
                <a:ext cx="1643074" cy="571503"/>
              </a:xfrm>
              <a:prstGeom prst="rect">
                <a:avLst/>
              </a:prstGeom>
            </p:spPr>
            <p:txBody>
              <a:bodyPr wrap="square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0" i="0" kern="1200">
                    <a:solidFill>
                      <a:schemeClr val="bg1">
                        <a:lumMod val="50000"/>
                      </a:schemeClr>
                    </a:solidFill>
                    <a:latin typeface="Neris Thin" panose="00000300000000000000" pitchFamily="50" charset="0"/>
                    <a:ea typeface="Gulim" pitchFamily="34" charset="-127"/>
                    <a:cs typeface="+mj-cs"/>
                  </a:defRPr>
                </a:lvl1pPr>
              </a:lstStyle>
              <a:p>
                <a:pPr algn="ctr"/>
                <a:r>
                  <a:rPr lang="zh-TW" altLang="en-US" sz="3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熱中暑</a:t>
                </a:r>
                <a:endParaRPr lang="zh-CN" altLang="en-US" sz="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6" name="文字方塊 35"/>
            <p:cNvSpPr txBox="1"/>
            <p:nvPr/>
          </p:nvSpPr>
          <p:spPr>
            <a:xfrm>
              <a:off x="2786050" y="5268524"/>
              <a:ext cx="3857652" cy="92333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TW" altLang="en-US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送醫              脫去衣物</a:t>
              </a:r>
              <a:endParaRPr lang="en-US" altLang="zh-TW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溫水噴洗          冰敷軀幹兩側</a:t>
              </a:r>
              <a:endParaRPr lang="en-US" altLang="zh-TW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按摩軀幹及頸部    吹電扇</a:t>
              </a:r>
              <a:endParaRPr lang="zh-TW" altLang="en-US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401926" y="3393281"/>
            <a:ext cx="7813412" cy="1316231"/>
            <a:chOff x="401926" y="3518298"/>
            <a:chExt cx="7813412" cy="1316231"/>
          </a:xfrm>
        </p:grpSpPr>
        <p:grpSp>
          <p:nvGrpSpPr>
            <p:cNvPr id="39" name="群組 38"/>
            <p:cNvGrpSpPr/>
            <p:nvPr/>
          </p:nvGrpSpPr>
          <p:grpSpPr>
            <a:xfrm>
              <a:off x="401926" y="3518298"/>
              <a:ext cx="7813412" cy="1316231"/>
              <a:chOff x="401926" y="2000240"/>
              <a:chExt cx="7813412" cy="1316231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571472" y="2010363"/>
                <a:ext cx="7643866" cy="12858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Freeform 27"/>
              <p:cNvSpPr/>
              <p:nvPr/>
            </p:nvSpPr>
            <p:spPr>
              <a:xfrm>
                <a:off x="401926" y="2000240"/>
                <a:ext cx="2239854" cy="1316231"/>
              </a:xfrm>
              <a:prstGeom prst="homePlat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5" name="文字方塊 34"/>
            <p:cNvSpPr txBox="1"/>
            <p:nvPr/>
          </p:nvSpPr>
          <p:spPr>
            <a:xfrm>
              <a:off x="2786051" y="3576249"/>
              <a:ext cx="2500330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TW" altLang="en-US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移至涼爽環境</a:t>
              </a:r>
              <a:endParaRPr lang="en-US" altLang="zh-TW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使病患平躺</a:t>
              </a:r>
              <a:endParaRPr lang="en-US" altLang="zh-TW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補充水份或電解水</a:t>
              </a:r>
              <a:endParaRPr lang="en-US" altLang="zh-TW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下之臺高</a:t>
              </a:r>
              <a:r>
                <a:rPr lang="en-US" altLang="zh-TW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20~30</a:t>
              </a:r>
              <a:r>
                <a:rPr lang="zh-TW" altLang="en-US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公分</a:t>
              </a:r>
              <a:endParaRPr lang="zh-TW" altLang="en-US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grpSp>
          <p:nvGrpSpPr>
            <p:cNvPr id="42" name="群組 41"/>
            <p:cNvGrpSpPr/>
            <p:nvPr/>
          </p:nvGrpSpPr>
          <p:grpSpPr>
            <a:xfrm>
              <a:off x="642910" y="3643314"/>
              <a:ext cx="1643074" cy="1000131"/>
              <a:chOff x="500034" y="2571745"/>
              <a:chExt cx="1643074" cy="1000131"/>
            </a:xfrm>
          </p:grpSpPr>
          <p:sp>
            <p:nvSpPr>
              <p:cNvPr id="43" name="Title 1"/>
              <p:cNvSpPr txBox="1">
                <a:spLocks/>
              </p:cNvSpPr>
              <p:nvPr/>
            </p:nvSpPr>
            <p:spPr>
              <a:xfrm>
                <a:off x="857224" y="2571745"/>
                <a:ext cx="732275" cy="418098"/>
              </a:xfrm>
              <a:prstGeom prst="rect">
                <a:avLst/>
              </a:prstGeom>
            </p:spPr>
            <p:txBody>
              <a:bodyPr wrap="square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0" i="0" kern="1200">
                    <a:solidFill>
                      <a:schemeClr val="bg1">
                        <a:lumMod val="50000"/>
                      </a:schemeClr>
                    </a:solidFill>
                    <a:latin typeface="Neris Thin" panose="00000300000000000000" pitchFamily="50" charset="0"/>
                    <a:ea typeface="Gulim" pitchFamily="34" charset="-127"/>
                    <a:cs typeface="+mj-cs"/>
                  </a:defRPr>
                </a:lvl1pPr>
              </a:lstStyle>
              <a:p>
                <a:pPr algn="ctr"/>
                <a:r>
                  <a:rPr lang="id-ID" sz="3000" spc="-3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</a:t>
                </a:r>
                <a:r>
                  <a:rPr lang="en-US" altLang="zh-TW" sz="3000" spc="-3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</a:t>
                </a:r>
                <a:endParaRPr lang="en-US" sz="3000" spc="-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4" name="Title 1"/>
              <p:cNvSpPr txBox="1">
                <a:spLocks/>
              </p:cNvSpPr>
              <p:nvPr/>
            </p:nvSpPr>
            <p:spPr>
              <a:xfrm>
                <a:off x="500034" y="3000373"/>
                <a:ext cx="1643074" cy="571503"/>
              </a:xfrm>
              <a:prstGeom prst="rect">
                <a:avLst/>
              </a:prstGeom>
            </p:spPr>
            <p:txBody>
              <a:bodyPr wrap="square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0" i="0" kern="1200">
                    <a:solidFill>
                      <a:schemeClr val="bg1">
                        <a:lumMod val="50000"/>
                      </a:schemeClr>
                    </a:solidFill>
                    <a:latin typeface="Neris Thin" panose="00000300000000000000" pitchFamily="50" charset="0"/>
                    <a:ea typeface="Gulim" pitchFamily="34" charset="-127"/>
                    <a:cs typeface="+mj-cs"/>
                  </a:defRPr>
                </a:lvl1pPr>
              </a:lstStyle>
              <a:p>
                <a:pPr algn="ctr"/>
                <a:r>
                  <a:rPr lang="zh-TW" altLang="en-US" sz="30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熱衰竭</a:t>
                </a:r>
                <a:endParaRPr lang="zh-CN" altLang="en-US" sz="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71414"/>
            <a:ext cx="8929718" cy="938719"/>
            <a:chOff x="0" y="214290"/>
            <a:chExt cx="8929718" cy="938719"/>
          </a:xfrm>
        </p:grpSpPr>
        <p:grpSp>
          <p:nvGrpSpPr>
            <p:cNvPr id="5" name="群組 11"/>
            <p:cNvGrpSpPr/>
            <p:nvPr/>
          </p:nvGrpSpPr>
          <p:grpSpPr>
            <a:xfrm>
              <a:off x="0" y="785800"/>
              <a:ext cx="8929718" cy="214317"/>
              <a:chOff x="0" y="642918"/>
              <a:chExt cx="3071802" cy="285752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0" y="642918"/>
                <a:ext cx="2571736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750075"/>
                <a:ext cx="2786050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0" y="857232"/>
                <a:ext cx="3071802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214282" y="214290"/>
              <a:ext cx="3714776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TW" altLang="en-US" sz="3500" b="1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氣喘的病症</a:t>
              </a:r>
            </a:p>
            <a:p>
              <a:pPr algn="ctr"/>
              <a:r>
                <a:rPr lang="en-US" altLang="zh-CN" sz="2000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Asthmatic condition</a:t>
              </a:r>
              <a:endParaRPr lang="zh-CN" altLang="en-US" sz="20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14282" y="3392291"/>
            <a:ext cx="86439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怎麼發生的：</a:t>
            </a:r>
          </a:p>
          <a:p>
            <a:r>
              <a:rPr lang="zh-TW" altLang="en-US" sz="2800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　慢性發炎：</a:t>
            </a:r>
            <a:r>
              <a:rPr lang="en-US" altLang="zh-TW" sz="2800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　　　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指肺部空氣進出的支氣管出現</a:t>
            </a:r>
            <a:r>
              <a:rPr lang="zh-TW" altLang="en-US" sz="2000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慢性發炎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產生反應過度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     　　　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支氣管黏膜紅腫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分泌物（痰液）增加</a:t>
            </a:r>
            <a:endParaRPr lang="en-US" alt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　反應過度：</a:t>
            </a:r>
            <a:endParaRPr lang="en-US" altLang="zh-TW" sz="2800" dirty="0" smtClean="0">
              <a:solidFill>
                <a:srgbClr val="FF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　　　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則是因為外界環境如冷空氣、過敏原、空氣污染、呼吸道感染等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　　　造成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支氣管壁的肌肉易收縮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阻塞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空氣流量減少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4282" y="1000108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俗稱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哮喘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4282" y="1826868"/>
            <a:ext cx="407196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症狀：</a:t>
            </a:r>
            <a:endParaRPr lang="en-US" altLang="zh-TW" sz="2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　主要的症狀是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呼吸短促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哮鳴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咳嗽</a:t>
            </a: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Administrator\Desktop\72e18fe1-61b7-4ed8-8931-49e58f2f67b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85" r="18033"/>
          <a:stretch>
            <a:fillRect/>
          </a:stretch>
        </p:blipFill>
        <p:spPr bwMode="auto">
          <a:xfrm>
            <a:off x="4572000" y="993426"/>
            <a:ext cx="4021985" cy="3292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142852"/>
            <a:ext cx="8929718" cy="938719"/>
            <a:chOff x="0" y="214290"/>
            <a:chExt cx="8929718" cy="938719"/>
          </a:xfrm>
        </p:grpSpPr>
        <p:grpSp>
          <p:nvGrpSpPr>
            <p:cNvPr id="5" name="群組 11"/>
            <p:cNvGrpSpPr/>
            <p:nvPr/>
          </p:nvGrpSpPr>
          <p:grpSpPr>
            <a:xfrm>
              <a:off x="0" y="785800"/>
              <a:ext cx="8929718" cy="214317"/>
              <a:chOff x="0" y="642918"/>
              <a:chExt cx="3071802" cy="285752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0" y="642918"/>
                <a:ext cx="2571736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750075"/>
                <a:ext cx="2786050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0" y="857232"/>
                <a:ext cx="3071802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214282" y="214290"/>
              <a:ext cx="3714776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TW" altLang="en-US" sz="3500" b="1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氣喘的病症</a:t>
              </a:r>
            </a:p>
            <a:p>
              <a:pPr algn="ctr"/>
              <a:r>
                <a:rPr lang="en-US" altLang="zh-CN" sz="2000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Asthmatic condition</a:t>
              </a:r>
              <a:endParaRPr lang="zh-CN" altLang="en-US" sz="20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42844" y="1643050"/>
            <a:ext cx="850112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投藥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後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分鐘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後再開始運動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en-US" sz="2000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氣管擴張劑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000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二合一藥物</a:t>
            </a:r>
            <a:endParaRPr lang="en-US" altLang="zh-TW" sz="2000" dirty="0" smtClean="0">
              <a:solidFill>
                <a:srgbClr val="FF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做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分鐘的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暖身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體操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運動時以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鼻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呼吸，儘量不要開口呼吸。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運動強度慢慢增加：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　　高心跳率的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％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開始，逐漸提高到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85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％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為上限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運動持續時間每次以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40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分鐘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為限。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運動頻率：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　剛開始時每週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次即可，後續可增加每週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次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如果是去爬山且可能超過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小時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　登山期間若會喘，就要休息馬上吸藥，等不喘再繼續。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運動進度與評估：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　每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週做一次肺功能測試， 視情況調整運動方式及強度。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2844" y="1071546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如何避免運動時氣喘發作？ </a:t>
            </a:r>
          </a:p>
        </p:txBody>
      </p:sp>
      <p:pic>
        <p:nvPicPr>
          <p:cNvPr id="2050" name="Picture 2" descr="C:\Users\Administrator\Desktop\d103258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1000109"/>
            <a:ext cx="3714744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-32" y="71414"/>
            <a:ext cx="8929718" cy="938719"/>
            <a:chOff x="0" y="214290"/>
            <a:chExt cx="8929718" cy="938719"/>
          </a:xfrm>
        </p:grpSpPr>
        <p:grpSp>
          <p:nvGrpSpPr>
            <p:cNvPr id="5" name="群組 11"/>
            <p:cNvGrpSpPr/>
            <p:nvPr/>
          </p:nvGrpSpPr>
          <p:grpSpPr>
            <a:xfrm>
              <a:off x="0" y="785800"/>
              <a:ext cx="8929718" cy="214317"/>
              <a:chOff x="0" y="642918"/>
              <a:chExt cx="3071802" cy="285752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0" y="642918"/>
                <a:ext cx="2571736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750075"/>
                <a:ext cx="2786050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0" y="857232"/>
                <a:ext cx="3071802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214282" y="214290"/>
              <a:ext cx="4143436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TW" altLang="en-US" sz="3500" b="1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過度換氣的病症</a:t>
              </a:r>
            </a:p>
            <a:p>
              <a:pPr algn="ctr"/>
              <a:r>
                <a:rPr lang="en-US" altLang="zh-CN" sz="2000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Hyperventilation condition</a:t>
              </a:r>
              <a:endParaRPr lang="zh-CN" altLang="en-US" sz="20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14282" y="1071546"/>
            <a:ext cx="85725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起因</a:t>
            </a:r>
            <a:r>
              <a:rPr lang="en-US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因為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急性焦慮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所引起的生理、心理反應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生理症狀</a:t>
            </a:r>
            <a:r>
              <a:rPr lang="en-US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　發作的時候患者會不自主地加快呼吸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　導致過多的二氧化碳被排出而造成低二氧化碳血症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　因而也會引發呼吸性鹼中毒。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外部症狀</a:t>
            </a:r>
            <a:r>
              <a:rPr lang="en-US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呼吸急促、肢體或軀幹的皮膚有麻木或是刺痛的感覺、頭暈、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　　心跳加快、臉色蒼白、手腳冰冷、走路不穩。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　　手部及腳部的小肌肉可能出現攣縮抽筋的情形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　　嚴重的個案可能發生昏厥。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　　患者會因不舒服，感覺吸不到空氣而加速呼吸，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　　造成血液中二氧化碳濃度過低。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314587" y="71414"/>
            <a:ext cx="4829181" cy="100013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中正國小</a:t>
            </a:r>
            <a:r>
              <a:rPr lang="en-US" altLang="zh-TW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學年度第</a:t>
            </a:r>
            <a:r>
              <a:rPr lang="en-US" altLang="zh-TW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學期</a:t>
            </a:r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複合式防災安全演練</a:t>
            </a:r>
          </a:p>
        </p:txBody>
      </p:sp>
      <p:pic>
        <p:nvPicPr>
          <p:cNvPr id="55299" name="Picture 7" descr="地震防災_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b="7353"/>
          <a:stretch>
            <a:fillRect/>
          </a:stretch>
        </p:blipFill>
        <p:spPr bwMode="auto">
          <a:xfrm>
            <a:off x="4714876" y="1142984"/>
            <a:ext cx="4000528" cy="5307203"/>
          </a:xfrm>
          <a:prstGeom prst="roundRect">
            <a:avLst>
              <a:gd name="adj" fmla="val 874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內容版面配置區 2"/>
          <p:cNvSpPr>
            <a:spLocks noGrp="1"/>
          </p:cNvSpPr>
          <p:nvPr>
            <p:ph idx="1"/>
          </p:nvPr>
        </p:nvSpPr>
        <p:spPr bwMode="auto">
          <a:xfrm>
            <a:off x="500035" y="1071546"/>
            <a:ext cx="4500594" cy="47863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演練期程：</a:t>
            </a:r>
            <a:endParaRPr lang="en-US" altLang="zh-TW" sz="2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/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宣導時間：</a:t>
            </a:r>
            <a:endParaRPr lang="en-US" alt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lvl="2" eaLnBrk="1" hangingPunct="1">
              <a:buNone/>
            </a:pP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02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日（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星期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1)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4"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至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2" eaLnBrk="1" hangingPunct="1">
              <a:buNone/>
            </a:pP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03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26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（星期二）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/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各班宣導及演練：</a:t>
            </a:r>
            <a:endParaRPr lang="en-US" alt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lvl="2" eaLnBrk="1" hangingPunct="1">
              <a:buNone/>
            </a:pP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02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（星期二）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4"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至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2" eaLnBrk="1" hangingPunct="1"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03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26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日（星期一）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/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全校開始正式演練：</a:t>
            </a:r>
            <a:endParaRPr lang="en-US" alt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lvl="2" eaLnBrk="1" hangingPunct="1">
              <a:buNone/>
            </a:pP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03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26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（星期二）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2" eaLnBrk="1" hangingPunct="1">
              <a:buNone/>
            </a:pP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下午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分起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-32" y="71414"/>
            <a:ext cx="8929718" cy="846386"/>
            <a:chOff x="0" y="214290"/>
            <a:chExt cx="8929718" cy="846386"/>
          </a:xfrm>
        </p:grpSpPr>
        <p:grpSp>
          <p:nvGrpSpPr>
            <p:cNvPr id="5" name="群組 11"/>
            <p:cNvGrpSpPr/>
            <p:nvPr/>
          </p:nvGrpSpPr>
          <p:grpSpPr>
            <a:xfrm>
              <a:off x="0" y="785800"/>
              <a:ext cx="8929718" cy="214317"/>
              <a:chOff x="0" y="642918"/>
              <a:chExt cx="3071802" cy="285752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0" y="642918"/>
                <a:ext cx="2571736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750075"/>
                <a:ext cx="2786050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0" y="857232"/>
                <a:ext cx="3071802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32" y="214290"/>
              <a:ext cx="6643702" cy="846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TW" altLang="en-US" sz="3500" b="1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氣喘與過度換氣的差異</a:t>
              </a:r>
            </a:p>
            <a:p>
              <a:pPr algn="ctr"/>
              <a:r>
                <a:rPr lang="en-US" altLang="zh-CN" sz="1400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Difference between</a:t>
              </a:r>
              <a:r>
                <a:rPr lang="zh-TW" altLang="en-US" sz="1400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 </a:t>
              </a:r>
              <a:r>
                <a:rPr lang="en-US" altLang="zh-CN" sz="1400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Asthmatic condition and Hyperventilation condition</a:t>
              </a:r>
              <a:endParaRPr lang="zh-CN" altLang="en-US" sz="14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94" name="群組 93"/>
          <p:cNvGrpSpPr/>
          <p:nvPr/>
        </p:nvGrpSpPr>
        <p:grpSpPr>
          <a:xfrm>
            <a:off x="71406" y="1000108"/>
            <a:ext cx="7000924" cy="4602247"/>
            <a:chOff x="142844" y="1000108"/>
            <a:chExt cx="7000924" cy="4602247"/>
          </a:xfrm>
        </p:grpSpPr>
        <p:sp>
          <p:nvSpPr>
            <p:cNvPr id="72" name="Shape 60726"/>
            <p:cNvSpPr/>
            <p:nvPr/>
          </p:nvSpPr>
          <p:spPr>
            <a:xfrm>
              <a:off x="1214414" y="1000108"/>
              <a:ext cx="2571768" cy="67195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altLang="en-US" sz="40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氣喘</a:t>
              </a:r>
              <a:endParaRPr sz="4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3" name="Shape 60726"/>
            <p:cNvSpPr/>
            <p:nvPr/>
          </p:nvSpPr>
          <p:spPr>
            <a:xfrm>
              <a:off x="4500562" y="1000108"/>
              <a:ext cx="2571768" cy="67195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altLang="en-US" sz="40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過度換氣</a:t>
              </a:r>
              <a:endParaRPr sz="4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grpSp>
          <p:nvGrpSpPr>
            <p:cNvPr id="92" name="群組 91"/>
            <p:cNvGrpSpPr/>
            <p:nvPr/>
          </p:nvGrpSpPr>
          <p:grpSpPr>
            <a:xfrm>
              <a:off x="142844" y="1814942"/>
              <a:ext cx="7000924" cy="3787413"/>
              <a:chOff x="428628" y="1785926"/>
              <a:chExt cx="8715372" cy="4714908"/>
            </a:xfrm>
          </p:grpSpPr>
          <p:grpSp>
            <p:nvGrpSpPr>
              <p:cNvPr id="11" name="Group 60701"/>
              <p:cNvGrpSpPr/>
              <p:nvPr/>
            </p:nvGrpSpPr>
            <p:grpSpPr>
              <a:xfrm>
                <a:off x="431485" y="5111956"/>
                <a:ext cx="8641109" cy="1388878"/>
                <a:chOff x="0" y="0"/>
                <a:chExt cx="9100388" cy="1278311"/>
              </a:xfrm>
            </p:grpSpPr>
            <p:grpSp>
              <p:nvGrpSpPr>
                <p:cNvPr id="59" name="Group 60694"/>
                <p:cNvGrpSpPr/>
                <p:nvPr/>
              </p:nvGrpSpPr>
              <p:grpSpPr>
                <a:xfrm>
                  <a:off x="1369656" y="0"/>
                  <a:ext cx="7730732" cy="1278311"/>
                  <a:chOff x="0" y="0"/>
                  <a:chExt cx="7730730" cy="1278310"/>
                </a:xfrm>
              </p:grpSpPr>
              <p:grpSp>
                <p:nvGrpSpPr>
                  <p:cNvPr id="66" name="Group 60690"/>
                  <p:cNvGrpSpPr/>
                  <p:nvPr/>
                </p:nvGrpSpPr>
                <p:grpSpPr>
                  <a:xfrm>
                    <a:off x="0" y="0"/>
                    <a:ext cx="4005971" cy="1278310"/>
                    <a:chOff x="0" y="0"/>
                    <a:chExt cx="4005970" cy="1278309"/>
                  </a:xfrm>
                </p:grpSpPr>
                <p:sp>
                  <p:nvSpPr>
                    <p:cNvPr id="70" name="Shape 60688"/>
                    <p:cNvSpPr/>
                    <p:nvPr/>
                  </p:nvSpPr>
                  <p:spPr>
                    <a:xfrm>
                      <a:off x="0" y="2152"/>
                      <a:ext cx="2749104" cy="1275972"/>
                    </a:xfrm>
                    <a:prstGeom prst="rect">
                      <a:avLst/>
                    </a:prstGeom>
                    <a:solidFill>
                      <a:srgbClr val="A2B93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sz="2133">
                        <a:latin typeface="標楷體" pitchFamily="65" charset="-120"/>
                        <a:ea typeface="標楷體" pitchFamily="65" charset="-120"/>
                      </a:endParaRPr>
                    </a:p>
                  </p:txBody>
                </p:sp>
                <p:sp>
                  <p:nvSpPr>
                    <p:cNvPr id="71" name="Shape 60689"/>
                    <p:cNvSpPr/>
                    <p:nvPr/>
                  </p:nvSpPr>
                  <p:spPr>
                    <a:xfrm>
                      <a:off x="2737123" y="0"/>
                      <a:ext cx="1268847" cy="12783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591" extrusionOk="0">
                          <a:moveTo>
                            <a:pt x="0" y="30"/>
                          </a:moveTo>
                          <a:lnTo>
                            <a:pt x="35" y="21589"/>
                          </a:lnTo>
                          <a:lnTo>
                            <a:pt x="4048" y="21589"/>
                          </a:lnTo>
                          <a:cubicBezTo>
                            <a:pt x="5498" y="21600"/>
                            <a:pt x="6662" y="21568"/>
                            <a:pt x="7676" y="21421"/>
                          </a:cubicBezTo>
                          <a:cubicBezTo>
                            <a:pt x="8579" y="21290"/>
                            <a:pt x="9466" y="21061"/>
                            <a:pt x="10331" y="20771"/>
                          </a:cubicBezTo>
                          <a:cubicBezTo>
                            <a:pt x="11224" y="20380"/>
                            <a:pt x="12075" y="19908"/>
                            <a:pt x="12845" y="19310"/>
                          </a:cubicBezTo>
                          <a:cubicBezTo>
                            <a:pt x="13761" y="18597"/>
                            <a:pt x="14550" y="17755"/>
                            <a:pt x="15257" y="16836"/>
                          </a:cubicBezTo>
                          <a:lnTo>
                            <a:pt x="21600" y="7276"/>
                          </a:lnTo>
                          <a:cubicBezTo>
                            <a:pt x="20695" y="8107"/>
                            <a:pt x="19403" y="8377"/>
                            <a:pt x="18238" y="7979"/>
                          </a:cubicBezTo>
                          <a:cubicBezTo>
                            <a:pt x="17628" y="7771"/>
                            <a:pt x="17099" y="7390"/>
                            <a:pt x="16645" y="6936"/>
                          </a:cubicBezTo>
                          <a:cubicBezTo>
                            <a:pt x="15931" y="6225"/>
                            <a:pt x="15411" y="5353"/>
                            <a:pt x="14824" y="4537"/>
                          </a:cubicBezTo>
                          <a:cubicBezTo>
                            <a:pt x="14238" y="3722"/>
                            <a:pt x="13579" y="2962"/>
                            <a:pt x="12804" y="2317"/>
                          </a:cubicBezTo>
                          <a:cubicBezTo>
                            <a:pt x="12053" y="1692"/>
                            <a:pt x="11201" y="1210"/>
                            <a:pt x="10291" y="855"/>
                          </a:cubicBezTo>
                          <a:cubicBezTo>
                            <a:pt x="9425" y="569"/>
                            <a:pt x="8538" y="340"/>
                            <a:pt x="7636" y="205"/>
                          </a:cubicBezTo>
                          <a:cubicBezTo>
                            <a:pt x="6614" y="53"/>
                            <a:pt x="5443" y="10"/>
                            <a:pt x="3988" y="0"/>
                          </a:cubicBez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A2B93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sz="2133">
                        <a:latin typeface="標楷體" pitchFamily="65" charset="-120"/>
                        <a:ea typeface="標楷體" pitchFamily="65" charset="-120"/>
                      </a:endParaRPr>
                    </a:p>
                  </p:txBody>
                </p:sp>
              </p:grpSp>
              <p:grpSp>
                <p:nvGrpSpPr>
                  <p:cNvPr id="67" name="Group 60693"/>
                  <p:cNvGrpSpPr/>
                  <p:nvPr/>
                </p:nvGrpSpPr>
                <p:grpSpPr>
                  <a:xfrm>
                    <a:off x="3613082" y="1040"/>
                    <a:ext cx="4117648" cy="1277270"/>
                    <a:chOff x="0" y="-1"/>
                    <a:chExt cx="4117647" cy="1277268"/>
                  </a:xfrm>
                </p:grpSpPr>
                <p:sp>
                  <p:nvSpPr>
                    <p:cNvPr id="68" name="Shape 60691"/>
                    <p:cNvSpPr/>
                    <p:nvPr/>
                  </p:nvSpPr>
                  <p:spPr>
                    <a:xfrm>
                      <a:off x="1258994" y="185"/>
                      <a:ext cx="2858653" cy="1275972"/>
                    </a:xfrm>
                    <a:prstGeom prst="rect">
                      <a:avLst/>
                    </a:prstGeom>
                    <a:solidFill>
                      <a:srgbClr val="7D8E26"/>
                    </a:solidFill>
                    <a:ln>
                      <a:noFill/>
                    </a:ln>
                  </p:spPr>
                  <p:txBody>
    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sz="2133">
                        <a:latin typeface="標楷體" pitchFamily="65" charset="-120"/>
                        <a:ea typeface="標楷體" pitchFamily="65" charset="-120"/>
                      </a:endParaRPr>
                    </a:p>
                  </p:txBody>
                </p:sp>
                <p:sp>
                  <p:nvSpPr>
                    <p:cNvPr id="69" name="Shape 60692"/>
                    <p:cNvSpPr/>
                    <p:nvPr/>
                  </p:nvSpPr>
                  <p:spPr>
                    <a:xfrm>
                      <a:off x="0" y="-1"/>
                      <a:ext cx="1273681" cy="127726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591" extrusionOk="0">
                          <a:moveTo>
                            <a:pt x="21600" y="21578"/>
                          </a:moveTo>
                          <a:lnTo>
                            <a:pt x="21565" y="2"/>
                          </a:lnTo>
                          <a:lnTo>
                            <a:pt x="19290" y="2"/>
                          </a:lnTo>
                          <a:cubicBezTo>
                            <a:pt x="17846" y="-9"/>
                            <a:pt x="16687" y="23"/>
                            <a:pt x="15676" y="170"/>
                          </a:cubicBezTo>
                          <a:cubicBezTo>
                            <a:pt x="14776" y="301"/>
                            <a:pt x="13893" y="530"/>
                            <a:pt x="13031" y="821"/>
                          </a:cubicBezTo>
                          <a:cubicBezTo>
                            <a:pt x="12134" y="1198"/>
                            <a:pt x="11285" y="1671"/>
                            <a:pt x="10527" y="2283"/>
                          </a:cubicBezTo>
                          <a:cubicBezTo>
                            <a:pt x="9663" y="2981"/>
                            <a:pt x="8931" y="3809"/>
                            <a:pt x="8294" y="4718"/>
                          </a:cubicBezTo>
                          <a:cubicBezTo>
                            <a:pt x="6659" y="7018"/>
                            <a:pt x="5086" y="9362"/>
                            <a:pt x="3576" y="11746"/>
                          </a:cubicBezTo>
                          <a:cubicBezTo>
                            <a:pt x="2805" y="12963"/>
                            <a:pt x="2050" y="14192"/>
                            <a:pt x="1260" y="15397"/>
                          </a:cubicBezTo>
                          <a:cubicBezTo>
                            <a:pt x="849" y="16023"/>
                            <a:pt x="429" y="16643"/>
                            <a:pt x="0" y="17256"/>
                          </a:cubicBezTo>
                          <a:cubicBezTo>
                            <a:pt x="569" y="16580"/>
                            <a:pt x="1153" y="15916"/>
                            <a:pt x="1752" y="15267"/>
                          </a:cubicBezTo>
                          <a:cubicBezTo>
                            <a:pt x="2328" y="14643"/>
                            <a:pt x="2923" y="14027"/>
                            <a:pt x="3580" y="13466"/>
                          </a:cubicBezTo>
                          <a:cubicBezTo>
                            <a:pt x="4033" y="13079"/>
                            <a:pt x="4554" y="12711"/>
                            <a:pt x="5155" y="12764"/>
                          </a:cubicBezTo>
                          <a:cubicBezTo>
                            <a:pt x="5863" y="12826"/>
                            <a:pt x="6343" y="13428"/>
                            <a:pt x="6742" y="14022"/>
                          </a:cubicBezTo>
                          <a:cubicBezTo>
                            <a:pt x="7366" y="14953"/>
                            <a:pt x="7935" y="15920"/>
                            <a:pt x="8555" y="16854"/>
                          </a:cubicBezTo>
                          <a:cubicBezTo>
                            <a:pt x="9140" y="17734"/>
                            <a:pt x="9774" y="18585"/>
                            <a:pt x="10567" y="19290"/>
                          </a:cubicBezTo>
                          <a:cubicBezTo>
                            <a:pt x="11298" y="19939"/>
                            <a:pt x="12151" y="20424"/>
                            <a:pt x="13071" y="20752"/>
                          </a:cubicBezTo>
                          <a:cubicBezTo>
                            <a:pt x="13934" y="21041"/>
                            <a:pt x="14817" y="21270"/>
                            <a:pt x="15716" y="21403"/>
                          </a:cubicBezTo>
                          <a:cubicBezTo>
                            <a:pt x="16732" y="21553"/>
                            <a:pt x="17896" y="21591"/>
                            <a:pt x="19344" y="21591"/>
                          </a:cubicBezTo>
                          <a:lnTo>
                            <a:pt x="21600" y="21578"/>
                          </a:lnTo>
                          <a:close/>
                        </a:path>
                      </a:pathLst>
                    </a:custGeom>
                    <a:solidFill>
                      <a:srgbClr val="7D8E26"/>
                    </a:solidFill>
                    <a:ln>
                      <a:noFill/>
                    </a:ln>
                  </p:spPr>
                  <p:txBody>
    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sz="2133">
                        <a:latin typeface="標楷體" pitchFamily="65" charset="-120"/>
                        <a:ea typeface="標楷體" pitchFamily="65" charset="-120"/>
                      </a:endParaRPr>
                    </a:p>
                  </p:txBody>
                </p:sp>
              </p:grpSp>
            </p:grpSp>
            <p:sp>
              <p:nvSpPr>
                <p:cNvPr id="62" name="Shape 60698"/>
                <p:cNvSpPr/>
                <p:nvPr/>
              </p:nvSpPr>
              <p:spPr>
                <a:xfrm>
                  <a:off x="0" y="2336"/>
                  <a:ext cx="1270000" cy="1275973"/>
                </a:xfrm>
                <a:prstGeom prst="rect">
                  <a:avLst/>
                </a:prstGeom>
                <a:solidFill>
                  <a:srgbClr val="A2B93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zh-TW" altLang="en-US" sz="2500" dirty="0" smtClean="0">
                      <a:solidFill>
                        <a:schemeClr val="bg1"/>
                      </a:solidFill>
                      <a:latin typeface="標楷體" pitchFamily="65" charset="-120"/>
                      <a:ea typeface="標楷體" pitchFamily="65" charset="-120"/>
                    </a:rPr>
                    <a:t>處理</a:t>
                  </a:r>
                  <a:endParaRPr lang="en-US" altLang="zh-TW" sz="2500" dirty="0" smtClean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</a:endParaRPr>
                </a:p>
                <a:p>
                  <a:pPr algn="ctr"/>
                  <a:r>
                    <a:rPr lang="zh-TW" altLang="en-US" sz="2500" dirty="0" smtClean="0">
                      <a:solidFill>
                        <a:schemeClr val="bg1"/>
                      </a:solidFill>
                      <a:latin typeface="標楷體" pitchFamily="65" charset="-120"/>
                      <a:ea typeface="標楷體" pitchFamily="65" charset="-120"/>
                    </a:rPr>
                    <a:t>方式</a:t>
                  </a:r>
                  <a:endParaRPr sz="2500" dirty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</p:grpSp>
          <p:grpSp>
            <p:nvGrpSpPr>
              <p:cNvPr id="12" name="Group 60715"/>
              <p:cNvGrpSpPr/>
              <p:nvPr/>
            </p:nvGrpSpPr>
            <p:grpSpPr>
              <a:xfrm>
                <a:off x="431485" y="3448940"/>
                <a:ext cx="8641109" cy="1388879"/>
                <a:chOff x="0" y="0"/>
                <a:chExt cx="9100388" cy="1278311"/>
              </a:xfrm>
            </p:grpSpPr>
            <p:grpSp>
              <p:nvGrpSpPr>
                <p:cNvPr id="46" name="Group 60708"/>
                <p:cNvGrpSpPr/>
                <p:nvPr/>
              </p:nvGrpSpPr>
              <p:grpSpPr>
                <a:xfrm>
                  <a:off x="1369656" y="0"/>
                  <a:ext cx="7730732" cy="1278311"/>
                  <a:chOff x="0" y="0"/>
                  <a:chExt cx="7730730" cy="1278310"/>
                </a:xfrm>
              </p:grpSpPr>
              <p:grpSp>
                <p:nvGrpSpPr>
                  <p:cNvPr id="53" name="Group 60704"/>
                  <p:cNvGrpSpPr/>
                  <p:nvPr/>
                </p:nvGrpSpPr>
                <p:grpSpPr>
                  <a:xfrm>
                    <a:off x="0" y="0"/>
                    <a:ext cx="4005971" cy="1278310"/>
                    <a:chOff x="0" y="0"/>
                    <a:chExt cx="4005970" cy="1278309"/>
                  </a:xfrm>
                </p:grpSpPr>
                <p:sp>
                  <p:nvSpPr>
                    <p:cNvPr id="57" name="Shape 60702"/>
                    <p:cNvSpPr/>
                    <p:nvPr/>
                  </p:nvSpPr>
                  <p:spPr>
                    <a:xfrm>
                      <a:off x="0" y="2152"/>
                      <a:ext cx="2749104" cy="1275972"/>
                    </a:xfrm>
                    <a:prstGeom prst="rect">
                      <a:avLst/>
                    </a:prstGeom>
                    <a:solidFill>
                      <a:srgbClr val="EBAC07"/>
                    </a:solidFill>
                    <a:ln>
                      <a:noFill/>
                    </a:ln>
                  </p:spPr>
                  <p:txBody>
    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sz="2133">
                        <a:latin typeface="標楷體" pitchFamily="65" charset="-120"/>
                        <a:ea typeface="標楷體" pitchFamily="65" charset="-120"/>
                      </a:endParaRPr>
                    </a:p>
                  </p:txBody>
                </p:sp>
                <p:sp>
                  <p:nvSpPr>
                    <p:cNvPr id="58" name="Shape 60703"/>
                    <p:cNvSpPr/>
                    <p:nvPr/>
                  </p:nvSpPr>
                  <p:spPr>
                    <a:xfrm>
                      <a:off x="2737123" y="0"/>
                      <a:ext cx="1268847" cy="12783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591" extrusionOk="0">
                          <a:moveTo>
                            <a:pt x="0" y="30"/>
                          </a:moveTo>
                          <a:lnTo>
                            <a:pt x="35" y="21589"/>
                          </a:lnTo>
                          <a:lnTo>
                            <a:pt x="4048" y="21589"/>
                          </a:lnTo>
                          <a:cubicBezTo>
                            <a:pt x="5498" y="21600"/>
                            <a:pt x="6662" y="21568"/>
                            <a:pt x="7676" y="21421"/>
                          </a:cubicBezTo>
                          <a:cubicBezTo>
                            <a:pt x="8579" y="21290"/>
                            <a:pt x="9466" y="21061"/>
                            <a:pt x="10331" y="20771"/>
                          </a:cubicBezTo>
                          <a:cubicBezTo>
                            <a:pt x="11224" y="20380"/>
                            <a:pt x="12075" y="19908"/>
                            <a:pt x="12845" y="19310"/>
                          </a:cubicBezTo>
                          <a:cubicBezTo>
                            <a:pt x="13761" y="18597"/>
                            <a:pt x="14550" y="17755"/>
                            <a:pt x="15257" y="16836"/>
                          </a:cubicBezTo>
                          <a:lnTo>
                            <a:pt x="21600" y="7276"/>
                          </a:lnTo>
                          <a:cubicBezTo>
                            <a:pt x="20695" y="8107"/>
                            <a:pt x="19403" y="8377"/>
                            <a:pt x="18238" y="7979"/>
                          </a:cubicBezTo>
                          <a:cubicBezTo>
                            <a:pt x="17628" y="7771"/>
                            <a:pt x="17099" y="7390"/>
                            <a:pt x="16645" y="6936"/>
                          </a:cubicBezTo>
                          <a:cubicBezTo>
                            <a:pt x="15931" y="6225"/>
                            <a:pt x="15411" y="5353"/>
                            <a:pt x="14824" y="4537"/>
                          </a:cubicBezTo>
                          <a:cubicBezTo>
                            <a:pt x="14238" y="3722"/>
                            <a:pt x="13579" y="2962"/>
                            <a:pt x="12804" y="2317"/>
                          </a:cubicBezTo>
                          <a:cubicBezTo>
                            <a:pt x="12053" y="1692"/>
                            <a:pt x="11201" y="1210"/>
                            <a:pt x="10291" y="855"/>
                          </a:cubicBezTo>
                          <a:cubicBezTo>
                            <a:pt x="9425" y="569"/>
                            <a:pt x="8538" y="340"/>
                            <a:pt x="7636" y="205"/>
                          </a:cubicBezTo>
                          <a:cubicBezTo>
                            <a:pt x="6614" y="53"/>
                            <a:pt x="5443" y="10"/>
                            <a:pt x="3988" y="0"/>
                          </a:cubicBez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EBAC07"/>
                    </a:solidFill>
                    <a:ln>
                      <a:noFill/>
                    </a:ln>
                  </p:spPr>
                  <p:txBody>
    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sz="2133">
                        <a:latin typeface="標楷體" pitchFamily="65" charset="-120"/>
                        <a:ea typeface="標楷體" pitchFamily="65" charset="-120"/>
                      </a:endParaRPr>
                    </a:p>
                  </p:txBody>
                </p:sp>
              </p:grpSp>
              <p:grpSp>
                <p:nvGrpSpPr>
                  <p:cNvPr id="54" name="Group 60707"/>
                  <p:cNvGrpSpPr/>
                  <p:nvPr/>
                </p:nvGrpSpPr>
                <p:grpSpPr>
                  <a:xfrm>
                    <a:off x="3613082" y="1040"/>
                    <a:ext cx="4117648" cy="1277270"/>
                    <a:chOff x="0" y="-1"/>
                    <a:chExt cx="4117647" cy="1277268"/>
                  </a:xfrm>
                </p:grpSpPr>
                <p:sp>
                  <p:nvSpPr>
                    <p:cNvPr id="55" name="Shape 60705"/>
                    <p:cNvSpPr/>
                    <p:nvPr/>
                  </p:nvSpPr>
                  <p:spPr>
                    <a:xfrm>
                      <a:off x="1258994" y="185"/>
                      <a:ext cx="2858653" cy="1275972"/>
                    </a:xfrm>
                    <a:prstGeom prst="rect">
                      <a:avLst/>
                    </a:prstGeom>
                    <a:solidFill>
                      <a:srgbClr val="B68406"/>
                    </a:solidFill>
                    <a:ln>
                      <a:noFill/>
                    </a:ln>
                  </p:spPr>
                  <p:txBody>
    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sz="2133">
                        <a:latin typeface="標楷體" pitchFamily="65" charset="-120"/>
                        <a:ea typeface="標楷體" pitchFamily="65" charset="-120"/>
                      </a:endParaRPr>
                    </a:p>
                  </p:txBody>
                </p:sp>
                <p:sp>
                  <p:nvSpPr>
                    <p:cNvPr id="56" name="Shape 60706"/>
                    <p:cNvSpPr/>
                    <p:nvPr/>
                  </p:nvSpPr>
                  <p:spPr>
                    <a:xfrm>
                      <a:off x="0" y="-1"/>
                      <a:ext cx="1273681" cy="127726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591" extrusionOk="0">
                          <a:moveTo>
                            <a:pt x="21600" y="21578"/>
                          </a:moveTo>
                          <a:lnTo>
                            <a:pt x="21565" y="2"/>
                          </a:lnTo>
                          <a:lnTo>
                            <a:pt x="19290" y="2"/>
                          </a:lnTo>
                          <a:cubicBezTo>
                            <a:pt x="17846" y="-9"/>
                            <a:pt x="16687" y="23"/>
                            <a:pt x="15676" y="170"/>
                          </a:cubicBezTo>
                          <a:cubicBezTo>
                            <a:pt x="14776" y="301"/>
                            <a:pt x="13893" y="530"/>
                            <a:pt x="13031" y="821"/>
                          </a:cubicBezTo>
                          <a:cubicBezTo>
                            <a:pt x="12134" y="1198"/>
                            <a:pt x="11285" y="1671"/>
                            <a:pt x="10527" y="2283"/>
                          </a:cubicBezTo>
                          <a:cubicBezTo>
                            <a:pt x="9663" y="2981"/>
                            <a:pt x="8931" y="3809"/>
                            <a:pt x="8294" y="4718"/>
                          </a:cubicBezTo>
                          <a:cubicBezTo>
                            <a:pt x="6659" y="7018"/>
                            <a:pt x="5086" y="9362"/>
                            <a:pt x="3576" y="11746"/>
                          </a:cubicBezTo>
                          <a:cubicBezTo>
                            <a:pt x="2805" y="12963"/>
                            <a:pt x="2050" y="14192"/>
                            <a:pt x="1260" y="15397"/>
                          </a:cubicBezTo>
                          <a:cubicBezTo>
                            <a:pt x="849" y="16023"/>
                            <a:pt x="429" y="16643"/>
                            <a:pt x="0" y="17256"/>
                          </a:cubicBezTo>
                          <a:cubicBezTo>
                            <a:pt x="569" y="16580"/>
                            <a:pt x="1153" y="15916"/>
                            <a:pt x="1752" y="15267"/>
                          </a:cubicBezTo>
                          <a:cubicBezTo>
                            <a:pt x="2328" y="14643"/>
                            <a:pt x="2923" y="14027"/>
                            <a:pt x="3580" y="13466"/>
                          </a:cubicBezTo>
                          <a:cubicBezTo>
                            <a:pt x="4033" y="13079"/>
                            <a:pt x="4554" y="12711"/>
                            <a:pt x="5155" y="12764"/>
                          </a:cubicBezTo>
                          <a:cubicBezTo>
                            <a:pt x="5863" y="12826"/>
                            <a:pt x="6343" y="13428"/>
                            <a:pt x="6742" y="14022"/>
                          </a:cubicBezTo>
                          <a:cubicBezTo>
                            <a:pt x="7366" y="14953"/>
                            <a:pt x="7935" y="15920"/>
                            <a:pt x="8555" y="16854"/>
                          </a:cubicBezTo>
                          <a:cubicBezTo>
                            <a:pt x="9140" y="17734"/>
                            <a:pt x="9774" y="18585"/>
                            <a:pt x="10567" y="19290"/>
                          </a:cubicBezTo>
                          <a:cubicBezTo>
                            <a:pt x="11298" y="19939"/>
                            <a:pt x="12151" y="20424"/>
                            <a:pt x="13071" y="20752"/>
                          </a:cubicBezTo>
                          <a:cubicBezTo>
                            <a:pt x="13934" y="21041"/>
                            <a:pt x="14817" y="21270"/>
                            <a:pt x="15716" y="21403"/>
                          </a:cubicBezTo>
                          <a:cubicBezTo>
                            <a:pt x="16732" y="21553"/>
                            <a:pt x="17896" y="21591"/>
                            <a:pt x="19344" y="21591"/>
                          </a:cubicBezTo>
                          <a:lnTo>
                            <a:pt x="21600" y="21578"/>
                          </a:lnTo>
                          <a:close/>
                        </a:path>
                      </a:pathLst>
                    </a:custGeom>
                    <a:solidFill>
                      <a:srgbClr val="B68406"/>
                    </a:solidFill>
                    <a:ln>
                      <a:noFill/>
                    </a:ln>
                  </p:spPr>
                  <p:txBody>
    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sz="2133">
                        <a:latin typeface="標楷體" pitchFamily="65" charset="-120"/>
                        <a:ea typeface="標楷體" pitchFamily="65" charset="-120"/>
                      </a:endParaRPr>
                    </a:p>
                  </p:txBody>
                </p:sp>
              </p:grpSp>
            </p:grpSp>
            <p:sp>
              <p:nvSpPr>
                <p:cNvPr id="51" name="Shape 60709"/>
                <p:cNvSpPr/>
                <p:nvPr/>
              </p:nvSpPr>
              <p:spPr>
                <a:xfrm>
                  <a:off x="0" y="2336"/>
                  <a:ext cx="1270000" cy="1275973"/>
                </a:xfrm>
                <a:prstGeom prst="rect">
                  <a:avLst/>
                </a:prstGeom>
                <a:solidFill>
                  <a:srgbClr val="EBAC07"/>
                </a:solidFill>
                <a:ln>
                  <a:noFill/>
                </a:ln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zh-TW" altLang="en-US" sz="2500" dirty="0" smtClean="0">
                      <a:solidFill>
                        <a:schemeClr val="bg1"/>
                      </a:solidFill>
                      <a:latin typeface="標楷體" pitchFamily="65" charset="-120"/>
                      <a:ea typeface="標楷體" pitchFamily="65" charset="-120"/>
                    </a:rPr>
                    <a:t>發生</a:t>
                  </a:r>
                  <a:endParaRPr lang="en-US" altLang="zh-TW" sz="2500" dirty="0" smtClean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</a:endParaRPr>
                </a:p>
                <a:p>
                  <a:pPr algn="ctr"/>
                  <a:r>
                    <a:rPr lang="zh-TW" altLang="en-US" sz="2500" dirty="0" smtClean="0">
                      <a:solidFill>
                        <a:schemeClr val="bg1"/>
                      </a:solidFill>
                      <a:latin typeface="標楷體" pitchFamily="65" charset="-120"/>
                      <a:ea typeface="標楷體" pitchFamily="65" charset="-120"/>
                    </a:rPr>
                    <a:t>原因</a:t>
                  </a:r>
                  <a:endParaRPr sz="2500" dirty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</p:grpSp>
          <p:grpSp>
            <p:nvGrpSpPr>
              <p:cNvPr id="13" name="Group 60729"/>
              <p:cNvGrpSpPr/>
              <p:nvPr/>
            </p:nvGrpSpPr>
            <p:grpSpPr>
              <a:xfrm>
                <a:off x="428628" y="1785926"/>
                <a:ext cx="8641108" cy="1388878"/>
                <a:chOff x="0" y="0"/>
                <a:chExt cx="9100387" cy="1278311"/>
              </a:xfrm>
            </p:grpSpPr>
            <p:grpSp>
              <p:nvGrpSpPr>
                <p:cNvPr id="33" name="Group 60722"/>
                <p:cNvGrpSpPr/>
                <p:nvPr/>
              </p:nvGrpSpPr>
              <p:grpSpPr>
                <a:xfrm>
                  <a:off x="1369656" y="0"/>
                  <a:ext cx="7730731" cy="1278311"/>
                  <a:chOff x="0" y="0"/>
                  <a:chExt cx="7730729" cy="1278310"/>
                </a:xfrm>
              </p:grpSpPr>
              <p:grpSp>
                <p:nvGrpSpPr>
                  <p:cNvPr id="40" name="Group 60718"/>
                  <p:cNvGrpSpPr/>
                  <p:nvPr/>
                </p:nvGrpSpPr>
                <p:grpSpPr>
                  <a:xfrm>
                    <a:off x="0" y="0"/>
                    <a:ext cx="4005971" cy="1278310"/>
                    <a:chOff x="0" y="0"/>
                    <a:chExt cx="4005970" cy="1278309"/>
                  </a:xfrm>
                </p:grpSpPr>
                <p:sp>
                  <p:nvSpPr>
                    <p:cNvPr id="44" name="Shape 60716"/>
                    <p:cNvSpPr/>
                    <p:nvPr/>
                  </p:nvSpPr>
                  <p:spPr>
                    <a:xfrm>
                      <a:off x="0" y="2152"/>
                      <a:ext cx="2749104" cy="1275972"/>
                    </a:xfrm>
                    <a:prstGeom prst="rect">
                      <a:avLst/>
                    </a:prstGeom>
                    <a:solidFill>
                      <a:srgbClr val="F83003"/>
                    </a:solidFill>
                    <a:ln>
                      <a:noFill/>
                    </a:ln>
                  </p:spPr>
                  <p:txBody>
    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sz="2133">
                        <a:latin typeface="標楷體" pitchFamily="65" charset="-120"/>
                        <a:ea typeface="標楷體" pitchFamily="65" charset="-120"/>
                      </a:endParaRPr>
                    </a:p>
                  </p:txBody>
                </p:sp>
                <p:sp>
                  <p:nvSpPr>
                    <p:cNvPr id="45" name="Shape 60717"/>
                    <p:cNvSpPr/>
                    <p:nvPr/>
                  </p:nvSpPr>
                  <p:spPr>
                    <a:xfrm>
                      <a:off x="2737123" y="0"/>
                      <a:ext cx="1268847" cy="12783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591" extrusionOk="0">
                          <a:moveTo>
                            <a:pt x="0" y="30"/>
                          </a:moveTo>
                          <a:lnTo>
                            <a:pt x="35" y="21589"/>
                          </a:lnTo>
                          <a:lnTo>
                            <a:pt x="4048" y="21589"/>
                          </a:lnTo>
                          <a:cubicBezTo>
                            <a:pt x="5498" y="21600"/>
                            <a:pt x="6662" y="21568"/>
                            <a:pt x="7676" y="21421"/>
                          </a:cubicBezTo>
                          <a:cubicBezTo>
                            <a:pt x="8579" y="21290"/>
                            <a:pt x="9466" y="21061"/>
                            <a:pt x="10331" y="20771"/>
                          </a:cubicBezTo>
                          <a:cubicBezTo>
                            <a:pt x="11224" y="20380"/>
                            <a:pt x="12075" y="19908"/>
                            <a:pt x="12845" y="19310"/>
                          </a:cubicBezTo>
                          <a:cubicBezTo>
                            <a:pt x="13761" y="18597"/>
                            <a:pt x="14550" y="17755"/>
                            <a:pt x="15257" y="16836"/>
                          </a:cubicBezTo>
                          <a:lnTo>
                            <a:pt x="21600" y="7276"/>
                          </a:lnTo>
                          <a:cubicBezTo>
                            <a:pt x="20695" y="8107"/>
                            <a:pt x="19403" y="8377"/>
                            <a:pt x="18238" y="7979"/>
                          </a:cubicBezTo>
                          <a:cubicBezTo>
                            <a:pt x="17628" y="7771"/>
                            <a:pt x="17099" y="7390"/>
                            <a:pt x="16645" y="6936"/>
                          </a:cubicBezTo>
                          <a:cubicBezTo>
                            <a:pt x="15931" y="6225"/>
                            <a:pt x="15411" y="5353"/>
                            <a:pt x="14824" y="4537"/>
                          </a:cubicBezTo>
                          <a:cubicBezTo>
                            <a:pt x="14238" y="3722"/>
                            <a:pt x="13579" y="2962"/>
                            <a:pt x="12804" y="2317"/>
                          </a:cubicBezTo>
                          <a:cubicBezTo>
                            <a:pt x="12053" y="1692"/>
                            <a:pt x="11201" y="1210"/>
                            <a:pt x="10291" y="855"/>
                          </a:cubicBezTo>
                          <a:cubicBezTo>
                            <a:pt x="9425" y="569"/>
                            <a:pt x="8538" y="340"/>
                            <a:pt x="7636" y="205"/>
                          </a:cubicBezTo>
                          <a:cubicBezTo>
                            <a:pt x="6614" y="53"/>
                            <a:pt x="5443" y="10"/>
                            <a:pt x="3988" y="0"/>
                          </a:cubicBez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F83003"/>
                    </a:solidFill>
                    <a:ln>
                      <a:noFill/>
                    </a:ln>
                  </p:spPr>
                  <p:txBody>
    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sz="2133">
                        <a:latin typeface="標楷體" pitchFamily="65" charset="-120"/>
                        <a:ea typeface="標楷體" pitchFamily="65" charset="-120"/>
                      </a:endParaRPr>
                    </a:p>
                  </p:txBody>
                </p:sp>
              </p:grpSp>
              <p:grpSp>
                <p:nvGrpSpPr>
                  <p:cNvPr id="41" name="Group 60721"/>
                  <p:cNvGrpSpPr/>
                  <p:nvPr/>
                </p:nvGrpSpPr>
                <p:grpSpPr>
                  <a:xfrm>
                    <a:off x="3613082" y="1039"/>
                    <a:ext cx="4117647" cy="1277270"/>
                    <a:chOff x="0" y="-2"/>
                    <a:chExt cx="4117646" cy="1277268"/>
                  </a:xfrm>
                </p:grpSpPr>
                <p:sp>
                  <p:nvSpPr>
                    <p:cNvPr id="42" name="Shape 60719"/>
                    <p:cNvSpPr/>
                    <p:nvPr/>
                  </p:nvSpPr>
                  <p:spPr>
                    <a:xfrm>
                      <a:off x="1258994" y="186"/>
                      <a:ext cx="2858652" cy="1275972"/>
                    </a:xfrm>
                    <a:prstGeom prst="rect">
                      <a:avLst/>
                    </a:prstGeom>
                    <a:solidFill>
                      <a:srgbClr val="C62702"/>
                    </a:solidFill>
                    <a:ln>
                      <a:noFill/>
                    </a:ln>
                  </p:spPr>
                  <p:txBody>
    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sz="2133">
                        <a:latin typeface="標楷體" pitchFamily="65" charset="-120"/>
                        <a:ea typeface="標楷體" pitchFamily="65" charset="-120"/>
                      </a:endParaRPr>
                    </a:p>
                  </p:txBody>
                </p:sp>
                <p:sp>
                  <p:nvSpPr>
                    <p:cNvPr id="43" name="Shape 60720"/>
                    <p:cNvSpPr/>
                    <p:nvPr/>
                  </p:nvSpPr>
                  <p:spPr>
                    <a:xfrm>
                      <a:off x="0" y="-2"/>
                      <a:ext cx="1273681" cy="127726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591" extrusionOk="0">
                          <a:moveTo>
                            <a:pt x="21600" y="21578"/>
                          </a:moveTo>
                          <a:lnTo>
                            <a:pt x="21565" y="2"/>
                          </a:lnTo>
                          <a:lnTo>
                            <a:pt x="19290" y="2"/>
                          </a:lnTo>
                          <a:cubicBezTo>
                            <a:pt x="17846" y="-9"/>
                            <a:pt x="16687" y="23"/>
                            <a:pt x="15676" y="170"/>
                          </a:cubicBezTo>
                          <a:cubicBezTo>
                            <a:pt x="14776" y="301"/>
                            <a:pt x="13893" y="530"/>
                            <a:pt x="13031" y="821"/>
                          </a:cubicBezTo>
                          <a:cubicBezTo>
                            <a:pt x="12134" y="1198"/>
                            <a:pt x="11285" y="1671"/>
                            <a:pt x="10527" y="2283"/>
                          </a:cubicBezTo>
                          <a:cubicBezTo>
                            <a:pt x="9663" y="2981"/>
                            <a:pt x="8931" y="3809"/>
                            <a:pt x="8294" y="4718"/>
                          </a:cubicBezTo>
                          <a:cubicBezTo>
                            <a:pt x="6659" y="7018"/>
                            <a:pt x="5086" y="9362"/>
                            <a:pt x="3576" y="11746"/>
                          </a:cubicBezTo>
                          <a:cubicBezTo>
                            <a:pt x="2805" y="12963"/>
                            <a:pt x="2050" y="14192"/>
                            <a:pt x="1260" y="15397"/>
                          </a:cubicBezTo>
                          <a:cubicBezTo>
                            <a:pt x="849" y="16023"/>
                            <a:pt x="429" y="16643"/>
                            <a:pt x="0" y="17256"/>
                          </a:cubicBezTo>
                          <a:cubicBezTo>
                            <a:pt x="569" y="16580"/>
                            <a:pt x="1153" y="15916"/>
                            <a:pt x="1752" y="15267"/>
                          </a:cubicBezTo>
                          <a:cubicBezTo>
                            <a:pt x="2328" y="14643"/>
                            <a:pt x="2923" y="14027"/>
                            <a:pt x="3580" y="13466"/>
                          </a:cubicBezTo>
                          <a:cubicBezTo>
                            <a:pt x="4033" y="13079"/>
                            <a:pt x="4554" y="12711"/>
                            <a:pt x="5155" y="12764"/>
                          </a:cubicBezTo>
                          <a:cubicBezTo>
                            <a:pt x="5863" y="12826"/>
                            <a:pt x="6343" y="13428"/>
                            <a:pt x="6742" y="14022"/>
                          </a:cubicBezTo>
                          <a:cubicBezTo>
                            <a:pt x="7366" y="14953"/>
                            <a:pt x="7935" y="15920"/>
                            <a:pt x="8555" y="16854"/>
                          </a:cubicBezTo>
                          <a:cubicBezTo>
                            <a:pt x="9140" y="17734"/>
                            <a:pt x="9774" y="18585"/>
                            <a:pt x="10567" y="19290"/>
                          </a:cubicBezTo>
                          <a:cubicBezTo>
                            <a:pt x="11298" y="19939"/>
                            <a:pt x="12151" y="20424"/>
                            <a:pt x="13071" y="20752"/>
                          </a:cubicBezTo>
                          <a:cubicBezTo>
                            <a:pt x="13934" y="21041"/>
                            <a:pt x="14817" y="21270"/>
                            <a:pt x="15716" y="21403"/>
                          </a:cubicBezTo>
                          <a:cubicBezTo>
                            <a:pt x="16732" y="21553"/>
                            <a:pt x="17896" y="21591"/>
                            <a:pt x="19344" y="21591"/>
                          </a:cubicBezTo>
                          <a:lnTo>
                            <a:pt x="21600" y="21578"/>
                          </a:lnTo>
                          <a:close/>
                        </a:path>
                      </a:pathLst>
                    </a:custGeom>
                    <a:solidFill>
                      <a:srgbClr val="C62702"/>
                    </a:solidFill>
                    <a:ln>
                      <a:noFill/>
                    </a:ln>
                  </p:spPr>
                  <p:txBody>
    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sz="2133">
                        <a:latin typeface="標楷體" pitchFamily="65" charset="-120"/>
                        <a:ea typeface="標楷體" pitchFamily="65" charset="-120"/>
                      </a:endParaRPr>
                    </a:p>
                  </p:txBody>
                </p:sp>
              </p:grpSp>
            </p:grpSp>
            <p:sp>
              <p:nvSpPr>
                <p:cNvPr id="36" name="Shape 60726"/>
                <p:cNvSpPr/>
                <p:nvPr/>
              </p:nvSpPr>
              <p:spPr>
                <a:xfrm>
                  <a:off x="0" y="2336"/>
                  <a:ext cx="1270000" cy="1275973"/>
                </a:xfrm>
                <a:prstGeom prst="rect">
                  <a:avLst/>
                </a:prstGeom>
                <a:solidFill>
                  <a:srgbClr val="F83003"/>
                </a:solidFill>
                <a:ln>
                  <a:noFill/>
                </a:ln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zh-TW" altLang="en-US" sz="2500" dirty="0" smtClean="0">
                      <a:solidFill>
                        <a:schemeClr val="bg1"/>
                      </a:solidFill>
                      <a:latin typeface="標楷體" pitchFamily="65" charset="-120"/>
                      <a:ea typeface="標楷體" pitchFamily="65" charset="-120"/>
                    </a:rPr>
                    <a:t>生理</a:t>
                  </a:r>
                  <a:endParaRPr lang="en-US" altLang="zh-TW" sz="2500" dirty="0" smtClean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</a:endParaRPr>
                </a:p>
                <a:p>
                  <a:pPr algn="ctr"/>
                  <a:r>
                    <a:rPr lang="zh-TW" altLang="en-US" sz="2500" dirty="0" smtClean="0">
                      <a:solidFill>
                        <a:schemeClr val="bg1"/>
                      </a:solidFill>
                      <a:latin typeface="標楷體" pitchFamily="65" charset="-120"/>
                      <a:ea typeface="標楷體" pitchFamily="65" charset="-120"/>
                    </a:rPr>
                    <a:t>狀態</a:t>
                  </a:r>
                  <a:endParaRPr sz="2500" dirty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</p:grpSp>
          <p:grpSp>
            <p:nvGrpSpPr>
              <p:cNvPr id="75" name="群組 74"/>
              <p:cNvGrpSpPr/>
              <p:nvPr/>
            </p:nvGrpSpPr>
            <p:grpSpPr>
              <a:xfrm>
                <a:off x="1913951" y="2178835"/>
                <a:ext cx="7015767" cy="622310"/>
                <a:chOff x="1913951" y="2178835"/>
                <a:chExt cx="7015767" cy="622310"/>
              </a:xfrm>
            </p:grpSpPr>
            <p:sp>
              <p:nvSpPr>
                <p:cNvPr id="31" name="Shape 60730"/>
                <p:cNvSpPr/>
                <p:nvPr/>
              </p:nvSpPr>
              <p:spPr>
                <a:xfrm>
                  <a:off x="1913951" y="2178835"/>
                  <a:ext cx="3014764" cy="62231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l" defTabSz="584200">
                    <a:lnSpc>
                      <a:spcPct val="120000"/>
                    </a:lnSpc>
                    <a:spcBef>
                      <a:spcPts val="1000"/>
                    </a:spcBef>
                    <a:defRPr sz="1600">
                      <a:solidFill>
                        <a:srgbClr val="FFFFFF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lvl1pPr>
                </a:lstStyle>
                <a:p>
                  <a:pPr algn="ctr" defTabSz="914194">
                    <a:lnSpc>
                      <a:spcPct val="110000"/>
                    </a:lnSpc>
                  </a:pPr>
                  <a:r>
                    <a:rPr lang="zh-TW" altLang="en-US" sz="2500" dirty="0" smtClean="0">
                      <a:solidFill>
                        <a:schemeClr val="bg1"/>
                      </a:solidFill>
                      <a:latin typeface="標楷體" pitchFamily="65" charset="-120"/>
                      <a:ea typeface="標楷體" pitchFamily="65" charset="-120"/>
                      <a:cs typeface="Lato Light"/>
                    </a:rPr>
                    <a:t>氧氣不足</a:t>
                  </a:r>
                  <a:endParaRPr lang="en-US" altLang="zh-CN" sz="2500" dirty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  <a:cs typeface="Lato Light"/>
                  </a:endParaRPr>
                </a:p>
              </p:txBody>
            </p:sp>
            <p:sp>
              <p:nvSpPr>
                <p:cNvPr id="74" name="Shape 60730"/>
                <p:cNvSpPr/>
                <p:nvPr/>
              </p:nvSpPr>
              <p:spPr>
                <a:xfrm>
                  <a:off x="5914954" y="2178835"/>
                  <a:ext cx="3014764" cy="62231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l" defTabSz="584200">
                    <a:lnSpc>
                      <a:spcPct val="120000"/>
                    </a:lnSpc>
                    <a:spcBef>
                      <a:spcPts val="1000"/>
                    </a:spcBef>
                    <a:defRPr sz="1600">
                      <a:solidFill>
                        <a:srgbClr val="FFFFFF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lvl1pPr>
                </a:lstStyle>
                <a:p>
                  <a:pPr algn="ctr" defTabSz="914194">
                    <a:lnSpc>
                      <a:spcPct val="110000"/>
                    </a:lnSpc>
                  </a:pPr>
                  <a:r>
                    <a:rPr lang="zh-TW" altLang="en-US" sz="2500" dirty="0" smtClean="0">
                      <a:solidFill>
                        <a:schemeClr val="bg1"/>
                      </a:solidFill>
                      <a:latin typeface="標楷體" pitchFamily="65" charset="-120"/>
                      <a:ea typeface="標楷體" pitchFamily="65" charset="-120"/>
                      <a:cs typeface="Lato Light"/>
                    </a:rPr>
                    <a:t>氧氣過多</a:t>
                  </a:r>
                  <a:endParaRPr lang="en-US" altLang="zh-CN" sz="2500" dirty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  <a:cs typeface="Lato Light"/>
                  </a:endParaRPr>
                </a:p>
              </p:txBody>
            </p:sp>
          </p:grpSp>
          <p:sp>
            <p:nvSpPr>
              <p:cNvPr id="88" name="Shape 60730"/>
              <p:cNvSpPr/>
              <p:nvPr/>
            </p:nvSpPr>
            <p:spPr>
              <a:xfrm>
                <a:off x="1928794" y="3643314"/>
                <a:ext cx="3014764" cy="10001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 defTabSz="584200">
                  <a:lnSpc>
                    <a:spcPct val="120000"/>
                  </a:lnSpc>
                  <a:spcBef>
                    <a:spcPts val="1000"/>
                  </a:spcBef>
                  <a:defRPr sz="16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algn="ctr" defTabSz="914194">
                  <a:lnSpc>
                    <a:spcPct val="110000"/>
                  </a:lnSpc>
                </a:pPr>
                <a:r>
                  <a:rPr lang="zh-TW" altLang="en-US" sz="2500" dirty="0" smtClean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  <a:cs typeface="Lato Light"/>
                  </a:rPr>
                  <a:t>慢性發炎</a:t>
                </a:r>
                <a:endParaRPr lang="en-US" altLang="zh-TW" sz="25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  <a:cs typeface="Lato Light"/>
                </a:endParaRPr>
              </a:p>
              <a:p>
                <a:pPr algn="ctr" defTabSz="914194">
                  <a:lnSpc>
                    <a:spcPct val="110000"/>
                  </a:lnSpc>
                </a:pPr>
                <a:r>
                  <a:rPr lang="zh-TW" altLang="en-US" sz="2500" dirty="0" smtClean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  <a:cs typeface="Lato Light"/>
                  </a:rPr>
                  <a:t>反應過度</a:t>
                </a:r>
                <a:endParaRPr lang="en-US" altLang="zh-CN" sz="25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  <a:cs typeface="Lato Light"/>
                </a:endParaRPr>
              </a:p>
            </p:txBody>
          </p:sp>
          <p:sp>
            <p:nvSpPr>
              <p:cNvPr id="89" name="Shape 60730"/>
              <p:cNvSpPr/>
              <p:nvPr/>
            </p:nvSpPr>
            <p:spPr>
              <a:xfrm>
                <a:off x="6067354" y="3857628"/>
                <a:ext cx="3014764" cy="6223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 defTabSz="584200">
                  <a:lnSpc>
                    <a:spcPct val="120000"/>
                  </a:lnSpc>
                  <a:spcBef>
                    <a:spcPts val="1000"/>
                  </a:spcBef>
                  <a:defRPr sz="16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algn="ctr" defTabSz="914194">
                  <a:lnSpc>
                    <a:spcPct val="110000"/>
                  </a:lnSpc>
                </a:pPr>
                <a:r>
                  <a:rPr lang="zh-TW" altLang="en-US" sz="2500" dirty="0" smtClean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  <a:cs typeface="Lato Light"/>
                  </a:rPr>
                  <a:t>情緒居多</a:t>
                </a:r>
                <a:endParaRPr lang="en-US" altLang="zh-CN" sz="25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  <a:cs typeface="Lato Light"/>
                </a:endParaRPr>
              </a:p>
            </p:txBody>
          </p:sp>
          <p:sp>
            <p:nvSpPr>
              <p:cNvPr id="90" name="Shape 60730"/>
              <p:cNvSpPr/>
              <p:nvPr/>
            </p:nvSpPr>
            <p:spPr>
              <a:xfrm>
                <a:off x="1990676" y="5464983"/>
                <a:ext cx="3014764" cy="5715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 defTabSz="584200">
                  <a:lnSpc>
                    <a:spcPct val="120000"/>
                  </a:lnSpc>
                  <a:spcBef>
                    <a:spcPts val="1000"/>
                  </a:spcBef>
                  <a:defRPr sz="16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algn="ctr" defTabSz="914194">
                  <a:lnSpc>
                    <a:spcPct val="110000"/>
                  </a:lnSpc>
                </a:pPr>
                <a:r>
                  <a:rPr lang="zh-TW" altLang="en-US" sz="2500" dirty="0" smtClean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  <a:cs typeface="Lato Light"/>
                  </a:rPr>
                  <a:t>藥劑投入</a:t>
                </a:r>
                <a:endParaRPr lang="en-US" altLang="zh-CN" sz="25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  <a:cs typeface="Lato Light"/>
                </a:endParaRPr>
              </a:p>
            </p:txBody>
          </p:sp>
          <p:sp>
            <p:nvSpPr>
              <p:cNvPr id="91" name="Shape 60730"/>
              <p:cNvSpPr/>
              <p:nvPr/>
            </p:nvSpPr>
            <p:spPr>
              <a:xfrm>
                <a:off x="6129236" y="5143512"/>
                <a:ext cx="3014764" cy="12144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 defTabSz="584200">
                  <a:lnSpc>
                    <a:spcPct val="120000"/>
                  </a:lnSpc>
                  <a:spcBef>
                    <a:spcPts val="1000"/>
                  </a:spcBef>
                  <a:defRPr sz="16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algn="ctr" defTabSz="914194">
                  <a:lnSpc>
                    <a:spcPct val="110000"/>
                  </a:lnSpc>
                </a:pPr>
                <a:r>
                  <a:rPr lang="zh-TW" altLang="en-US" sz="2500" dirty="0" smtClean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  <a:cs typeface="Lato Light"/>
                  </a:rPr>
                  <a:t>情緒安撫</a:t>
                </a:r>
                <a:endParaRPr lang="en-US" altLang="zh-TW" sz="25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  <a:cs typeface="Lato Light"/>
                </a:endParaRPr>
              </a:p>
              <a:p>
                <a:pPr algn="ctr" defTabSz="914194">
                  <a:lnSpc>
                    <a:spcPct val="110000"/>
                  </a:lnSpc>
                </a:pPr>
                <a:r>
                  <a:rPr lang="zh-TW" altLang="en-US" sz="2500" dirty="0" smtClean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  <a:cs typeface="Lato Light"/>
                  </a:rPr>
                  <a:t>增加二氧化碳</a:t>
                </a:r>
                <a:endParaRPr lang="en-US" altLang="zh-CN" sz="15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  <a:cs typeface="Lato Light"/>
                </a:endParaRPr>
              </a:p>
            </p:txBody>
          </p:sp>
        </p:grpSp>
      </p:grpSp>
      <p:pic>
        <p:nvPicPr>
          <p:cNvPr id="2050" name="Picture 2" descr="C:\Users\Administrator\Desktop\S__10821837.jpg"/>
          <p:cNvPicPr>
            <a:picLocks noChangeAspect="1" noChangeArrowheads="1"/>
          </p:cNvPicPr>
          <p:nvPr/>
        </p:nvPicPr>
        <p:blipFill>
          <a:blip r:embed="rId2" cstate="print"/>
          <a:srcRect l="15129" r="23763" b="25038"/>
          <a:stretch>
            <a:fillRect/>
          </a:stretch>
        </p:blipFill>
        <p:spPr bwMode="auto">
          <a:xfrm>
            <a:off x="7072330" y="2500306"/>
            <a:ext cx="1920888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Administrator\Desktop\癲癇封面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CFF99"/>
              </a:clrFrom>
              <a:clrTo>
                <a:srgbClr val="CCFF99">
                  <a:alpha val="0"/>
                </a:srgbClr>
              </a:clrTo>
            </a:clrChange>
          </a:blip>
          <a:srcRect l="33750" r="11124" b="8124"/>
          <a:stretch>
            <a:fillRect/>
          </a:stretch>
        </p:blipFill>
        <p:spPr bwMode="auto">
          <a:xfrm>
            <a:off x="6286480" y="2571744"/>
            <a:ext cx="2857520" cy="2857520"/>
          </a:xfrm>
          <a:prstGeom prst="rect">
            <a:avLst/>
          </a:prstGeom>
          <a:noFill/>
        </p:spPr>
      </p:pic>
      <p:grpSp>
        <p:nvGrpSpPr>
          <p:cNvPr id="4" name="群組 3"/>
          <p:cNvGrpSpPr/>
          <p:nvPr/>
        </p:nvGrpSpPr>
        <p:grpSpPr>
          <a:xfrm>
            <a:off x="-32" y="71414"/>
            <a:ext cx="8929718" cy="938719"/>
            <a:chOff x="0" y="214290"/>
            <a:chExt cx="8929718" cy="938719"/>
          </a:xfrm>
        </p:grpSpPr>
        <p:grpSp>
          <p:nvGrpSpPr>
            <p:cNvPr id="5" name="群組 11"/>
            <p:cNvGrpSpPr/>
            <p:nvPr/>
          </p:nvGrpSpPr>
          <p:grpSpPr>
            <a:xfrm>
              <a:off x="0" y="785800"/>
              <a:ext cx="8929718" cy="214317"/>
              <a:chOff x="0" y="642918"/>
              <a:chExt cx="3071802" cy="285752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0" y="642918"/>
                <a:ext cx="2571736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750075"/>
                <a:ext cx="2786050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0" y="857232"/>
                <a:ext cx="3071802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214282" y="214290"/>
              <a:ext cx="4143436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TW" altLang="en-US" sz="3500" b="1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癲癇的病症</a:t>
              </a:r>
            </a:p>
            <a:p>
              <a:pPr algn="ctr"/>
              <a:r>
                <a:rPr lang="en-US" altLang="zh-CN" sz="2000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Epilepsy condition</a:t>
              </a:r>
              <a:endParaRPr lang="zh-CN" altLang="en-US" sz="20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-32" y="1071825"/>
            <a:ext cx="757242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生理症狀</a:t>
            </a: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大腦異常放電而使人出現異常表現或感覺的一種現象。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造成的身體抽搐現象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根據大腦異常放電的部位，大致上有下列兩種不同的發作症狀：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2400"/>
              </a:spcBef>
            </a:pP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全身性癲癇</a:t>
            </a:r>
            <a:endParaRPr lang="en-US" altLang="zh-TW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　異常放電發生在整個腦部，導致全身癲癇發作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　患者會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失去意識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倒下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手腳會重覆僵硬伸直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顫抖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500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　　　　*大約持續</a:t>
            </a:r>
            <a:r>
              <a:rPr lang="en-US" altLang="zh-TW" sz="1500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1500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秒到</a:t>
            </a:r>
            <a:r>
              <a:rPr lang="en-US" altLang="zh-TW" sz="1500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500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分鐘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　也可能在結束時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從口中吐出白沫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　患者往往沒有對這段時間的記憶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失去意識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局部性癲癇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異常放電只侷限於大腦的某個區域，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　　　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可能會造成手、腳、臉等部位局部性的抽搐、麻痺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　臉紅、冒汗、說不出話、意識模糊等症狀，大約持續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分鐘。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　患者往往是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意識清醒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的。</a:t>
            </a:r>
          </a:p>
          <a:p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4282" y="1214422"/>
            <a:ext cx="87868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癲癇發作前兆 </a:t>
            </a:r>
            <a:endParaRPr lang="en-US" altLang="zh-TW" sz="2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癲癇發作前兆因人而異，會有焦慮、緊張、感覺到溫度改變、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　聽到音樂聲、聞到奇怪的味道等。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　而這些前兆發生後，有可能就會癲癇發作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　但也可能這些預兆消失後，癲癇也沒有發作。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-32" y="71414"/>
            <a:ext cx="8929718" cy="938719"/>
            <a:chOff x="0" y="214290"/>
            <a:chExt cx="8929718" cy="938719"/>
          </a:xfrm>
        </p:grpSpPr>
        <p:grpSp>
          <p:nvGrpSpPr>
            <p:cNvPr id="6" name="群組 11"/>
            <p:cNvGrpSpPr/>
            <p:nvPr/>
          </p:nvGrpSpPr>
          <p:grpSpPr>
            <a:xfrm>
              <a:off x="0" y="785800"/>
              <a:ext cx="8929718" cy="214317"/>
              <a:chOff x="0" y="642918"/>
              <a:chExt cx="3071802" cy="285752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0" y="642918"/>
                <a:ext cx="2571736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0" y="750075"/>
                <a:ext cx="2786050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0" y="857232"/>
                <a:ext cx="3071802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214282" y="214290"/>
              <a:ext cx="4143436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TW" altLang="en-US" sz="3500" b="1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癲癇的病症</a:t>
              </a:r>
            </a:p>
            <a:p>
              <a:pPr algn="ctr"/>
              <a:r>
                <a:rPr lang="en-US" altLang="zh-CN" sz="2000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Epilepsy condition</a:t>
              </a:r>
              <a:endParaRPr lang="zh-CN" altLang="en-US" sz="20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pic>
        <p:nvPicPr>
          <p:cNvPr id="50178" name="Picture 2" descr="C:\Users\Administrator\Desktop\24307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90" y="3015611"/>
            <a:ext cx="8501090" cy="3770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-32" y="71414"/>
            <a:ext cx="8929718" cy="938719"/>
            <a:chOff x="0" y="214290"/>
            <a:chExt cx="8929718" cy="938719"/>
          </a:xfrm>
        </p:grpSpPr>
        <p:grpSp>
          <p:nvGrpSpPr>
            <p:cNvPr id="5" name="群組 11"/>
            <p:cNvGrpSpPr/>
            <p:nvPr/>
          </p:nvGrpSpPr>
          <p:grpSpPr>
            <a:xfrm>
              <a:off x="0" y="785800"/>
              <a:ext cx="8929718" cy="214317"/>
              <a:chOff x="0" y="642918"/>
              <a:chExt cx="3071802" cy="285752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0" y="642918"/>
                <a:ext cx="2571736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750075"/>
                <a:ext cx="2786050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0" y="857232"/>
                <a:ext cx="3071802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214282" y="214290"/>
              <a:ext cx="4143436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TW" altLang="en-US" sz="3500" b="1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復甦姿勢</a:t>
              </a:r>
            </a:p>
            <a:p>
              <a:pPr algn="ctr"/>
              <a:r>
                <a:rPr lang="en-US" altLang="zh-CN" sz="2000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Resuscitation posture</a:t>
              </a:r>
              <a:endParaRPr lang="zh-CN" altLang="en-US" sz="20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pic>
        <p:nvPicPr>
          <p:cNvPr id="1026" name="Picture 2" descr="C:\Users\Administrator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551867"/>
            <a:ext cx="5572132" cy="3306133"/>
          </a:xfrm>
          <a:prstGeom prst="rect">
            <a:avLst/>
          </a:prstGeom>
          <a:noFill/>
        </p:spPr>
      </p:pic>
      <p:grpSp>
        <p:nvGrpSpPr>
          <p:cNvPr id="26" name="群組 25"/>
          <p:cNvGrpSpPr/>
          <p:nvPr/>
        </p:nvGrpSpPr>
        <p:grpSpPr>
          <a:xfrm>
            <a:off x="554143" y="1214422"/>
            <a:ext cx="4732237" cy="4143404"/>
            <a:chOff x="71406" y="1550998"/>
            <a:chExt cx="5326913" cy="4664084"/>
          </a:xfrm>
        </p:grpSpPr>
        <p:sp>
          <p:nvSpPr>
            <p:cNvPr id="11" name="矩形 12"/>
            <p:cNvSpPr/>
            <p:nvPr/>
          </p:nvSpPr>
          <p:spPr>
            <a:xfrm>
              <a:off x="192010" y="2908442"/>
              <a:ext cx="4998035" cy="311043"/>
            </a:xfrm>
            <a:custGeom>
              <a:avLst/>
              <a:gdLst>
                <a:gd name="connsiteX0" fmla="*/ 0 w 4462612"/>
                <a:gd name="connsiteY0" fmla="*/ 0 h 560203"/>
                <a:gd name="connsiteX1" fmla="*/ 4462612 w 4462612"/>
                <a:gd name="connsiteY1" fmla="*/ 0 h 560203"/>
                <a:gd name="connsiteX2" fmla="*/ 4462612 w 4462612"/>
                <a:gd name="connsiteY2" fmla="*/ 560203 h 560203"/>
                <a:gd name="connsiteX3" fmla="*/ 0 w 4462612"/>
                <a:gd name="connsiteY3" fmla="*/ 560203 h 560203"/>
                <a:gd name="connsiteX4" fmla="*/ 0 w 4462612"/>
                <a:gd name="connsiteY4" fmla="*/ 0 h 560203"/>
                <a:gd name="connsiteX0" fmla="*/ 0 w 4462612"/>
                <a:gd name="connsiteY0" fmla="*/ 0 h 560203"/>
                <a:gd name="connsiteX1" fmla="*/ 4462612 w 4462612"/>
                <a:gd name="connsiteY1" fmla="*/ 0 h 560203"/>
                <a:gd name="connsiteX2" fmla="*/ 3770951 w 4462612"/>
                <a:gd name="connsiteY2" fmla="*/ 548480 h 560203"/>
                <a:gd name="connsiteX3" fmla="*/ 0 w 4462612"/>
                <a:gd name="connsiteY3" fmla="*/ 560203 h 560203"/>
                <a:gd name="connsiteX4" fmla="*/ 0 w 4462612"/>
                <a:gd name="connsiteY4" fmla="*/ 0 h 560203"/>
                <a:gd name="connsiteX0" fmla="*/ 527539 w 4990151"/>
                <a:gd name="connsiteY0" fmla="*/ 0 h 571926"/>
                <a:gd name="connsiteX1" fmla="*/ 4990151 w 4990151"/>
                <a:gd name="connsiteY1" fmla="*/ 0 h 571926"/>
                <a:gd name="connsiteX2" fmla="*/ 4298490 w 4990151"/>
                <a:gd name="connsiteY2" fmla="*/ 548480 h 571926"/>
                <a:gd name="connsiteX3" fmla="*/ 0 w 4990151"/>
                <a:gd name="connsiteY3" fmla="*/ 571926 h 571926"/>
                <a:gd name="connsiteX4" fmla="*/ 527539 w 4990151"/>
                <a:gd name="connsiteY4" fmla="*/ 0 h 571926"/>
                <a:gd name="connsiteX0" fmla="*/ 527539 w 4990151"/>
                <a:gd name="connsiteY0" fmla="*/ 0 h 582700"/>
                <a:gd name="connsiteX1" fmla="*/ 4990151 w 4990151"/>
                <a:gd name="connsiteY1" fmla="*/ 0 h 582700"/>
                <a:gd name="connsiteX2" fmla="*/ 4285302 w 4990151"/>
                <a:gd name="connsiteY2" fmla="*/ 582700 h 582700"/>
                <a:gd name="connsiteX3" fmla="*/ 0 w 4990151"/>
                <a:gd name="connsiteY3" fmla="*/ 571926 h 582700"/>
                <a:gd name="connsiteX4" fmla="*/ 527539 w 4990151"/>
                <a:gd name="connsiteY4" fmla="*/ 0 h 582700"/>
                <a:gd name="connsiteX0" fmla="*/ 409962 w 4872574"/>
                <a:gd name="connsiteY0" fmla="*/ 0 h 582700"/>
                <a:gd name="connsiteX1" fmla="*/ 4872574 w 4872574"/>
                <a:gd name="connsiteY1" fmla="*/ 0 h 582700"/>
                <a:gd name="connsiteX2" fmla="*/ 4167725 w 4872574"/>
                <a:gd name="connsiteY2" fmla="*/ 582700 h 582700"/>
                <a:gd name="connsiteX3" fmla="*/ 0 w 4872574"/>
                <a:gd name="connsiteY3" fmla="*/ 571926 h 582700"/>
                <a:gd name="connsiteX4" fmla="*/ 409962 w 4872574"/>
                <a:gd name="connsiteY4" fmla="*/ 0 h 5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2574" h="582700">
                  <a:moveTo>
                    <a:pt x="409962" y="0"/>
                  </a:moveTo>
                  <a:lnTo>
                    <a:pt x="4872574" y="0"/>
                  </a:lnTo>
                  <a:lnTo>
                    <a:pt x="4167725" y="582700"/>
                  </a:lnTo>
                  <a:lnTo>
                    <a:pt x="0" y="571926"/>
                  </a:lnTo>
                  <a:lnTo>
                    <a:pt x="40996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" name="矩形 4"/>
            <p:cNvSpPr/>
            <p:nvPr/>
          </p:nvSpPr>
          <p:spPr>
            <a:xfrm>
              <a:off x="71406" y="3208519"/>
              <a:ext cx="5326913" cy="1357444"/>
            </a:xfrm>
            <a:custGeom>
              <a:avLst/>
              <a:gdLst/>
              <a:ahLst/>
              <a:cxnLst/>
              <a:rect l="l" t="t" r="r" b="b"/>
              <a:pathLst>
                <a:path w="6479700" h="1651206">
                  <a:moveTo>
                    <a:pt x="136084" y="0"/>
                  </a:moveTo>
                  <a:lnTo>
                    <a:pt x="6343617" y="0"/>
                  </a:lnTo>
                  <a:cubicBezTo>
                    <a:pt x="6432372" y="294354"/>
                    <a:pt x="6479700" y="606510"/>
                    <a:pt x="6479700" y="929719"/>
                  </a:cubicBezTo>
                  <a:cubicBezTo>
                    <a:pt x="6479700" y="1177787"/>
                    <a:pt x="6451820" y="1419344"/>
                    <a:pt x="6398058" y="1651206"/>
                  </a:cubicBezTo>
                  <a:lnTo>
                    <a:pt x="81642" y="1651206"/>
                  </a:lnTo>
                  <a:cubicBezTo>
                    <a:pt x="27880" y="1419344"/>
                    <a:pt x="0" y="1177787"/>
                    <a:pt x="0" y="929719"/>
                  </a:cubicBezTo>
                  <a:cubicBezTo>
                    <a:pt x="0" y="606510"/>
                    <a:pt x="47328" y="294354"/>
                    <a:pt x="136084" y="0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24902" y="4565964"/>
              <a:ext cx="5107432" cy="313604"/>
            </a:xfrm>
            <a:custGeom>
              <a:avLst/>
              <a:gdLst>
                <a:gd name="connsiteX0" fmla="*/ 0 w 4462612"/>
                <a:gd name="connsiteY0" fmla="*/ 0 h 560203"/>
                <a:gd name="connsiteX1" fmla="*/ 4462612 w 4462612"/>
                <a:gd name="connsiteY1" fmla="*/ 0 h 560203"/>
                <a:gd name="connsiteX2" fmla="*/ 4462612 w 4462612"/>
                <a:gd name="connsiteY2" fmla="*/ 560203 h 560203"/>
                <a:gd name="connsiteX3" fmla="*/ 0 w 4462612"/>
                <a:gd name="connsiteY3" fmla="*/ 560203 h 560203"/>
                <a:gd name="connsiteX4" fmla="*/ 0 w 4462612"/>
                <a:gd name="connsiteY4" fmla="*/ 0 h 560203"/>
                <a:gd name="connsiteX0" fmla="*/ 0 w 4462612"/>
                <a:gd name="connsiteY0" fmla="*/ 0 h 560203"/>
                <a:gd name="connsiteX1" fmla="*/ 4462612 w 4462612"/>
                <a:gd name="connsiteY1" fmla="*/ 0 h 560203"/>
                <a:gd name="connsiteX2" fmla="*/ 3770951 w 4462612"/>
                <a:gd name="connsiteY2" fmla="*/ 548480 h 560203"/>
                <a:gd name="connsiteX3" fmla="*/ 0 w 4462612"/>
                <a:gd name="connsiteY3" fmla="*/ 560203 h 560203"/>
                <a:gd name="connsiteX4" fmla="*/ 0 w 4462612"/>
                <a:gd name="connsiteY4" fmla="*/ 0 h 560203"/>
                <a:gd name="connsiteX0" fmla="*/ 527539 w 4990151"/>
                <a:gd name="connsiteY0" fmla="*/ 0 h 571926"/>
                <a:gd name="connsiteX1" fmla="*/ 4990151 w 4990151"/>
                <a:gd name="connsiteY1" fmla="*/ 0 h 571926"/>
                <a:gd name="connsiteX2" fmla="*/ 4298490 w 4990151"/>
                <a:gd name="connsiteY2" fmla="*/ 548480 h 571926"/>
                <a:gd name="connsiteX3" fmla="*/ 0 w 4990151"/>
                <a:gd name="connsiteY3" fmla="*/ 571926 h 571926"/>
                <a:gd name="connsiteX4" fmla="*/ 527539 w 4990151"/>
                <a:gd name="connsiteY4" fmla="*/ 0 h 571926"/>
                <a:gd name="connsiteX0" fmla="*/ 527539 w 4990151"/>
                <a:gd name="connsiteY0" fmla="*/ 0 h 582700"/>
                <a:gd name="connsiteX1" fmla="*/ 4990151 w 4990151"/>
                <a:gd name="connsiteY1" fmla="*/ 0 h 582700"/>
                <a:gd name="connsiteX2" fmla="*/ 4285302 w 4990151"/>
                <a:gd name="connsiteY2" fmla="*/ 582700 h 582700"/>
                <a:gd name="connsiteX3" fmla="*/ 0 w 4990151"/>
                <a:gd name="connsiteY3" fmla="*/ 571926 h 582700"/>
                <a:gd name="connsiteX4" fmla="*/ 527539 w 4990151"/>
                <a:gd name="connsiteY4" fmla="*/ 0 h 582700"/>
                <a:gd name="connsiteX0" fmla="*/ 484964 w 4947576"/>
                <a:gd name="connsiteY0" fmla="*/ 0 h 582700"/>
                <a:gd name="connsiteX1" fmla="*/ 4947576 w 4947576"/>
                <a:gd name="connsiteY1" fmla="*/ 0 h 582700"/>
                <a:gd name="connsiteX2" fmla="*/ 4242727 w 4947576"/>
                <a:gd name="connsiteY2" fmla="*/ 582700 h 582700"/>
                <a:gd name="connsiteX3" fmla="*/ 0 w 4947576"/>
                <a:gd name="connsiteY3" fmla="*/ 571925 h 582700"/>
                <a:gd name="connsiteX4" fmla="*/ 484964 w 4947576"/>
                <a:gd name="connsiteY4" fmla="*/ 0 h 582700"/>
                <a:gd name="connsiteX0" fmla="*/ 495608 w 4958220"/>
                <a:gd name="connsiteY0" fmla="*/ 0 h 582700"/>
                <a:gd name="connsiteX1" fmla="*/ 4958220 w 4958220"/>
                <a:gd name="connsiteY1" fmla="*/ 0 h 582700"/>
                <a:gd name="connsiteX2" fmla="*/ 4253371 w 4958220"/>
                <a:gd name="connsiteY2" fmla="*/ 582700 h 582700"/>
                <a:gd name="connsiteX3" fmla="*/ 0 w 4958220"/>
                <a:gd name="connsiteY3" fmla="*/ 550815 h 582700"/>
                <a:gd name="connsiteX4" fmla="*/ 495608 w 4958220"/>
                <a:gd name="connsiteY4" fmla="*/ 0 h 582700"/>
                <a:gd name="connsiteX0" fmla="*/ 495608 w 4958220"/>
                <a:gd name="connsiteY0" fmla="*/ 0 h 582700"/>
                <a:gd name="connsiteX1" fmla="*/ 4958220 w 4958220"/>
                <a:gd name="connsiteY1" fmla="*/ 0 h 582700"/>
                <a:gd name="connsiteX2" fmla="*/ 4253371 w 4958220"/>
                <a:gd name="connsiteY2" fmla="*/ 582700 h 582700"/>
                <a:gd name="connsiteX3" fmla="*/ 0 w 4958220"/>
                <a:gd name="connsiteY3" fmla="*/ 550815 h 582700"/>
                <a:gd name="connsiteX4" fmla="*/ 495608 w 4958220"/>
                <a:gd name="connsiteY4" fmla="*/ 0 h 5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8220" h="582700">
                  <a:moveTo>
                    <a:pt x="495608" y="0"/>
                  </a:moveTo>
                  <a:lnTo>
                    <a:pt x="4958220" y="0"/>
                  </a:lnTo>
                  <a:lnTo>
                    <a:pt x="4253371" y="582700"/>
                  </a:lnTo>
                  <a:lnTo>
                    <a:pt x="0" y="550815"/>
                  </a:lnTo>
                  <a:lnTo>
                    <a:pt x="49560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279682" y="1550998"/>
              <a:ext cx="4910363" cy="1357444"/>
            </a:xfrm>
            <a:custGeom>
              <a:avLst/>
              <a:gdLst/>
              <a:ahLst/>
              <a:cxnLst/>
              <a:rect l="l" t="t" r="r" b="b"/>
              <a:pathLst>
                <a:path w="5973005" h="1651206">
                  <a:moveTo>
                    <a:pt x="1566860" y="0"/>
                  </a:moveTo>
                  <a:lnTo>
                    <a:pt x="4406144" y="0"/>
                  </a:lnTo>
                  <a:cubicBezTo>
                    <a:pt x="5109269" y="339593"/>
                    <a:pt x="5668506" y="928551"/>
                    <a:pt x="5973005" y="1651206"/>
                  </a:cubicBezTo>
                  <a:lnTo>
                    <a:pt x="0" y="1651206"/>
                  </a:lnTo>
                  <a:cubicBezTo>
                    <a:pt x="304499" y="928551"/>
                    <a:pt x="863736" y="339593"/>
                    <a:pt x="1566860" y="0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5" name="矩形 4"/>
            <p:cNvSpPr/>
            <p:nvPr/>
          </p:nvSpPr>
          <p:spPr>
            <a:xfrm>
              <a:off x="225105" y="4857638"/>
              <a:ext cx="5019515" cy="1357444"/>
            </a:xfrm>
            <a:custGeom>
              <a:avLst/>
              <a:gdLst/>
              <a:ahLst/>
              <a:cxnLst/>
              <a:rect l="l" t="t" r="r" b="b"/>
              <a:pathLst>
                <a:path w="6105779" h="1651206">
                  <a:moveTo>
                    <a:pt x="0" y="0"/>
                  </a:moveTo>
                  <a:lnTo>
                    <a:pt x="6105779" y="0"/>
                  </a:lnTo>
                  <a:cubicBezTo>
                    <a:pt x="5867381" y="687291"/>
                    <a:pt x="5401050" y="1267480"/>
                    <a:pt x="4796909" y="1651206"/>
                  </a:cubicBezTo>
                  <a:lnTo>
                    <a:pt x="1308869" y="1651206"/>
                  </a:lnTo>
                  <a:cubicBezTo>
                    <a:pt x="704729" y="1267480"/>
                    <a:pt x="238398" y="687291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6" name="TextBox 25"/>
            <p:cNvSpPr txBox="1"/>
            <p:nvPr/>
          </p:nvSpPr>
          <p:spPr>
            <a:xfrm>
              <a:off x="981616" y="1592103"/>
              <a:ext cx="833765" cy="117654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6000" kern="0" dirty="0" smtClean="0">
                  <a:solidFill>
                    <a:sysClr val="window" lastClr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標楷體" pitchFamily="65" charset="-120"/>
                  <a:ea typeface="標楷體" pitchFamily="65" charset="-120"/>
                  <a:cs typeface="+mn-ea"/>
                  <a:sym typeface="SF Orson Casual Heavy" panose="00000400000000000000" pitchFamily="2" charset="0"/>
                </a:rPr>
                <a:t>側</a:t>
              </a:r>
              <a:endParaRPr lang="zh-CN" altLang="en-US" sz="6000" kern="0" dirty="0">
                <a:solidFill>
                  <a:sysClr val="window" lastClr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標楷體" pitchFamily="65" charset="-120"/>
                <a:ea typeface="標楷體" pitchFamily="65" charset="-120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7" name="TextBox 26"/>
            <p:cNvSpPr txBox="1"/>
            <p:nvPr/>
          </p:nvSpPr>
          <p:spPr>
            <a:xfrm>
              <a:off x="981616" y="3214686"/>
              <a:ext cx="833765" cy="117654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6000" kern="0" dirty="0" smtClean="0">
                  <a:solidFill>
                    <a:sysClr val="window" lastClr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標楷體" pitchFamily="65" charset="-120"/>
                  <a:ea typeface="標楷體" pitchFamily="65" charset="-120"/>
                  <a:cs typeface="+mn-ea"/>
                  <a:sym typeface="SF Orson Casual Heavy" panose="00000400000000000000" pitchFamily="2" charset="0"/>
                </a:rPr>
                <a:t>分</a:t>
              </a:r>
              <a:endParaRPr lang="zh-CN" altLang="en-US" sz="6000" kern="0" dirty="0">
                <a:solidFill>
                  <a:sysClr val="window" lastClr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標楷體" pitchFamily="65" charset="-120"/>
                <a:ea typeface="標楷體" pitchFamily="65" charset="-120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21" name="TextBox 26"/>
            <p:cNvSpPr txBox="1"/>
            <p:nvPr/>
          </p:nvSpPr>
          <p:spPr>
            <a:xfrm>
              <a:off x="981616" y="4714884"/>
              <a:ext cx="833765" cy="117654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6000" kern="0" dirty="0" smtClean="0">
                  <a:solidFill>
                    <a:sysClr val="window" lastClr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標楷體" pitchFamily="65" charset="-120"/>
                  <a:ea typeface="標楷體" pitchFamily="65" charset="-120"/>
                  <a:cs typeface="+mn-ea"/>
                  <a:sym typeface="SF Orson Casual Heavy" panose="00000400000000000000" pitchFamily="2" charset="0"/>
                </a:rPr>
                <a:t>暢</a:t>
              </a:r>
              <a:endParaRPr lang="zh-CN" altLang="en-US" sz="6000" kern="0" dirty="0">
                <a:solidFill>
                  <a:sysClr val="window" lastClr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標楷體" pitchFamily="65" charset="-120"/>
                <a:ea typeface="標楷體" pitchFamily="65" charset="-120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23" name="TextBox 31"/>
            <p:cNvSpPr txBox="1"/>
            <p:nvPr/>
          </p:nvSpPr>
          <p:spPr>
            <a:xfrm>
              <a:off x="2000232" y="2000240"/>
              <a:ext cx="2786082" cy="634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000" kern="0" dirty="0" smtClean="0">
                  <a:solidFill>
                    <a:sysClr val="window" lastClr="FFFFFF"/>
                  </a:solidFill>
                  <a:latin typeface="標楷體" pitchFamily="65" charset="-120"/>
                  <a:ea typeface="標楷體" pitchFamily="65" charset="-120"/>
                  <a:cs typeface="+mn-ea"/>
                  <a:sym typeface="SF Orson Casual Heavy" panose="00000400000000000000" pitchFamily="2" charset="0"/>
                </a:rPr>
                <a:t>讓患者側躺</a:t>
              </a:r>
              <a:endParaRPr lang="en-US" altLang="zh-CN" sz="3000" kern="0" dirty="0">
                <a:solidFill>
                  <a:sysClr val="window" lastClr="FFFFFF"/>
                </a:solidFill>
                <a:latin typeface="標楷體" pitchFamily="65" charset="-120"/>
                <a:ea typeface="標楷體" pitchFamily="65" charset="-120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24" name="TextBox 31"/>
            <p:cNvSpPr txBox="1"/>
            <p:nvPr/>
          </p:nvSpPr>
          <p:spPr>
            <a:xfrm>
              <a:off x="2000232" y="3643314"/>
              <a:ext cx="2786082" cy="634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000" kern="0" dirty="0" smtClean="0">
                  <a:solidFill>
                    <a:sysClr val="window" lastClr="FFFFFF"/>
                  </a:solidFill>
                  <a:latin typeface="標楷體" pitchFamily="65" charset="-120"/>
                  <a:ea typeface="標楷體" pitchFamily="65" charset="-120"/>
                  <a:cs typeface="+mn-ea"/>
                  <a:sym typeface="SF Orson Casual Heavy" panose="00000400000000000000" pitchFamily="2" charset="0"/>
                </a:rPr>
                <a:t>分腿</a:t>
              </a:r>
              <a:endParaRPr lang="en-US" altLang="zh-CN" sz="3000" kern="0" dirty="0">
                <a:solidFill>
                  <a:sysClr val="window" lastClr="FFFFFF"/>
                </a:solidFill>
                <a:latin typeface="標楷體" pitchFamily="65" charset="-120"/>
                <a:ea typeface="標楷體" pitchFamily="65" charset="-120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25" name="TextBox 31"/>
            <p:cNvSpPr txBox="1"/>
            <p:nvPr/>
          </p:nvSpPr>
          <p:spPr>
            <a:xfrm>
              <a:off x="2000232" y="5143512"/>
              <a:ext cx="2786082" cy="634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000" kern="0" dirty="0" smtClean="0">
                  <a:solidFill>
                    <a:sysClr val="window" lastClr="FFFFFF"/>
                  </a:solidFill>
                  <a:latin typeface="標楷體" pitchFamily="65" charset="-120"/>
                  <a:ea typeface="標楷體" pitchFamily="65" charset="-120"/>
                  <a:cs typeface="+mn-ea"/>
                  <a:sym typeface="SF Orson Casual Heavy" panose="00000400000000000000" pitchFamily="2" charset="0"/>
                </a:rPr>
                <a:t>暢通呼吸道</a:t>
              </a:r>
              <a:endParaRPr lang="en-US" altLang="zh-CN" sz="3000" kern="0" dirty="0">
                <a:solidFill>
                  <a:sysClr val="window" lastClr="FFFFFF"/>
                </a:solidFill>
                <a:latin typeface="標楷體" pitchFamily="65" charset="-120"/>
                <a:ea typeface="標楷體" pitchFamily="65" charset="-120"/>
                <a:cs typeface="+mn-ea"/>
                <a:sym typeface="SF Orson Casual Heavy" panose="000004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214290"/>
            <a:ext cx="8929718" cy="938719"/>
            <a:chOff x="0" y="214290"/>
            <a:chExt cx="8929718" cy="938719"/>
          </a:xfrm>
        </p:grpSpPr>
        <p:grpSp>
          <p:nvGrpSpPr>
            <p:cNvPr id="5" name="群組 11"/>
            <p:cNvGrpSpPr/>
            <p:nvPr/>
          </p:nvGrpSpPr>
          <p:grpSpPr>
            <a:xfrm>
              <a:off x="0" y="785800"/>
              <a:ext cx="8929718" cy="214317"/>
              <a:chOff x="0" y="642918"/>
              <a:chExt cx="3071802" cy="285752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0" y="642918"/>
                <a:ext cx="2571736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750075"/>
                <a:ext cx="2786050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0" y="857232"/>
                <a:ext cx="3071802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214282" y="214290"/>
              <a:ext cx="3714776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TW" altLang="en-US" sz="3500" b="1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預防運動傷害</a:t>
              </a:r>
            </a:p>
            <a:p>
              <a:pPr algn="ctr"/>
              <a:r>
                <a:rPr lang="en-US" altLang="zh-CN" sz="2000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Prevent sports injuries</a:t>
              </a:r>
              <a:endParaRPr lang="zh-CN" altLang="en-US" sz="20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355633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072066" y="5572140"/>
            <a:ext cx="3000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隨時補充水分</a:t>
            </a:r>
          </a:p>
        </p:txBody>
      </p:sp>
      <p:grpSp>
        <p:nvGrpSpPr>
          <p:cNvPr id="12" name="组合 36"/>
          <p:cNvGrpSpPr/>
          <p:nvPr/>
        </p:nvGrpSpPr>
        <p:grpSpPr>
          <a:xfrm>
            <a:off x="0" y="2424423"/>
            <a:ext cx="4434189" cy="4433577"/>
            <a:chOff x="-36513" y="2590559"/>
            <a:chExt cx="4204499" cy="4203918"/>
          </a:xfrm>
        </p:grpSpPr>
        <p:sp>
          <p:nvSpPr>
            <p:cNvPr id="13" name="Line 29"/>
            <p:cNvSpPr>
              <a:spLocks noChangeShapeType="1"/>
            </p:cNvSpPr>
            <p:nvPr/>
          </p:nvSpPr>
          <p:spPr bwMode="gray">
            <a:xfrm flipH="1">
              <a:off x="2814" y="6365566"/>
              <a:ext cx="3036678" cy="246217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4" name="Line 30"/>
            <p:cNvSpPr>
              <a:spLocks noChangeShapeType="1"/>
            </p:cNvSpPr>
            <p:nvPr/>
          </p:nvSpPr>
          <p:spPr bwMode="gray">
            <a:xfrm flipH="1">
              <a:off x="2814" y="3739251"/>
              <a:ext cx="656579" cy="287253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5" name="Line 34"/>
            <p:cNvSpPr>
              <a:spLocks noChangeShapeType="1"/>
            </p:cNvSpPr>
            <p:nvPr/>
          </p:nvSpPr>
          <p:spPr bwMode="gray">
            <a:xfrm flipH="1">
              <a:off x="2813" y="3001200"/>
              <a:ext cx="2128244" cy="361058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6" name="Line 35"/>
            <p:cNvSpPr>
              <a:spLocks noChangeShapeType="1"/>
            </p:cNvSpPr>
            <p:nvPr/>
          </p:nvSpPr>
          <p:spPr bwMode="gray">
            <a:xfrm flipH="1">
              <a:off x="2814" y="5375568"/>
              <a:ext cx="3118750" cy="1236215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7" name="Line 36"/>
            <p:cNvSpPr>
              <a:spLocks noChangeShapeType="1"/>
            </p:cNvSpPr>
            <p:nvPr/>
          </p:nvSpPr>
          <p:spPr bwMode="gray">
            <a:xfrm flipH="1">
              <a:off x="2814" y="2590559"/>
              <a:ext cx="1721819" cy="4021224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8" name="Line 37"/>
            <p:cNvSpPr>
              <a:spLocks noChangeShapeType="1"/>
            </p:cNvSpPr>
            <p:nvPr/>
          </p:nvSpPr>
          <p:spPr bwMode="gray">
            <a:xfrm flipH="1">
              <a:off x="2813" y="3814048"/>
              <a:ext cx="2128245" cy="2797734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9" name="Line 38"/>
            <p:cNvSpPr>
              <a:spLocks noChangeShapeType="1"/>
            </p:cNvSpPr>
            <p:nvPr/>
          </p:nvSpPr>
          <p:spPr bwMode="gray">
            <a:xfrm flipH="1">
              <a:off x="2814" y="4681373"/>
              <a:ext cx="3065745" cy="193041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20" name="Line 39"/>
            <p:cNvSpPr>
              <a:spLocks noChangeShapeType="1"/>
            </p:cNvSpPr>
            <p:nvPr/>
          </p:nvSpPr>
          <p:spPr bwMode="gray">
            <a:xfrm flipH="1">
              <a:off x="2814" y="5808158"/>
              <a:ext cx="4165172" cy="803625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21" name="Line 42"/>
            <p:cNvSpPr>
              <a:spLocks noChangeShapeType="1"/>
            </p:cNvSpPr>
            <p:nvPr/>
          </p:nvSpPr>
          <p:spPr bwMode="gray">
            <a:xfrm flipH="1">
              <a:off x="-36513" y="4626899"/>
              <a:ext cx="2235308" cy="2167578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</p:grpSp>
      <p:sp>
        <p:nvSpPr>
          <p:cNvPr id="22" name="AutoShape 31"/>
          <p:cNvSpPr>
            <a:spLocks noChangeArrowheads="1"/>
          </p:cNvSpPr>
          <p:nvPr/>
        </p:nvSpPr>
        <p:spPr bwMode="gray">
          <a:xfrm>
            <a:off x="2214546" y="2643182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gray">
          <a:xfrm>
            <a:off x="2285984" y="4429132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24" name="AutoShape 33"/>
          <p:cNvSpPr>
            <a:spLocks noChangeArrowheads="1"/>
          </p:cNvSpPr>
          <p:nvPr/>
        </p:nvSpPr>
        <p:spPr bwMode="gray">
          <a:xfrm>
            <a:off x="3345027" y="5123274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25" name="组合 37"/>
          <p:cNvGrpSpPr/>
          <p:nvPr/>
        </p:nvGrpSpPr>
        <p:grpSpPr>
          <a:xfrm>
            <a:off x="-32" y="4425107"/>
            <a:ext cx="2479621" cy="2432893"/>
            <a:chOff x="-36545" y="4551130"/>
            <a:chExt cx="2351177" cy="2306870"/>
          </a:xfrm>
          <a:solidFill>
            <a:srgbClr val="0170C1"/>
          </a:solidFill>
        </p:grpSpPr>
        <p:sp>
          <p:nvSpPr>
            <p:cNvPr id="26" name="Arc 43"/>
            <p:cNvSpPr>
              <a:spLocks/>
            </p:cNvSpPr>
            <p:nvPr/>
          </p:nvSpPr>
          <p:spPr bwMode="gray">
            <a:xfrm>
              <a:off x="-36545" y="4551130"/>
              <a:ext cx="2351177" cy="23068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rgbClr val="E8E8E6"/>
              </a:solidFill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27" name="Text Box 45"/>
            <p:cNvSpPr txBox="1">
              <a:spLocks noChangeArrowheads="1"/>
            </p:cNvSpPr>
            <p:nvPr/>
          </p:nvSpPr>
          <p:spPr bwMode="gray">
            <a:xfrm>
              <a:off x="102992" y="5646057"/>
              <a:ext cx="1401860" cy="7879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如何預防運動傷害</a:t>
              </a:r>
              <a:endPara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8" name="AutoShape 50"/>
          <p:cNvSpPr>
            <a:spLocks noChangeArrowheads="1"/>
          </p:cNvSpPr>
          <p:nvPr/>
        </p:nvSpPr>
        <p:spPr bwMode="gray">
          <a:xfrm>
            <a:off x="4387305" y="5429264"/>
            <a:ext cx="624487" cy="62448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29" name="AutoShape 55"/>
          <p:cNvSpPr>
            <a:spLocks noChangeArrowheads="1"/>
          </p:cNvSpPr>
          <p:nvPr/>
        </p:nvSpPr>
        <p:spPr bwMode="gray">
          <a:xfrm>
            <a:off x="1643042" y="1785926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30" name="AutoShape 56"/>
          <p:cNvSpPr>
            <a:spLocks noChangeArrowheads="1"/>
          </p:cNvSpPr>
          <p:nvPr/>
        </p:nvSpPr>
        <p:spPr bwMode="gray">
          <a:xfrm>
            <a:off x="2143108" y="3143248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BBF0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31" name="AutoShape 58"/>
          <p:cNvSpPr>
            <a:spLocks noChangeArrowheads="1"/>
          </p:cNvSpPr>
          <p:nvPr/>
        </p:nvSpPr>
        <p:spPr bwMode="gray">
          <a:xfrm>
            <a:off x="668994" y="3429000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32" name="AutoShape 59"/>
          <p:cNvSpPr>
            <a:spLocks noChangeArrowheads="1"/>
          </p:cNvSpPr>
          <p:nvPr/>
        </p:nvSpPr>
        <p:spPr bwMode="gray">
          <a:xfrm>
            <a:off x="3271094" y="6223256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33" name="AutoShape 57"/>
          <p:cNvSpPr>
            <a:spLocks noChangeArrowheads="1"/>
          </p:cNvSpPr>
          <p:nvPr/>
        </p:nvSpPr>
        <p:spPr bwMode="gray">
          <a:xfrm>
            <a:off x="3158041" y="4214670"/>
            <a:ext cx="628141" cy="628141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428860" y="1643050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注意運動環境四周的安全</a:t>
            </a:r>
          </a:p>
        </p:txBody>
      </p:sp>
      <p:sp>
        <p:nvSpPr>
          <p:cNvPr id="35" name="矩形 34"/>
          <p:cNvSpPr/>
          <p:nvPr/>
        </p:nvSpPr>
        <p:spPr>
          <a:xfrm>
            <a:off x="2643174" y="24288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運動前充分熱身</a:t>
            </a:r>
          </a:p>
        </p:txBody>
      </p:sp>
      <p:sp>
        <p:nvSpPr>
          <p:cNvPr id="36" name="矩形 35"/>
          <p:cNvSpPr/>
          <p:nvPr/>
        </p:nvSpPr>
        <p:spPr>
          <a:xfrm>
            <a:off x="3071802" y="314324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增加自己的體適能</a:t>
            </a:r>
          </a:p>
        </p:txBody>
      </p:sp>
      <p:sp>
        <p:nvSpPr>
          <p:cNvPr id="37" name="矩形 36"/>
          <p:cNvSpPr/>
          <p:nvPr/>
        </p:nvSpPr>
        <p:spPr>
          <a:xfrm>
            <a:off x="3571868" y="385762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穿載護具、紮貼</a:t>
            </a:r>
          </a:p>
        </p:txBody>
      </p:sp>
      <p:sp>
        <p:nvSpPr>
          <p:cNvPr id="38" name="矩形 37"/>
          <p:cNvSpPr/>
          <p:nvPr/>
        </p:nvSpPr>
        <p:spPr>
          <a:xfrm>
            <a:off x="3714744" y="4857760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運動時使用正確的姿勢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8"/>
          <p:cNvGrpSpPr/>
          <p:nvPr/>
        </p:nvGrpSpPr>
        <p:grpSpPr>
          <a:xfrm>
            <a:off x="795" y="-3100"/>
            <a:ext cx="5142709" cy="6861100"/>
            <a:chOff x="795" y="-3100"/>
            <a:chExt cx="5142709" cy="6861100"/>
          </a:xfrm>
        </p:grpSpPr>
        <p:sp>
          <p:nvSpPr>
            <p:cNvPr id="30" name="矩形 29"/>
            <p:cNvSpPr>
              <a:spLocks noChangeArrowheads="1"/>
            </p:cNvSpPr>
            <p:nvPr/>
          </p:nvSpPr>
          <p:spPr bwMode="auto">
            <a:xfrm>
              <a:off x="795" y="-3100"/>
              <a:ext cx="2999569" cy="6861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橢圓 30"/>
            <p:cNvSpPr/>
            <p:nvPr/>
          </p:nvSpPr>
          <p:spPr>
            <a:xfrm>
              <a:off x="1428728" y="1428736"/>
              <a:ext cx="3714776" cy="3714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椭圆 40"/>
          <p:cNvSpPr/>
          <p:nvPr/>
        </p:nvSpPr>
        <p:spPr>
          <a:xfrm>
            <a:off x="1714480" y="2071678"/>
            <a:ext cx="2418293" cy="2418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50">
              <a:solidFill>
                <a:srgbClr val="C00000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830802" y="1884909"/>
            <a:ext cx="841222" cy="841222"/>
            <a:chOff x="3529981" y="507683"/>
            <a:chExt cx="598350" cy="598350"/>
          </a:xfrm>
        </p:grpSpPr>
        <p:sp>
          <p:nvSpPr>
            <p:cNvPr id="6" name="椭圆 3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rgbClr val="C0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TextBox 4"/>
            <p:cNvSpPr txBox="1"/>
            <p:nvPr/>
          </p:nvSpPr>
          <p:spPr>
            <a:xfrm>
              <a:off x="3576317" y="558577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7" dirty="0">
                  <a:solidFill>
                    <a:srgbClr val="C0000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01</a:t>
              </a:r>
              <a:endParaRPr lang="zh-CN" altLang="en-US" sz="3937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1"/>
          <p:cNvGrpSpPr/>
          <p:nvPr/>
        </p:nvGrpSpPr>
        <p:grpSpPr>
          <a:xfrm>
            <a:off x="2110045" y="2436704"/>
            <a:ext cx="1627168" cy="1625314"/>
            <a:chOff x="1369631" y="1812921"/>
            <a:chExt cx="1157383" cy="1156064"/>
          </a:xfrm>
        </p:grpSpPr>
        <p:sp>
          <p:nvSpPr>
            <p:cNvPr id="9" name="TextBox 34"/>
            <p:cNvSpPr txBox="1"/>
            <p:nvPr/>
          </p:nvSpPr>
          <p:spPr>
            <a:xfrm>
              <a:off x="1369631" y="1812921"/>
              <a:ext cx="1157383" cy="9889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8436" baseline="12000" dirty="0">
                  <a:solidFill>
                    <a:srgbClr val="C0000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rPr>
                <a:t>目录</a:t>
              </a:r>
            </a:p>
          </p:txBody>
        </p:sp>
        <p:sp>
          <p:nvSpPr>
            <p:cNvPr id="10" name="TextBox 24"/>
            <p:cNvSpPr txBox="1"/>
            <p:nvPr/>
          </p:nvSpPr>
          <p:spPr>
            <a:xfrm>
              <a:off x="1398632" y="2524993"/>
              <a:ext cx="1099376" cy="44399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937" baseline="12000" dirty="0">
                  <a:solidFill>
                    <a:srgbClr val="C0000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Franklin Gothic Book" panose="020B0503020102020204" pitchFamily="34" charset="0"/>
                  <a:ea typeface="微软雅黑" pitchFamily="34" charset="-122"/>
                </a:rPr>
                <a:t>CONTENT</a:t>
              </a:r>
              <a:endParaRPr lang="zh-CN" altLang="en-US" sz="3937" baseline="12000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Franklin Gothic Book" panose="020B0503020102020204" pitchFamily="34" charset="0"/>
                <a:ea typeface="微软雅黑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5971067" y="2032346"/>
            <a:ext cx="2339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107</a:t>
            </a:r>
            <a:r>
              <a:rPr lang="zh-TW" altLang="en-US" sz="1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學生防災及傷害處理</a:t>
            </a:r>
            <a:endParaRPr lang="en-US" altLang="zh-TW" sz="12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TW" altLang="en-US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學生的現地處理</a:t>
            </a:r>
            <a:endParaRPr lang="en-US" altLang="zh-CN" sz="2400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71066" y="3091403"/>
            <a:ext cx="1967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107</a:t>
            </a:r>
            <a:r>
              <a:rPr lang="zh-TW" altLang="en-US" sz="1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學生防災及傷害處理</a:t>
            </a:r>
            <a:endParaRPr lang="en-US" altLang="zh-TW" sz="12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dist"/>
            <a:r>
              <a:rPr lang="zh-TW" altLang="en-US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如何報告</a:t>
            </a:r>
            <a:endParaRPr lang="zh-CN" altLang="en-US" sz="12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29323" y="5209518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107</a:t>
            </a:r>
            <a:r>
              <a:rPr lang="zh-TW" altLang="en-US" sz="1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學生防災及傷害處理</a:t>
            </a:r>
            <a:endParaRPr lang="en-US" altLang="zh-TW" sz="12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TW" altLang="en-US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簡易包紮及借物固定</a:t>
            </a:r>
            <a:endParaRPr lang="zh-CN" altLang="en-US" sz="12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" name="组合 46"/>
          <p:cNvGrpSpPr/>
          <p:nvPr/>
        </p:nvGrpSpPr>
        <p:grpSpPr>
          <a:xfrm>
            <a:off x="4878969" y="2993919"/>
            <a:ext cx="841222" cy="841222"/>
            <a:chOff x="3529981" y="507683"/>
            <a:chExt cx="598350" cy="598350"/>
          </a:xfrm>
        </p:grpSpPr>
        <p:sp>
          <p:nvSpPr>
            <p:cNvPr id="15" name="椭圆 47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rgbClr val="C0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48"/>
            <p:cNvSpPr txBox="1"/>
            <p:nvPr/>
          </p:nvSpPr>
          <p:spPr>
            <a:xfrm>
              <a:off x="3567571" y="598214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7" dirty="0">
                  <a:solidFill>
                    <a:srgbClr val="C0000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02</a:t>
              </a:r>
              <a:endParaRPr lang="zh-CN" altLang="en-US" sz="3937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49"/>
          <p:cNvGrpSpPr/>
          <p:nvPr/>
        </p:nvGrpSpPr>
        <p:grpSpPr>
          <a:xfrm>
            <a:off x="4886952" y="5091648"/>
            <a:ext cx="841222" cy="841222"/>
            <a:chOff x="3529981" y="507683"/>
            <a:chExt cx="598350" cy="598350"/>
          </a:xfrm>
        </p:grpSpPr>
        <p:sp>
          <p:nvSpPr>
            <p:cNvPr id="18" name="椭圆 50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rgbClr val="C0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3570639" y="582835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7" dirty="0">
                  <a:solidFill>
                    <a:srgbClr val="C0000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04</a:t>
              </a:r>
              <a:endParaRPr lang="zh-CN" altLang="en-US" sz="3937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6"/>
          <p:cNvGrpSpPr/>
          <p:nvPr/>
        </p:nvGrpSpPr>
        <p:grpSpPr>
          <a:xfrm>
            <a:off x="4723118" y="1829275"/>
            <a:ext cx="1056595" cy="4227475"/>
            <a:chOff x="5901014" y="1112411"/>
            <a:chExt cx="1056725" cy="4227997"/>
          </a:xfrm>
        </p:grpSpPr>
        <p:sp>
          <p:nvSpPr>
            <p:cNvPr id="21" name="弧形 20"/>
            <p:cNvSpPr/>
            <p:nvPr/>
          </p:nvSpPr>
          <p:spPr>
            <a:xfrm>
              <a:off x="5901014" y="3226592"/>
              <a:ext cx="1056724" cy="1056724"/>
            </a:xfrm>
            <a:prstGeom prst="arc">
              <a:avLst>
                <a:gd name="adj1" fmla="val 16072548"/>
                <a:gd name="adj2" fmla="val 5356559"/>
              </a:avLst>
            </a:prstGeom>
            <a:noFill/>
            <a:ln w="9525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弧形 21"/>
            <p:cNvSpPr/>
            <p:nvPr/>
          </p:nvSpPr>
          <p:spPr>
            <a:xfrm>
              <a:off x="5901014" y="1112411"/>
              <a:ext cx="1056724" cy="1056724"/>
            </a:xfrm>
            <a:prstGeom prst="arc">
              <a:avLst>
                <a:gd name="adj1" fmla="val 16200000"/>
                <a:gd name="adj2" fmla="val 5356559"/>
              </a:avLst>
            </a:prstGeom>
            <a:noFill/>
            <a:ln w="9525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弧形 22"/>
            <p:cNvSpPr/>
            <p:nvPr/>
          </p:nvSpPr>
          <p:spPr>
            <a:xfrm flipH="1">
              <a:off x="5901015" y="2169503"/>
              <a:ext cx="1056724" cy="1056724"/>
            </a:xfrm>
            <a:prstGeom prst="arc">
              <a:avLst>
                <a:gd name="adj1" fmla="val 16169364"/>
                <a:gd name="adj2" fmla="val 5281886"/>
              </a:avLst>
            </a:prstGeom>
            <a:noFill/>
            <a:ln w="9525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弧形 23"/>
            <p:cNvSpPr/>
            <p:nvPr/>
          </p:nvSpPr>
          <p:spPr>
            <a:xfrm flipH="1">
              <a:off x="5901015" y="4283684"/>
              <a:ext cx="1056724" cy="1056724"/>
            </a:xfrm>
            <a:prstGeom prst="arc">
              <a:avLst>
                <a:gd name="adj1" fmla="val 16152732"/>
                <a:gd name="adj2" fmla="val 5201936"/>
              </a:avLst>
            </a:prstGeom>
            <a:noFill/>
            <a:ln w="9525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0" name="组合 55"/>
          <p:cNvGrpSpPr/>
          <p:nvPr/>
        </p:nvGrpSpPr>
        <p:grpSpPr>
          <a:xfrm>
            <a:off x="4875871" y="4050877"/>
            <a:ext cx="841222" cy="841222"/>
            <a:chOff x="3529981" y="507683"/>
            <a:chExt cx="598350" cy="598350"/>
          </a:xfrm>
        </p:grpSpPr>
        <p:sp>
          <p:nvSpPr>
            <p:cNvPr id="26" name="椭圆 56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rgbClr val="C0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TextBox 57"/>
            <p:cNvSpPr txBox="1"/>
            <p:nvPr/>
          </p:nvSpPr>
          <p:spPr>
            <a:xfrm>
              <a:off x="3578518" y="582851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7" dirty="0">
                  <a:solidFill>
                    <a:srgbClr val="C0000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03</a:t>
              </a:r>
              <a:endParaRPr lang="zh-CN" altLang="en-US" sz="3937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5929322" y="4150461"/>
            <a:ext cx="1866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107</a:t>
            </a:r>
            <a:r>
              <a:rPr lang="zh-TW" altLang="en-US" sz="1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學生防災及傷害處理</a:t>
            </a:r>
            <a:endParaRPr lang="en-US" altLang="zh-TW" sz="12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dist"/>
            <a:r>
              <a:rPr lang="zh-TW" altLang="en-US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如何攙扶</a:t>
            </a:r>
            <a:endParaRPr lang="zh-CN" altLang="en-US" sz="24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357158" y="1142984"/>
            <a:ext cx="800219" cy="40005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TW" altLang="en-US" sz="4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現地處理篇</a:t>
            </a:r>
            <a:endParaRPr lang="zh-TW" altLang="en-US" sz="40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  <p:bldP spid="13" grpId="0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0" y="297728"/>
            <a:ext cx="8929718" cy="702389"/>
            <a:chOff x="0" y="297728"/>
            <a:chExt cx="8929718" cy="702389"/>
          </a:xfrm>
        </p:grpSpPr>
        <p:grpSp>
          <p:nvGrpSpPr>
            <p:cNvPr id="6" name="群組 11"/>
            <p:cNvGrpSpPr/>
            <p:nvPr/>
          </p:nvGrpSpPr>
          <p:grpSpPr>
            <a:xfrm>
              <a:off x="0" y="785800"/>
              <a:ext cx="8929718" cy="214317"/>
              <a:chOff x="0" y="642918"/>
              <a:chExt cx="3071802" cy="285752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0" y="642918"/>
                <a:ext cx="2571736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0" y="750075"/>
                <a:ext cx="2786050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0" y="857232"/>
                <a:ext cx="3071802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214282" y="297728"/>
              <a:ext cx="4000528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TW" altLang="en-US" sz="3500" b="1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學生的現地處理</a:t>
              </a: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724014" y="1714488"/>
            <a:ext cx="7491324" cy="3929090"/>
            <a:chOff x="928661" y="2000240"/>
            <a:chExt cx="7491324" cy="3929090"/>
          </a:xfrm>
        </p:grpSpPr>
        <p:grpSp>
          <p:nvGrpSpPr>
            <p:cNvPr id="33" name="群組 32"/>
            <p:cNvGrpSpPr/>
            <p:nvPr/>
          </p:nvGrpSpPr>
          <p:grpSpPr>
            <a:xfrm>
              <a:off x="928661" y="2071678"/>
              <a:ext cx="7491324" cy="3330197"/>
              <a:chOff x="928661" y="2071678"/>
              <a:chExt cx="7491324" cy="3330197"/>
            </a:xfrm>
          </p:grpSpPr>
          <p:grpSp>
            <p:nvGrpSpPr>
              <p:cNvPr id="15" name="Group 14699"/>
              <p:cNvGrpSpPr/>
              <p:nvPr/>
            </p:nvGrpSpPr>
            <p:grpSpPr>
              <a:xfrm>
                <a:off x="928661" y="4214818"/>
                <a:ext cx="1601502" cy="1187056"/>
                <a:chOff x="339558" y="-335300"/>
                <a:chExt cx="1348818" cy="999763"/>
              </a:xfrm>
            </p:grpSpPr>
            <p:sp>
              <p:nvSpPr>
                <p:cNvPr id="16" name="Shape 14697"/>
                <p:cNvSpPr/>
                <p:nvPr/>
              </p:nvSpPr>
              <p:spPr>
                <a:xfrm>
                  <a:off x="435577" y="-335300"/>
                  <a:ext cx="1156780" cy="45362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spAutoFit/>
                </a:bodyPr>
                <a:lstStyle>
                  <a:lvl1pPr>
                    <a:defRPr sz="1200" b="1">
                      <a:solidFill>
                        <a:srgbClr val="A5C067"/>
                      </a:solidFill>
                      <a:uFill>
                        <a:solidFill>
                          <a:srgbClr val="A5C067"/>
                        </a:solidFill>
                      </a:uFill>
                      <a:latin typeface="Roboto condensed"/>
                      <a:ea typeface="Roboto condensed"/>
                      <a:cs typeface="Roboto condensed"/>
                      <a:sym typeface="Roboto condensed"/>
                    </a:defRPr>
                  </a:lvl1pPr>
                </a:lstStyle>
                <a:p>
                  <a:pPr algn="ctr" defTabSz="608555">
                    <a:defRPr sz="1800" b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zh-TW" altLang="en-US" sz="3500" kern="0" dirty="0" smtClean="0">
                      <a:solidFill>
                        <a:srgbClr val="0000FF"/>
                      </a:solidFill>
                      <a:latin typeface="標楷體" pitchFamily="65" charset="-120"/>
                      <a:ea typeface="標楷體" pitchFamily="65" charset="-120"/>
                      <a:cs typeface="+mn-ea"/>
                      <a:sym typeface="Calibri"/>
                    </a:rPr>
                    <a:t>報 告</a:t>
                  </a:r>
                  <a:endParaRPr lang="zh-CN" altLang="en-US" sz="3500" kern="0" dirty="0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  <a:cs typeface="+mn-ea"/>
                    <a:sym typeface="Calibri"/>
                  </a:endParaRPr>
                </a:p>
              </p:txBody>
            </p:sp>
            <p:sp>
              <p:nvSpPr>
                <p:cNvPr id="17" name="Shape 14698"/>
                <p:cNvSpPr/>
                <p:nvPr/>
              </p:nvSpPr>
              <p:spPr>
                <a:xfrm>
                  <a:off x="339558" y="146032"/>
                  <a:ext cx="1348818" cy="51843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spAutoFit/>
                </a:bodyPr>
                <a:lstStyle>
                  <a:lvl1pPr>
                    <a:defRPr sz="800">
                      <a:solidFill>
                        <a:srgbClr val="000000">
                          <a:alpha val="50000"/>
                        </a:srgbClr>
                      </a:solidFill>
                      <a:uFill>
                        <a:solidFill>
                          <a:srgbClr val="000000">
                            <a:alpha val="50000"/>
                          </a:srgbClr>
                        </a:solidFill>
                      </a:uFill>
                      <a:latin typeface="Roboto condensed"/>
                      <a:ea typeface="Roboto condensed"/>
                      <a:cs typeface="Roboto condensed"/>
                      <a:sym typeface="Roboto condensed"/>
                    </a:defRPr>
                  </a:lvl1pPr>
                </a:lstStyle>
                <a:p>
                  <a:pPr defTabSz="608555">
                    <a:defRPr sz="1800">
                      <a:solidFill>
                        <a:srgbClr val="000000"/>
                      </a:solidFill>
                      <a:uFillTx/>
                    </a:defRPr>
                  </a:pPr>
                  <a:r>
                    <a:rPr lang="zh-TW" altLang="en-US" sz="2000" kern="0" dirty="0" smtClean="0">
                      <a:solidFill>
                        <a:schemeClr val="tx1"/>
                      </a:solidFill>
                      <a:latin typeface="標楷體" pitchFamily="65" charset="-120"/>
                      <a:ea typeface="標楷體" pitchFamily="65" charset="-120"/>
                      <a:cs typeface="+mn-ea"/>
                      <a:sym typeface="Calibri"/>
                    </a:rPr>
                    <a:t>報告老師</a:t>
                  </a:r>
                  <a:endParaRPr lang="en-US" altLang="zh-TW" sz="2000" kern="0" dirty="0" smtClean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  <a:cs typeface="+mn-ea"/>
                    <a:sym typeface="Calibri"/>
                  </a:endParaRPr>
                </a:p>
                <a:p>
                  <a:pPr defTabSz="608555">
                    <a:defRPr sz="1800">
                      <a:solidFill>
                        <a:srgbClr val="000000"/>
                      </a:solidFill>
                      <a:uFillTx/>
                    </a:defRPr>
                  </a:pPr>
                  <a:r>
                    <a:rPr lang="zh-TW" altLang="en-US" sz="2000" kern="0" dirty="0" smtClean="0">
                      <a:solidFill>
                        <a:schemeClr val="tx1"/>
                      </a:solidFill>
                      <a:latin typeface="標楷體" pitchFamily="65" charset="-120"/>
                      <a:ea typeface="標楷體" pitchFamily="65" charset="-120"/>
                      <a:cs typeface="+mn-ea"/>
                      <a:sym typeface="Calibri"/>
                    </a:rPr>
                    <a:t>報告健康中心</a:t>
                  </a:r>
                  <a:endParaRPr sz="2000" kern="0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  <a:cs typeface="+mn-ea"/>
                    <a:sym typeface="Calibri"/>
                  </a:endParaRPr>
                </a:p>
              </p:txBody>
            </p:sp>
          </p:grpSp>
          <p:grpSp>
            <p:nvGrpSpPr>
              <p:cNvPr id="18" name="Group 14702"/>
              <p:cNvGrpSpPr/>
              <p:nvPr/>
            </p:nvGrpSpPr>
            <p:grpSpPr>
              <a:xfrm>
                <a:off x="1036572" y="2071678"/>
                <a:ext cx="1385681" cy="1571636"/>
                <a:chOff x="400997" y="-389131"/>
                <a:chExt cx="1167050" cy="1323661"/>
              </a:xfrm>
            </p:grpSpPr>
            <p:sp>
              <p:nvSpPr>
                <p:cNvPr id="19" name="Shape 14700"/>
                <p:cNvSpPr/>
                <p:nvPr/>
              </p:nvSpPr>
              <p:spPr>
                <a:xfrm>
                  <a:off x="616714" y="156884"/>
                  <a:ext cx="735615" cy="77764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spAutoFit/>
                </a:bodyPr>
                <a:lstStyle>
                  <a:lvl1pPr>
                    <a:defRPr sz="800">
                      <a:solidFill>
                        <a:srgbClr val="000000">
                          <a:alpha val="50000"/>
                        </a:srgbClr>
                      </a:solidFill>
                      <a:uFill>
                        <a:solidFill>
                          <a:srgbClr val="000000">
                            <a:alpha val="50000"/>
                          </a:srgbClr>
                        </a:solidFill>
                      </a:uFill>
                      <a:latin typeface="Roboto condensed"/>
                      <a:ea typeface="Roboto condensed"/>
                      <a:cs typeface="Roboto condensed"/>
                      <a:sym typeface="Roboto condensed"/>
                    </a:defRPr>
                  </a:lvl1pPr>
                </a:lstStyle>
                <a:p>
                  <a:pPr defTabSz="608555">
                    <a:defRPr sz="1800">
                      <a:solidFill>
                        <a:srgbClr val="000000"/>
                      </a:solidFill>
                      <a:uFillTx/>
                    </a:defRPr>
                  </a:pPr>
                  <a:r>
                    <a:rPr lang="zh-TW" altLang="en-US" sz="2000" kern="0" dirty="0" smtClean="0">
                      <a:solidFill>
                        <a:schemeClr val="tx1"/>
                      </a:solidFill>
                      <a:latin typeface="標楷體" pitchFamily="65" charset="-120"/>
                      <a:ea typeface="標楷體" pitchFamily="65" charset="-120"/>
                      <a:cs typeface="+mn-ea"/>
                      <a:sym typeface="Calibri"/>
                    </a:rPr>
                    <a:t>不圍觀</a:t>
                  </a:r>
                  <a:endParaRPr lang="en-US" altLang="zh-TW" sz="2000" kern="0" dirty="0" smtClean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  <a:cs typeface="+mn-ea"/>
                    <a:sym typeface="Calibri"/>
                  </a:endParaRPr>
                </a:p>
                <a:p>
                  <a:pPr defTabSz="608555">
                    <a:defRPr sz="1800">
                      <a:solidFill>
                        <a:srgbClr val="000000"/>
                      </a:solidFill>
                      <a:uFillTx/>
                    </a:defRPr>
                  </a:pPr>
                  <a:r>
                    <a:rPr lang="zh-TW" altLang="en-US" sz="2000" kern="0" dirty="0" smtClean="0">
                      <a:solidFill>
                        <a:schemeClr val="tx1"/>
                      </a:solidFill>
                      <a:latin typeface="標楷體" pitchFamily="65" charset="-120"/>
                      <a:ea typeface="標楷體" pitchFamily="65" charset="-120"/>
                      <a:cs typeface="+mn-ea"/>
                      <a:sym typeface="Calibri"/>
                    </a:rPr>
                    <a:t>不嬉鬧</a:t>
                  </a:r>
                  <a:endParaRPr lang="en-US" altLang="zh-TW" sz="2000" kern="0" dirty="0" smtClean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  <a:cs typeface="+mn-ea"/>
                    <a:sym typeface="Calibri"/>
                  </a:endParaRPr>
                </a:p>
                <a:p>
                  <a:pPr defTabSz="608555">
                    <a:defRPr sz="1800">
                      <a:solidFill>
                        <a:srgbClr val="000000"/>
                      </a:solidFill>
                      <a:uFillTx/>
                    </a:defRPr>
                  </a:pPr>
                  <a:r>
                    <a:rPr lang="zh-TW" altLang="en-US" sz="2000" kern="0" dirty="0" smtClean="0">
                      <a:solidFill>
                        <a:schemeClr val="tx1"/>
                      </a:solidFill>
                      <a:latin typeface="標楷體" pitchFamily="65" charset="-120"/>
                      <a:ea typeface="標楷體" pitchFamily="65" charset="-120"/>
                      <a:cs typeface="+mn-ea"/>
                      <a:sym typeface="Calibri"/>
                    </a:rPr>
                    <a:t>不喧嘩</a:t>
                  </a:r>
                  <a:endParaRPr sz="2000" kern="0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  <a:cs typeface="+mn-ea"/>
                    <a:sym typeface="Calibri"/>
                  </a:endParaRPr>
                </a:p>
              </p:txBody>
            </p:sp>
            <p:sp>
              <p:nvSpPr>
                <p:cNvPr id="20" name="Shape 14701"/>
                <p:cNvSpPr/>
                <p:nvPr/>
              </p:nvSpPr>
              <p:spPr>
                <a:xfrm>
                  <a:off x="400997" y="-389131"/>
                  <a:ext cx="1167050" cy="45362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spAutoFit/>
                </a:bodyPr>
                <a:lstStyle>
                  <a:lvl1pPr>
                    <a:defRPr sz="1200" b="1">
                      <a:solidFill>
                        <a:srgbClr val="3194C6"/>
                      </a:solidFill>
                      <a:uFill>
                        <a:solidFill>
                          <a:srgbClr val="3194C6"/>
                        </a:solidFill>
                      </a:uFill>
                      <a:latin typeface="Roboto condensed"/>
                      <a:ea typeface="Roboto condensed"/>
                      <a:cs typeface="Roboto condensed"/>
                      <a:sym typeface="Roboto condensed"/>
                    </a:defRPr>
                  </a:lvl1pPr>
                </a:lstStyle>
                <a:p>
                  <a:pPr algn="ctr" defTabSz="608555">
                    <a:defRPr sz="1800" b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zh-TW" altLang="en-US" sz="3500" kern="0" dirty="0" smtClean="0">
                      <a:solidFill>
                        <a:srgbClr val="0000FF"/>
                      </a:solidFill>
                      <a:latin typeface="標楷體" pitchFamily="65" charset="-120"/>
                      <a:ea typeface="標楷體" pitchFamily="65" charset="-120"/>
                      <a:cs typeface="+mn-ea"/>
                      <a:sym typeface="Calibri"/>
                    </a:rPr>
                    <a:t>保 護</a:t>
                  </a:r>
                  <a:endParaRPr lang="zh-CN" altLang="en-US" sz="3500" kern="0" dirty="0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  <a:cs typeface="+mn-ea"/>
                    <a:sym typeface="Calibri"/>
                  </a:endParaRPr>
                </a:p>
              </p:txBody>
            </p:sp>
          </p:grpSp>
          <p:grpSp>
            <p:nvGrpSpPr>
              <p:cNvPr id="21" name="Group 14705"/>
              <p:cNvGrpSpPr/>
              <p:nvPr/>
            </p:nvGrpSpPr>
            <p:grpSpPr>
              <a:xfrm>
                <a:off x="6858016" y="4143380"/>
                <a:ext cx="1561969" cy="1258495"/>
                <a:chOff x="0" y="-335300"/>
                <a:chExt cx="1315523" cy="1059929"/>
              </a:xfrm>
            </p:grpSpPr>
            <p:sp>
              <p:nvSpPr>
                <p:cNvPr id="22" name="Shape 14703"/>
                <p:cNvSpPr/>
                <p:nvPr/>
              </p:nvSpPr>
              <p:spPr>
                <a:xfrm>
                  <a:off x="0" y="-335300"/>
                  <a:ext cx="1315523" cy="45362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spAutoFit/>
                </a:bodyPr>
                <a:lstStyle>
                  <a:lvl1pPr algn="r">
                    <a:defRPr sz="1200" b="1">
                      <a:solidFill>
                        <a:srgbClr val="CD4E37"/>
                      </a:solidFill>
                      <a:uFill>
                        <a:solidFill>
                          <a:srgbClr val="CD4E37"/>
                        </a:solidFill>
                      </a:uFill>
                      <a:latin typeface="Roboto condensed"/>
                      <a:ea typeface="Roboto condensed"/>
                      <a:cs typeface="Roboto condensed"/>
                      <a:sym typeface="Roboto condensed"/>
                    </a:defRPr>
                  </a:lvl1pPr>
                </a:lstStyle>
                <a:p>
                  <a:pPr algn="ctr" defTabSz="608555">
                    <a:defRPr sz="1800" b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zh-TW" altLang="en-US" sz="3500" kern="0" dirty="0" smtClean="0">
                      <a:solidFill>
                        <a:srgbClr val="0000FF"/>
                      </a:solidFill>
                      <a:latin typeface="標楷體" pitchFamily="65" charset="-120"/>
                      <a:ea typeface="標楷體" pitchFamily="65" charset="-120"/>
                      <a:cs typeface="+mn-ea"/>
                      <a:sym typeface="Calibri"/>
                    </a:rPr>
                    <a:t>送 醫</a:t>
                  </a:r>
                  <a:endParaRPr lang="en-US" altLang="zh-TW" sz="3500" kern="0" dirty="0" smtClean="0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  <a:cs typeface="+mn-ea"/>
                    <a:sym typeface="Calibri"/>
                  </a:endParaRPr>
                </a:p>
              </p:txBody>
            </p:sp>
            <p:sp>
              <p:nvSpPr>
                <p:cNvPr id="23" name="Shape 14704"/>
                <p:cNvSpPr/>
                <p:nvPr/>
              </p:nvSpPr>
              <p:spPr>
                <a:xfrm>
                  <a:off x="0" y="206198"/>
                  <a:ext cx="1315523" cy="51843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spAutoFit/>
                </a:bodyPr>
                <a:lstStyle>
                  <a:lvl1pPr algn="r">
                    <a:defRPr sz="800">
                      <a:solidFill>
                        <a:srgbClr val="000000">
                          <a:alpha val="50000"/>
                        </a:srgbClr>
                      </a:solidFill>
                      <a:uFill>
                        <a:solidFill>
                          <a:srgbClr val="000000">
                            <a:alpha val="50000"/>
                          </a:srgbClr>
                        </a:solidFill>
                      </a:uFill>
                      <a:latin typeface="Roboto condensed"/>
                      <a:ea typeface="Roboto condensed"/>
                      <a:cs typeface="Roboto condensed"/>
                      <a:sym typeface="Roboto condensed"/>
                    </a:defRPr>
                  </a:lvl1pPr>
                </a:lstStyle>
                <a:p>
                  <a:pPr algn="ctr" defTabSz="608555">
                    <a:defRPr sz="1800">
                      <a:solidFill>
                        <a:srgbClr val="000000"/>
                      </a:solidFill>
                      <a:uFillTx/>
                    </a:defRPr>
                  </a:pPr>
                  <a:r>
                    <a:rPr lang="zh-TW" altLang="en-US" sz="2000" kern="0" dirty="0" smtClean="0">
                      <a:solidFill>
                        <a:schemeClr val="tx1"/>
                      </a:solidFill>
                      <a:latin typeface="標楷體" pitchFamily="65" charset="-120"/>
                      <a:ea typeface="標楷體" pitchFamily="65" charset="-120"/>
                      <a:cs typeface="+mn-ea"/>
                      <a:sym typeface="Calibri"/>
                    </a:rPr>
                    <a:t>攙扶</a:t>
                  </a:r>
                  <a:endParaRPr lang="en-US" altLang="zh-TW" sz="2000" kern="0" dirty="0" smtClean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  <a:cs typeface="+mn-ea"/>
                    <a:sym typeface="Calibri"/>
                  </a:endParaRPr>
                </a:p>
                <a:p>
                  <a:pPr algn="ctr" defTabSz="608555">
                    <a:defRPr sz="1800">
                      <a:solidFill>
                        <a:srgbClr val="000000"/>
                      </a:solidFill>
                      <a:uFillTx/>
                    </a:defRPr>
                  </a:pPr>
                  <a:r>
                    <a:rPr lang="zh-TW" altLang="en-US" sz="2000" kern="0" dirty="0" smtClean="0">
                      <a:solidFill>
                        <a:schemeClr val="tx1"/>
                      </a:solidFill>
                      <a:latin typeface="標楷體" pitchFamily="65" charset="-120"/>
                      <a:ea typeface="標楷體" pitchFamily="65" charset="-120"/>
                      <a:cs typeface="+mn-ea"/>
                      <a:sym typeface="Calibri"/>
                    </a:rPr>
                    <a:t>抬傷患</a:t>
                  </a:r>
                  <a:endParaRPr sz="2000" kern="0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  <a:cs typeface="+mn-ea"/>
                    <a:sym typeface="Calibri"/>
                  </a:endParaRPr>
                </a:p>
              </p:txBody>
            </p:sp>
          </p:grpSp>
          <p:grpSp>
            <p:nvGrpSpPr>
              <p:cNvPr id="24" name="Group 14708"/>
              <p:cNvGrpSpPr/>
              <p:nvPr/>
            </p:nvGrpSpPr>
            <p:grpSpPr>
              <a:xfrm>
                <a:off x="6786577" y="2071678"/>
                <a:ext cx="1561970" cy="950719"/>
                <a:chOff x="-648043" y="-389131"/>
                <a:chExt cx="1315524" cy="800714"/>
              </a:xfrm>
            </p:grpSpPr>
            <p:sp>
              <p:nvSpPr>
                <p:cNvPr id="25" name="Shape 14706"/>
                <p:cNvSpPr/>
                <p:nvPr/>
              </p:nvSpPr>
              <p:spPr>
                <a:xfrm>
                  <a:off x="-648043" y="-389131"/>
                  <a:ext cx="1315523" cy="45362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spAutoFit/>
                </a:bodyPr>
                <a:lstStyle>
                  <a:lvl1pPr algn="r">
                    <a:defRPr sz="1200" b="1">
                      <a:solidFill>
                        <a:srgbClr val="F7AC12"/>
                      </a:solidFill>
                      <a:uFill>
                        <a:solidFill>
                          <a:srgbClr val="F7AC12"/>
                        </a:solidFill>
                      </a:uFill>
                      <a:latin typeface="Roboto condensed"/>
                      <a:ea typeface="Roboto condensed"/>
                      <a:cs typeface="Roboto condensed"/>
                      <a:sym typeface="Roboto condensed"/>
                    </a:defRPr>
                  </a:lvl1pPr>
                </a:lstStyle>
                <a:p>
                  <a:pPr algn="ctr" defTabSz="608555">
                    <a:defRPr sz="1800" b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zh-TW" altLang="en-US" sz="3500" kern="0" dirty="0" smtClean="0">
                      <a:solidFill>
                        <a:srgbClr val="0000FF"/>
                      </a:solidFill>
                      <a:latin typeface="標楷體" pitchFamily="65" charset="-120"/>
                      <a:ea typeface="標楷體" pitchFamily="65" charset="-120"/>
                      <a:cs typeface="+mn-ea"/>
                      <a:sym typeface="Calibri"/>
                    </a:rPr>
                    <a:t>安 撫</a:t>
                  </a:r>
                  <a:endParaRPr lang="zh-CN" altLang="en-US" sz="3500" kern="0" dirty="0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  <a:cs typeface="+mn-ea"/>
                    <a:sym typeface="Calibri"/>
                  </a:endParaRPr>
                </a:p>
              </p:txBody>
            </p:sp>
            <p:sp>
              <p:nvSpPr>
                <p:cNvPr id="26" name="Shape 14707"/>
                <p:cNvSpPr/>
                <p:nvPr/>
              </p:nvSpPr>
              <p:spPr>
                <a:xfrm>
                  <a:off x="-648042" y="152367"/>
                  <a:ext cx="1315523" cy="25921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spAutoFit/>
                </a:bodyPr>
                <a:lstStyle>
                  <a:lvl1pPr algn="r">
                    <a:defRPr sz="800">
                      <a:solidFill>
                        <a:srgbClr val="000000">
                          <a:alpha val="50000"/>
                        </a:srgbClr>
                      </a:solidFill>
                      <a:uFill>
                        <a:solidFill>
                          <a:srgbClr val="000000">
                            <a:alpha val="50000"/>
                          </a:srgbClr>
                        </a:solidFill>
                      </a:uFill>
                      <a:latin typeface="Roboto condensed"/>
                      <a:ea typeface="Roboto condensed"/>
                      <a:cs typeface="Roboto condensed"/>
                      <a:sym typeface="Roboto condensed"/>
                    </a:defRPr>
                  </a:lvl1pPr>
                </a:lstStyle>
                <a:p>
                  <a:pPr algn="ctr" defTabSz="608555">
                    <a:defRPr sz="1800">
                      <a:solidFill>
                        <a:srgbClr val="000000"/>
                      </a:solidFill>
                      <a:uFillTx/>
                    </a:defRPr>
                  </a:pPr>
                  <a:r>
                    <a:rPr lang="zh-TW" altLang="en-US" sz="2000" kern="0" dirty="0" smtClean="0">
                      <a:solidFill>
                        <a:schemeClr val="tx1"/>
                      </a:solidFill>
                      <a:latin typeface="標楷體" pitchFamily="65" charset="-120"/>
                      <a:ea typeface="標楷體" pitchFamily="65" charset="-120"/>
                      <a:cs typeface="+mn-ea"/>
                      <a:sym typeface="Calibri"/>
                    </a:rPr>
                    <a:t>穩定情緒</a:t>
                  </a:r>
                  <a:endParaRPr sz="2000" kern="0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  <a:cs typeface="+mn-ea"/>
                    <a:sym typeface="Calibri"/>
                  </a:endParaRPr>
                </a:p>
              </p:txBody>
            </p:sp>
          </p:grpSp>
        </p:grpSp>
        <p:grpSp>
          <p:nvGrpSpPr>
            <p:cNvPr id="32" name="群組 31"/>
            <p:cNvGrpSpPr/>
            <p:nvPr/>
          </p:nvGrpSpPr>
          <p:grpSpPr>
            <a:xfrm>
              <a:off x="1655284" y="2000240"/>
              <a:ext cx="5900689" cy="3929090"/>
              <a:chOff x="1655284" y="2000240"/>
              <a:chExt cx="5900689" cy="3929090"/>
            </a:xfrm>
          </p:grpSpPr>
          <p:sp>
            <p:nvSpPr>
              <p:cNvPr id="11" name="Shape 14693"/>
              <p:cNvSpPr/>
              <p:nvPr/>
            </p:nvSpPr>
            <p:spPr>
              <a:xfrm>
                <a:off x="2626214" y="2006450"/>
                <a:ext cx="2335099" cy="1970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57" y="12384"/>
                    </a:moveTo>
                    <a:cubicBezTo>
                      <a:pt x="18057" y="12384"/>
                      <a:pt x="18057" y="12384"/>
                      <a:pt x="18057" y="12384"/>
                    </a:cubicBezTo>
                    <a:cubicBezTo>
                      <a:pt x="15921" y="12384"/>
                      <a:pt x="14125" y="13306"/>
                      <a:pt x="12620" y="15091"/>
                    </a:cubicBezTo>
                    <a:cubicBezTo>
                      <a:pt x="11116" y="16819"/>
                      <a:pt x="10387" y="19008"/>
                      <a:pt x="10387" y="21485"/>
                    </a:cubicBezTo>
                    <a:cubicBezTo>
                      <a:pt x="10387" y="21542"/>
                      <a:pt x="10387" y="21600"/>
                      <a:pt x="10387" y="21600"/>
                    </a:cubicBezTo>
                    <a:cubicBezTo>
                      <a:pt x="7669" y="21600"/>
                      <a:pt x="7669" y="21600"/>
                      <a:pt x="7669" y="21600"/>
                    </a:cubicBezTo>
                    <a:cubicBezTo>
                      <a:pt x="7815" y="21485"/>
                      <a:pt x="7960" y="21370"/>
                      <a:pt x="8106" y="21197"/>
                    </a:cubicBezTo>
                    <a:cubicBezTo>
                      <a:pt x="8494" y="20736"/>
                      <a:pt x="8689" y="20218"/>
                      <a:pt x="8689" y="19584"/>
                    </a:cubicBezTo>
                    <a:cubicBezTo>
                      <a:pt x="8689" y="18893"/>
                      <a:pt x="8494" y="18374"/>
                      <a:pt x="8106" y="17914"/>
                    </a:cubicBezTo>
                    <a:cubicBezTo>
                      <a:pt x="7718" y="17453"/>
                      <a:pt x="7232" y="17222"/>
                      <a:pt x="6698" y="17222"/>
                    </a:cubicBezTo>
                    <a:cubicBezTo>
                      <a:pt x="6164" y="17222"/>
                      <a:pt x="5679" y="17453"/>
                      <a:pt x="5291" y="17914"/>
                    </a:cubicBezTo>
                    <a:cubicBezTo>
                      <a:pt x="4902" y="18374"/>
                      <a:pt x="4708" y="18893"/>
                      <a:pt x="4708" y="19584"/>
                    </a:cubicBezTo>
                    <a:cubicBezTo>
                      <a:pt x="4708" y="20218"/>
                      <a:pt x="4902" y="20736"/>
                      <a:pt x="5291" y="21197"/>
                    </a:cubicBezTo>
                    <a:cubicBezTo>
                      <a:pt x="5436" y="21370"/>
                      <a:pt x="5582" y="21485"/>
                      <a:pt x="5728" y="21600"/>
                    </a:cubicBezTo>
                    <a:cubicBezTo>
                      <a:pt x="2961" y="21600"/>
                      <a:pt x="2961" y="21600"/>
                      <a:pt x="2961" y="21600"/>
                    </a:cubicBezTo>
                    <a:cubicBezTo>
                      <a:pt x="2961" y="21542"/>
                      <a:pt x="2961" y="21542"/>
                      <a:pt x="2961" y="21485"/>
                    </a:cubicBezTo>
                    <a:cubicBezTo>
                      <a:pt x="2961" y="21370"/>
                      <a:pt x="2961" y="21254"/>
                      <a:pt x="2961" y="21139"/>
                    </a:cubicBezTo>
                    <a:cubicBezTo>
                      <a:pt x="2961" y="20678"/>
                      <a:pt x="3009" y="20160"/>
                      <a:pt x="3009" y="19699"/>
                    </a:cubicBezTo>
                    <a:cubicBezTo>
                      <a:pt x="0" y="17683"/>
                      <a:pt x="0" y="17683"/>
                      <a:pt x="0" y="17683"/>
                    </a:cubicBezTo>
                    <a:cubicBezTo>
                      <a:pt x="194" y="16416"/>
                      <a:pt x="437" y="15149"/>
                      <a:pt x="825" y="13997"/>
                    </a:cubicBezTo>
                    <a:cubicBezTo>
                      <a:pt x="4174" y="14227"/>
                      <a:pt x="4174" y="14227"/>
                      <a:pt x="4174" y="14227"/>
                    </a:cubicBezTo>
                    <a:cubicBezTo>
                      <a:pt x="4611" y="13075"/>
                      <a:pt x="5145" y="12038"/>
                      <a:pt x="5776" y="11002"/>
                    </a:cubicBezTo>
                    <a:cubicBezTo>
                      <a:pt x="4126" y="7315"/>
                      <a:pt x="4126" y="7315"/>
                      <a:pt x="4126" y="7315"/>
                    </a:cubicBezTo>
                    <a:cubicBezTo>
                      <a:pt x="4466" y="6912"/>
                      <a:pt x="4805" y="6451"/>
                      <a:pt x="5145" y="6048"/>
                    </a:cubicBezTo>
                    <a:cubicBezTo>
                      <a:pt x="5485" y="5645"/>
                      <a:pt x="5825" y="5242"/>
                      <a:pt x="6213" y="4838"/>
                    </a:cubicBezTo>
                    <a:cubicBezTo>
                      <a:pt x="9125" y="6912"/>
                      <a:pt x="9125" y="6912"/>
                      <a:pt x="9125" y="6912"/>
                    </a:cubicBezTo>
                    <a:cubicBezTo>
                      <a:pt x="9999" y="6163"/>
                      <a:pt x="10873" y="5530"/>
                      <a:pt x="11795" y="5069"/>
                    </a:cubicBezTo>
                    <a:cubicBezTo>
                      <a:pt x="11795" y="922"/>
                      <a:pt x="11795" y="922"/>
                      <a:pt x="11795" y="922"/>
                    </a:cubicBezTo>
                    <a:cubicBezTo>
                      <a:pt x="12717" y="518"/>
                      <a:pt x="13737" y="230"/>
                      <a:pt x="14707" y="0"/>
                    </a:cubicBezTo>
                    <a:cubicBezTo>
                      <a:pt x="16455" y="3571"/>
                      <a:pt x="16455" y="3571"/>
                      <a:pt x="16455" y="3571"/>
                    </a:cubicBezTo>
                    <a:cubicBezTo>
                      <a:pt x="16989" y="3514"/>
                      <a:pt x="17523" y="3456"/>
                      <a:pt x="18057" y="3456"/>
                    </a:cubicBezTo>
                    <a:cubicBezTo>
                      <a:pt x="18057" y="6970"/>
                      <a:pt x="18057" y="6970"/>
                      <a:pt x="18057" y="6970"/>
                    </a:cubicBezTo>
                    <a:cubicBezTo>
                      <a:pt x="18105" y="6854"/>
                      <a:pt x="18154" y="6797"/>
                      <a:pt x="18202" y="6739"/>
                    </a:cubicBezTo>
                    <a:cubicBezTo>
                      <a:pt x="18591" y="6278"/>
                      <a:pt x="19076" y="6048"/>
                      <a:pt x="19610" y="6048"/>
                    </a:cubicBezTo>
                    <a:cubicBezTo>
                      <a:pt x="20144" y="6048"/>
                      <a:pt x="20629" y="6278"/>
                      <a:pt x="21018" y="6739"/>
                    </a:cubicBezTo>
                    <a:cubicBezTo>
                      <a:pt x="21406" y="7200"/>
                      <a:pt x="21600" y="7718"/>
                      <a:pt x="21600" y="8352"/>
                    </a:cubicBezTo>
                    <a:cubicBezTo>
                      <a:pt x="21600" y="9043"/>
                      <a:pt x="21406" y="9562"/>
                      <a:pt x="21018" y="10022"/>
                    </a:cubicBezTo>
                    <a:cubicBezTo>
                      <a:pt x="20629" y="10483"/>
                      <a:pt x="20144" y="10714"/>
                      <a:pt x="19610" y="10714"/>
                    </a:cubicBezTo>
                    <a:cubicBezTo>
                      <a:pt x="19076" y="10714"/>
                      <a:pt x="18591" y="10483"/>
                      <a:pt x="18202" y="10022"/>
                    </a:cubicBezTo>
                    <a:cubicBezTo>
                      <a:pt x="18154" y="9965"/>
                      <a:pt x="18105" y="9907"/>
                      <a:pt x="18057" y="9792"/>
                    </a:cubicBezTo>
                    <a:lnTo>
                      <a:pt x="18057" y="12384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rgbClr val="F2F2F2"/>
                </a:solidFill>
                <a:round/>
              </a:ln>
            </p:spPr>
            <p:txBody>
              <a:bodyPr lIns="0" tIns="0" rIns="0" bIns="0"/>
              <a:lstStyle/>
              <a:p>
                <a:pPr defTabSz="608555"/>
                <a:endParaRPr sz="3199" kern="0" dirty="0">
                  <a:solidFill>
                    <a:sysClr val="windowText" lastClr="000000"/>
                  </a:solidFill>
                  <a:uFill>
                    <a:solidFill>
                      <a:srgbClr val="FFFFFF"/>
                    </a:solidFill>
                  </a:uFill>
                  <a:latin typeface="標楷體" pitchFamily="65" charset="-120"/>
                  <a:ea typeface="標楷體" pitchFamily="65" charset="-120"/>
                  <a:cs typeface="+mn-ea"/>
                  <a:sym typeface="Calibri"/>
                </a:endParaRPr>
              </a:p>
            </p:txBody>
          </p:sp>
          <p:sp>
            <p:nvSpPr>
              <p:cNvPr id="12" name="Shape 14694"/>
              <p:cNvSpPr/>
              <p:nvPr/>
            </p:nvSpPr>
            <p:spPr>
              <a:xfrm>
                <a:off x="4578338" y="2000240"/>
                <a:ext cx="1962478" cy="23454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35" y="18210"/>
                    </a:moveTo>
                    <a:cubicBezTo>
                      <a:pt x="14785" y="18210"/>
                      <a:pt x="14785" y="18210"/>
                      <a:pt x="14785" y="18210"/>
                    </a:cubicBezTo>
                    <a:cubicBezTo>
                      <a:pt x="14785" y="18210"/>
                      <a:pt x="14843" y="18258"/>
                      <a:pt x="14843" y="18258"/>
                    </a:cubicBezTo>
                    <a:cubicBezTo>
                      <a:pt x="15305" y="18646"/>
                      <a:pt x="15536" y="19130"/>
                      <a:pt x="15536" y="19663"/>
                    </a:cubicBezTo>
                    <a:cubicBezTo>
                      <a:pt x="15536" y="20196"/>
                      <a:pt x="15305" y="20680"/>
                      <a:pt x="14843" y="21019"/>
                    </a:cubicBezTo>
                    <a:cubicBezTo>
                      <a:pt x="14381" y="21406"/>
                      <a:pt x="13861" y="21600"/>
                      <a:pt x="13168" y="21600"/>
                    </a:cubicBezTo>
                    <a:cubicBezTo>
                      <a:pt x="12533" y="21600"/>
                      <a:pt x="12013" y="21406"/>
                      <a:pt x="11551" y="21019"/>
                    </a:cubicBezTo>
                    <a:cubicBezTo>
                      <a:pt x="11089" y="20680"/>
                      <a:pt x="10858" y="20196"/>
                      <a:pt x="10858" y="19663"/>
                    </a:cubicBezTo>
                    <a:cubicBezTo>
                      <a:pt x="10858" y="19130"/>
                      <a:pt x="11089" y="18646"/>
                      <a:pt x="11551" y="18258"/>
                    </a:cubicBezTo>
                    <a:cubicBezTo>
                      <a:pt x="11551" y="18258"/>
                      <a:pt x="11551" y="18210"/>
                      <a:pt x="11551" y="18210"/>
                    </a:cubicBezTo>
                    <a:cubicBezTo>
                      <a:pt x="9125" y="18210"/>
                      <a:pt x="9125" y="18210"/>
                      <a:pt x="9125" y="18210"/>
                    </a:cubicBezTo>
                    <a:cubicBezTo>
                      <a:pt x="9125" y="18210"/>
                      <a:pt x="9125" y="18161"/>
                      <a:pt x="9125" y="18113"/>
                    </a:cubicBezTo>
                    <a:cubicBezTo>
                      <a:pt x="9125" y="16030"/>
                      <a:pt x="8201" y="14190"/>
                      <a:pt x="6411" y="12737"/>
                    </a:cubicBezTo>
                    <a:cubicBezTo>
                      <a:pt x="4678" y="11236"/>
                      <a:pt x="2483" y="10461"/>
                      <a:pt x="0" y="10461"/>
                    </a:cubicBezTo>
                    <a:cubicBezTo>
                      <a:pt x="0" y="8282"/>
                      <a:pt x="0" y="8282"/>
                      <a:pt x="0" y="8282"/>
                    </a:cubicBezTo>
                    <a:cubicBezTo>
                      <a:pt x="58" y="8378"/>
                      <a:pt x="116" y="8427"/>
                      <a:pt x="173" y="8475"/>
                    </a:cubicBezTo>
                    <a:cubicBezTo>
                      <a:pt x="635" y="8863"/>
                      <a:pt x="1213" y="9057"/>
                      <a:pt x="1848" y="9057"/>
                    </a:cubicBezTo>
                    <a:cubicBezTo>
                      <a:pt x="2483" y="9057"/>
                      <a:pt x="3061" y="8863"/>
                      <a:pt x="3523" y="8475"/>
                    </a:cubicBezTo>
                    <a:cubicBezTo>
                      <a:pt x="3985" y="8088"/>
                      <a:pt x="4216" y="7652"/>
                      <a:pt x="4216" y="7071"/>
                    </a:cubicBezTo>
                    <a:cubicBezTo>
                      <a:pt x="4216" y="6538"/>
                      <a:pt x="3985" y="6102"/>
                      <a:pt x="3523" y="5715"/>
                    </a:cubicBezTo>
                    <a:cubicBezTo>
                      <a:pt x="3061" y="5327"/>
                      <a:pt x="2483" y="5134"/>
                      <a:pt x="1848" y="5134"/>
                    </a:cubicBezTo>
                    <a:cubicBezTo>
                      <a:pt x="1213" y="5134"/>
                      <a:pt x="635" y="5327"/>
                      <a:pt x="173" y="5715"/>
                    </a:cubicBezTo>
                    <a:cubicBezTo>
                      <a:pt x="116" y="5763"/>
                      <a:pt x="58" y="5812"/>
                      <a:pt x="0" y="5909"/>
                    </a:cubicBezTo>
                    <a:cubicBezTo>
                      <a:pt x="0" y="2954"/>
                      <a:pt x="0" y="2954"/>
                      <a:pt x="0" y="2954"/>
                    </a:cubicBezTo>
                    <a:cubicBezTo>
                      <a:pt x="58" y="2954"/>
                      <a:pt x="58" y="2954"/>
                      <a:pt x="116" y="2954"/>
                    </a:cubicBezTo>
                    <a:cubicBezTo>
                      <a:pt x="693" y="2954"/>
                      <a:pt x="1271" y="2954"/>
                      <a:pt x="1848" y="3003"/>
                    </a:cubicBezTo>
                    <a:cubicBezTo>
                      <a:pt x="3870" y="0"/>
                      <a:pt x="3870" y="0"/>
                      <a:pt x="3870" y="0"/>
                    </a:cubicBezTo>
                    <a:cubicBezTo>
                      <a:pt x="5025" y="194"/>
                      <a:pt x="6180" y="387"/>
                      <a:pt x="7277" y="726"/>
                    </a:cubicBezTo>
                    <a:cubicBezTo>
                      <a:pt x="7277" y="4165"/>
                      <a:pt x="7277" y="4165"/>
                      <a:pt x="7277" y="4165"/>
                    </a:cubicBezTo>
                    <a:cubicBezTo>
                      <a:pt x="8490" y="4601"/>
                      <a:pt x="9645" y="5134"/>
                      <a:pt x="10742" y="5812"/>
                    </a:cubicBezTo>
                    <a:cubicBezTo>
                      <a:pt x="14207" y="4068"/>
                      <a:pt x="14207" y="4068"/>
                      <a:pt x="14207" y="4068"/>
                    </a:cubicBezTo>
                    <a:cubicBezTo>
                      <a:pt x="14670" y="4407"/>
                      <a:pt x="15132" y="4746"/>
                      <a:pt x="15594" y="5134"/>
                    </a:cubicBezTo>
                    <a:cubicBezTo>
                      <a:pt x="15940" y="5473"/>
                      <a:pt x="16287" y="5763"/>
                      <a:pt x="16633" y="6102"/>
                    </a:cubicBezTo>
                    <a:cubicBezTo>
                      <a:pt x="14554" y="9008"/>
                      <a:pt x="14554" y="9008"/>
                      <a:pt x="14554" y="9008"/>
                    </a:cubicBezTo>
                    <a:cubicBezTo>
                      <a:pt x="15363" y="9880"/>
                      <a:pt x="16056" y="10848"/>
                      <a:pt x="16633" y="11817"/>
                    </a:cubicBezTo>
                    <a:cubicBezTo>
                      <a:pt x="20734" y="11817"/>
                      <a:pt x="20734" y="11817"/>
                      <a:pt x="20734" y="11817"/>
                    </a:cubicBezTo>
                    <a:cubicBezTo>
                      <a:pt x="21080" y="12737"/>
                      <a:pt x="21369" y="13657"/>
                      <a:pt x="21600" y="14578"/>
                    </a:cubicBezTo>
                    <a:cubicBezTo>
                      <a:pt x="18077" y="16515"/>
                      <a:pt x="18077" y="16515"/>
                      <a:pt x="18077" y="16515"/>
                    </a:cubicBezTo>
                    <a:cubicBezTo>
                      <a:pt x="18135" y="17048"/>
                      <a:pt x="18135" y="17580"/>
                      <a:pt x="18135" y="18113"/>
                    </a:cubicBezTo>
                    <a:cubicBezTo>
                      <a:pt x="18135" y="18161"/>
                      <a:pt x="18135" y="18161"/>
                      <a:pt x="18135" y="1821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rgbClr val="F2F2F2"/>
                </a:solidFill>
                <a:round/>
              </a:ln>
            </p:spPr>
            <p:txBody>
              <a:bodyPr lIns="0" tIns="0" rIns="0" bIns="0"/>
              <a:lstStyle/>
              <a:p>
                <a:pPr defTabSz="608555"/>
                <a:endParaRPr sz="3199" kern="0" dirty="0">
                  <a:solidFill>
                    <a:sysClr val="windowText" lastClr="000000"/>
                  </a:solidFill>
                  <a:uFill>
                    <a:solidFill>
                      <a:srgbClr val="FFFFFF"/>
                    </a:solidFill>
                  </a:uFill>
                  <a:latin typeface="標楷體" pitchFamily="65" charset="-120"/>
                  <a:ea typeface="標楷體" pitchFamily="65" charset="-120"/>
                  <a:cs typeface="+mn-ea"/>
                  <a:sym typeface="Calibri"/>
                </a:endParaRPr>
              </a:p>
            </p:txBody>
          </p:sp>
          <p:sp>
            <p:nvSpPr>
              <p:cNvPr id="13" name="Shape 14695"/>
              <p:cNvSpPr/>
              <p:nvPr/>
            </p:nvSpPr>
            <p:spPr>
              <a:xfrm>
                <a:off x="4189151" y="3977205"/>
                <a:ext cx="2357871" cy="1952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60" y="9082"/>
                    </a:moveTo>
                    <a:cubicBezTo>
                      <a:pt x="5629" y="9082"/>
                      <a:pt x="7457" y="8209"/>
                      <a:pt x="8900" y="6404"/>
                    </a:cubicBezTo>
                    <a:cubicBezTo>
                      <a:pt x="10391" y="4658"/>
                      <a:pt x="11113" y="2504"/>
                      <a:pt x="11161" y="0"/>
                    </a:cubicBezTo>
                    <a:cubicBezTo>
                      <a:pt x="13181" y="0"/>
                      <a:pt x="13181" y="0"/>
                      <a:pt x="13181" y="0"/>
                    </a:cubicBezTo>
                    <a:cubicBezTo>
                      <a:pt x="13181" y="0"/>
                      <a:pt x="13181" y="58"/>
                      <a:pt x="13181" y="58"/>
                    </a:cubicBezTo>
                    <a:cubicBezTo>
                      <a:pt x="12796" y="524"/>
                      <a:pt x="12604" y="1106"/>
                      <a:pt x="12604" y="1747"/>
                    </a:cubicBezTo>
                    <a:cubicBezTo>
                      <a:pt x="12604" y="2387"/>
                      <a:pt x="12796" y="2969"/>
                      <a:pt x="13181" y="3377"/>
                    </a:cubicBezTo>
                    <a:cubicBezTo>
                      <a:pt x="13566" y="3843"/>
                      <a:pt x="13999" y="4075"/>
                      <a:pt x="14528" y="4075"/>
                    </a:cubicBezTo>
                    <a:cubicBezTo>
                      <a:pt x="15106" y="4075"/>
                      <a:pt x="15539" y="3843"/>
                      <a:pt x="15923" y="3377"/>
                    </a:cubicBezTo>
                    <a:cubicBezTo>
                      <a:pt x="16308" y="2969"/>
                      <a:pt x="16501" y="2387"/>
                      <a:pt x="16501" y="1747"/>
                    </a:cubicBezTo>
                    <a:cubicBezTo>
                      <a:pt x="16501" y="1106"/>
                      <a:pt x="16308" y="524"/>
                      <a:pt x="15923" y="58"/>
                    </a:cubicBezTo>
                    <a:cubicBezTo>
                      <a:pt x="15923" y="58"/>
                      <a:pt x="15875" y="0"/>
                      <a:pt x="15875" y="0"/>
                    </a:cubicBezTo>
                    <a:cubicBezTo>
                      <a:pt x="18665" y="0"/>
                      <a:pt x="18665" y="0"/>
                      <a:pt x="18665" y="0"/>
                    </a:cubicBezTo>
                    <a:cubicBezTo>
                      <a:pt x="18665" y="640"/>
                      <a:pt x="18665" y="1281"/>
                      <a:pt x="18617" y="1863"/>
                    </a:cubicBezTo>
                    <a:cubicBezTo>
                      <a:pt x="21600" y="3843"/>
                      <a:pt x="21600" y="3843"/>
                      <a:pt x="21600" y="3843"/>
                    </a:cubicBezTo>
                    <a:cubicBezTo>
                      <a:pt x="21456" y="4949"/>
                      <a:pt x="21215" y="5997"/>
                      <a:pt x="20927" y="7045"/>
                    </a:cubicBezTo>
                    <a:cubicBezTo>
                      <a:pt x="17415" y="7278"/>
                      <a:pt x="17415" y="7278"/>
                      <a:pt x="17415" y="7278"/>
                    </a:cubicBezTo>
                    <a:cubicBezTo>
                      <a:pt x="16982" y="8442"/>
                      <a:pt x="16453" y="9548"/>
                      <a:pt x="15779" y="10654"/>
                    </a:cubicBezTo>
                    <a:cubicBezTo>
                      <a:pt x="17559" y="14148"/>
                      <a:pt x="17559" y="14148"/>
                      <a:pt x="17559" y="14148"/>
                    </a:cubicBezTo>
                    <a:cubicBezTo>
                      <a:pt x="17222" y="14613"/>
                      <a:pt x="16886" y="15021"/>
                      <a:pt x="16549" y="15487"/>
                    </a:cubicBezTo>
                    <a:cubicBezTo>
                      <a:pt x="16164" y="15894"/>
                      <a:pt x="15827" y="16302"/>
                      <a:pt x="15442" y="16709"/>
                    </a:cubicBezTo>
                    <a:cubicBezTo>
                      <a:pt x="12508" y="14613"/>
                      <a:pt x="12508" y="14613"/>
                      <a:pt x="12508" y="14613"/>
                    </a:cubicBezTo>
                    <a:cubicBezTo>
                      <a:pt x="11594" y="15429"/>
                      <a:pt x="10680" y="16069"/>
                      <a:pt x="9718" y="16593"/>
                    </a:cubicBezTo>
                    <a:cubicBezTo>
                      <a:pt x="9718" y="20727"/>
                      <a:pt x="9718" y="20727"/>
                      <a:pt x="9718" y="20727"/>
                    </a:cubicBezTo>
                    <a:cubicBezTo>
                      <a:pt x="8804" y="21134"/>
                      <a:pt x="7890" y="21425"/>
                      <a:pt x="6927" y="21600"/>
                    </a:cubicBezTo>
                    <a:cubicBezTo>
                      <a:pt x="5196" y="17990"/>
                      <a:pt x="5196" y="17990"/>
                      <a:pt x="5196" y="17990"/>
                    </a:cubicBezTo>
                    <a:cubicBezTo>
                      <a:pt x="4666" y="18049"/>
                      <a:pt x="4137" y="18107"/>
                      <a:pt x="3656" y="18107"/>
                    </a:cubicBezTo>
                    <a:cubicBezTo>
                      <a:pt x="3608" y="18107"/>
                      <a:pt x="3608" y="18107"/>
                      <a:pt x="3560" y="18107"/>
                    </a:cubicBezTo>
                    <a:cubicBezTo>
                      <a:pt x="3560" y="14439"/>
                      <a:pt x="3560" y="14439"/>
                      <a:pt x="3560" y="14439"/>
                    </a:cubicBezTo>
                    <a:cubicBezTo>
                      <a:pt x="3512" y="14555"/>
                      <a:pt x="3416" y="14672"/>
                      <a:pt x="3319" y="14788"/>
                    </a:cubicBezTo>
                    <a:cubicBezTo>
                      <a:pt x="2935" y="15254"/>
                      <a:pt x="2453" y="15487"/>
                      <a:pt x="1924" y="15487"/>
                    </a:cubicBezTo>
                    <a:cubicBezTo>
                      <a:pt x="1395" y="15487"/>
                      <a:pt x="914" y="15254"/>
                      <a:pt x="529" y="14788"/>
                    </a:cubicBezTo>
                    <a:cubicBezTo>
                      <a:pt x="192" y="14381"/>
                      <a:pt x="0" y="13798"/>
                      <a:pt x="0" y="13158"/>
                    </a:cubicBezTo>
                    <a:cubicBezTo>
                      <a:pt x="0" y="12518"/>
                      <a:pt x="192" y="11935"/>
                      <a:pt x="529" y="11470"/>
                    </a:cubicBezTo>
                    <a:cubicBezTo>
                      <a:pt x="914" y="11004"/>
                      <a:pt x="1395" y="10771"/>
                      <a:pt x="1924" y="10771"/>
                    </a:cubicBezTo>
                    <a:cubicBezTo>
                      <a:pt x="2453" y="10771"/>
                      <a:pt x="2935" y="11004"/>
                      <a:pt x="3319" y="11470"/>
                    </a:cubicBezTo>
                    <a:cubicBezTo>
                      <a:pt x="3416" y="11586"/>
                      <a:pt x="3512" y="11702"/>
                      <a:pt x="3560" y="11819"/>
                    </a:cubicBezTo>
                    <a:lnTo>
                      <a:pt x="3560" y="9082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rgbClr val="F2F2F2"/>
                </a:solidFill>
                <a:round/>
              </a:ln>
            </p:spPr>
            <p:txBody>
              <a:bodyPr lIns="0" tIns="0" rIns="0" bIns="0"/>
              <a:lstStyle/>
              <a:p>
                <a:pPr defTabSz="608555"/>
                <a:endParaRPr sz="3199" kern="0" dirty="0">
                  <a:solidFill>
                    <a:sysClr val="windowText" lastClr="000000"/>
                  </a:solidFill>
                  <a:uFill>
                    <a:solidFill>
                      <a:srgbClr val="FFFFFF"/>
                    </a:solidFill>
                  </a:uFill>
                  <a:latin typeface="標楷體" pitchFamily="65" charset="-120"/>
                  <a:ea typeface="標楷體" pitchFamily="65" charset="-120"/>
                  <a:cs typeface="+mn-ea"/>
                  <a:sym typeface="Calibri"/>
                </a:endParaRPr>
              </a:p>
            </p:txBody>
          </p:sp>
          <p:sp>
            <p:nvSpPr>
              <p:cNvPr id="14" name="Shape 14696"/>
              <p:cNvSpPr/>
              <p:nvPr/>
            </p:nvSpPr>
            <p:spPr>
              <a:xfrm>
                <a:off x="2626211" y="3577670"/>
                <a:ext cx="1952128" cy="2345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236"/>
                    </a:moveTo>
                    <a:cubicBezTo>
                      <a:pt x="21600" y="13512"/>
                      <a:pt x="21600" y="13512"/>
                      <a:pt x="21600" y="13512"/>
                    </a:cubicBezTo>
                    <a:cubicBezTo>
                      <a:pt x="21542" y="13415"/>
                      <a:pt x="21426" y="13318"/>
                      <a:pt x="21310" y="13222"/>
                    </a:cubicBezTo>
                    <a:cubicBezTo>
                      <a:pt x="20845" y="12834"/>
                      <a:pt x="20265" y="12640"/>
                      <a:pt x="19626" y="12640"/>
                    </a:cubicBezTo>
                    <a:cubicBezTo>
                      <a:pt x="18987" y="12640"/>
                      <a:pt x="18406" y="12834"/>
                      <a:pt x="17942" y="13222"/>
                    </a:cubicBezTo>
                    <a:cubicBezTo>
                      <a:pt x="17535" y="13609"/>
                      <a:pt x="17303" y="14093"/>
                      <a:pt x="17303" y="14626"/>
                    </a:cubicBezTo>
                    <a:cubicBezTo>
                      <a:pt x="17303" y="15159"/>
                      <a:pt x="17535" y="15643"/>
                      <a:pt x="17942" y="15982"/>
                    </a:cubicBezTo>
                    <a:cubicBezTo>
                      <a:pt x="18406" y="16370"/>
                      <a:pt x="18987" y="16563"/>
                      <a:pt x="19626" y="16563"/>
                    </a:cubicBezTo>
                    <a:cubicBezTo>
                      <a:pt x="20265" y="16563"/>
                      <a:pt x="20845" y="16370"/>
                      <a:pt x="21310" y="15982"/>
                    </a:cubicBezTo>
                    <a:cubicBezTo>
                      <a:pt x="21426" y="15885"/>
                      <a:pt x="21542" y="15788"/>
                      <a:pt x="21600" y="15691"/>
                    </a:cubicBezTo>
                    <a:cubicBezTo>
                      <a:pt x="21600" y="18743"/>
                      <a:pt x="21600" y="18743"/>
                      <a:pt x="21600" y="18743"/>
                    </a:cubicBezTo>
                    <a:cubicBezTo>
                      <a:pt x="20961" y="18743"/>
                      <a:pt x="20381" y="18694"/>
                      <a:pt x="19742" y="18646"/>
                    </a:cubicBezTo>
                    <a:cubicBezTo>
                      <a:pt x="17535" y="21600"/>
                      <a:pt x="17535" y="21600"/>
                      <a:pt x="17535" y="21600"/>
                    </a:cubicBezTo>
                    <a:cubicBezTo>
                      <a:pt x="16316" y="21455"/>
                      <a:pt x="15155" y="21164"/>
                      <a:pt x="14052" y="20825"/>
                    </a:cubicBezTo>
                    <a:cubicBezTo>
                      <a:pt x="14342" y="17483"/>
                      <a:pt x="14342" y="17483"/>
                      <a:pt x="14342" y="17483"/>
                    </a:cubicBezTo>
                    <a:cubicBezTo>
                      <a:pt x="13065" y="16999"/>
                      <a:pt x="11845" y="16370"/>
                      <a:pt x="10684" y="15643"/>
                    </a:cubicBezTo>
                    <a:cubicBezTo>
                      <a:pt x="7490" y="17580"/>
                      <a:pt x="7490" y="17580"/>
                      <a:pt x="7490" y="17580"/>
                    </a:cubicBezTo>
                    <a:cubicBezTo>
                      <a:pt x="7026" y="17241"/>
                      <a:pt x="6561" y="16902"/>
                      <a:pt x="6155" y="16563"/>
                    </a:cubicBezTo>
                    <a:cubicBezTo>
                      <a:pt x="5632" y="16127"/>
                      <a:pt x="5168" y="15740"/>
                      <a:pt x="4761" y="15304"/>
                    </a:cubicBezTo>
                    <a:cubicBezTo>
                      <a:pt x="6852" y="12301"/>
                      <a:pt x="6852" y="12301"/>
                      <a:pt x="6852" y="12301"/>
                    </a:cubicBezTo>
                    <a:cubicBezTo>
                      <a:pt x="6097" y="11478"/>
                      <a:pt x="5516" y="10606"/>
                      <a:pt x="4994" y="9638"/>
                    </a:cubicBezTo>
                    <a:cubicBezTo>
                      <a:pt x="871" y="9638"/>
                      <a:pt x="871" y="9638"/>
                      <a:pt x="871" y="9638"/>
                    </a:cubicBezTo>
                    <a:cubicBezTo>
                      <a:pt x="465" y="8717"/>
                      <a:pt x="232" y="7797"/>
                      <a:pt x="0" y="6829"/>
                    </a:cubicBezTo>
                    <a:cubicBezTo>
                      <a:pt x="3600" y="5037"/>
                      <a:pt x="3600" y="5037"/>
                      <a:pt x="3600" y="5037"/>
                    </a:cubicBezTo>
                    <a:cubicBezTo>
                      <a:pt x="3600" y="4746"/>
                      <a:pt x="3542" y="4407"/>
                      <a:pt x="3542" y="4068"/>
                    </a:cubicBezTo>
                    <a:cubicBezTo>
                      <a:pt x="3542" y="3971"/>
                      <a:pt x="3542" y="3826"/>
                      <a:pt x="3542" y="3681"/>
                    </a:cubicBezTo>
                    <a:cubicBezTo>
                      <a:pt x="6852" y="3681"/>
                      <a:pt x="6852" y="3681"/>
                      <a:pt x="6852" y="3681"/>
                    </a:cubicBezTo>
                    <a:cubicBezTo>
                      <a:pt x="6677" y="3584"/>
                      <a:pt x="6503" y="3487"/>
                      <a:pt x="6329" y="3342"/>
                    </a:cubicBezTo>
                    <a:cubicBezTo>
                      <a:pt x="5865" y="2954"/>
                      <a:pt x="5632" y="2518"/>
                      <a:pt x="5632" y="1986"/>
                    </a:cubicBezTo>
                    <a:cubicBezTo>
                      <a:pt x="5632" y="1404"/>
                      <a:pt x="5865" y="969"/>
                      <a:pt x="6329" y="581"/>
                    </a:cubicBezTo>
                    <a:cubicBezTo>
                      <a:pt x="6794" y="194"/>
                      <a:pt x="7374" y="0"/>
                      <a:pt x="8013" y="0"/>
                    </a:cubicBezTo>
                    <a:cubicBezTo>
                      <a:pt x="8652" y="0"/>
                      <a:pt x="9232" y="194"/>
                      <a:pt x="9697" y="581"/>
                    </a:cubicBezTo>
                    <a:cubicBezTo>
                      <a:pt x="10161" y="969"/>
                      <a:pt x="10394" y="1404"/>
                      <a:pt x="10394" y="1986"/>
                    </a:cubicBezTo>
                    <a:cubicBezTo>
                      <a:pt x="10394" y="2518"/>
                      <a:pt x="10161" y="2954"/>
                      <a:pt x="9697" y="3342"/>
                    </a:cubicBezTo>
                    <a:cubicBezTo>
                      <a:pt x="9523" y="3487"/>
                      <a:pt x="9348" y="3584"/>
                      <a:pt x="9174" y="3681"/>
                    </a:cubicBezTo>
                    <a:cubicBezTo>
                      <a:pt x="12426" y="3681"/>
                      <a:pt x="12426" y="3681"/>
                      <a:pt x="12426" y="3681"/>
                    </a:cubicBezTo>
                    <a:cubicBezTo>
                      <a:pt x="12426" y="5763"/>
                      <a:pt x="13297" y="7555"/>
                      <a:pt x="15097" y="9008"/>
                    </a:cubicBezTo>
                    <a:cubicBezTo>
                      <a:pt x="16897" y="10509"/>
                      <a:pt x="19045" y="11236"/>
                      <a:pt x="21600" y="11236"/>
                    </a:cubicBezTo>
                    <a:cubicBezTo>
                      <a:pt x="21600" y="11236"/>
                      <a:pt x="21600" y="11236"/>
                      <a:pt x="21600" y="112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rgbClr val="F2F2F2"/>
                </a:solidFill>
                <a:round/>
              </a:ln>
            </p:spPr>
            <p:txBody>
              <a:bodyPr lIns="0" tIns="0" rIns="0" bIns="0"/>
              <a:lstStyle/>
              <a:p>
                <a:pPr defTabSz="608555"/>
                <a:endParaRPr sz="3199" kern="0" dirty="0">
                  <a:solidFill>
                    <a:sysClr val="windowText" lastClr="000000"/>
                  </a:solidFill>
                  <a:uFill>
                    <a:solidFill>
                      <a:srgbClr val="FFFFFF"/>
                    </a:solidFill>
                  </a:uFill>
                  <a:latin typeface="標楷體" pitchFamily="65" charset="-120"/>
                  <a:ea typeface="標楷體" pitchFamily="65" charset="-120"/>
                  <a:cs typeface="+mn-ea"/>
                  <a:sym typeface="Calibri"/>
                </a:endParaRPr>
              </a:p>
            </p:txBody>
          </p:sp>
          <p:sp>
            <p:nvSpPr>
              <p:cNvPr id="27" name="Shape 14709"/>
              <p:cNvSpPr/>
              <p:nvPr/>
            </p:nvSpPr>
            <p:spPr>
              <a:xfrm>
                <a:off x="1655284" y="2666807"/>
                <a:ext cx="1702379" cy="1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  <a:round/>
                <a:headEnd type="oval"/>
              </a:ln>
            </p:spPr>
            <p:txBody>
              <a:bodyPr lIns="0" tIns="0" rIns="0" bIns="0"/>
              <a:lstStyle/>
              <a:p>
                <a:pPr defTabSz="608555">
                  <a:defRPr sz="1200">
                    <a:uFillTx/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599" kern="0" dirty="0">
                  <a:solidFill>
                    <a:sysClr val="windowText" lastClr="000000"/>
                  </a:solidFill>
                  <a:latin typeface="標楷體" pitchFamily="65" charset="-120"/>
                  <a:ea typeface="標楷體" pitchFamily="65" charset="-120"/>
                  <a:cs typeface="+mn-ea"/>
                  <a:sym typeface="Calibri"/>
                </a:endParaRPr>
              </a:p>
            </p:txBody>
          </p:sp>
          <p:sp>
            <p:nvSpPr>
              <p:cNvPr id="28" name="Shape 14710"/>
              <p:cNvSpPr/>
              <p:nvPr/>
            </p:nvSpPr>
            <p:spPr>
              <a:xfrm>
                <a:off x="1717477" y="4747560"/>
                <a:ext cx="1572333" cy="1"/>
              </a:xfrm>
              <a:prstGeom prst="line">
                <a:avLst/>
              </a:prstGeom>
              <a:ln w="6350">
                <a:solidFill>
                  <a:schemeClr val="accent2"/>
                </a:solidFill>
                <a:prstDash val="dash"/>
                <a:round/>
                <a:headEnd type="oval"/>
              </a:ln>
            </p:spPr>
            <p:txBody>
              <a:bodyPr lIns="0" tIns="0" rIns="0" bIns="0"/>
              <a:lstStyle/>
              <a:p>
                <a:pPr defTabSz="608555">
                  <a:defRPr sz="1200">
                    <a:uFillTx/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599" kern="0" dirty="0">
                  <a:solidFill>
                    <a:sysClr val="windowText" lastClr="000000"/>
                  </a:solidFill>
                  <a:latin typeface="標楷體" pitchFamily="65" charset="-120"/>
                  <a:ea typeface="標楷體" pitchFamily="65" charset="-120"/>
                  <a:cs typeface="+mn-ea"/>
                  <a:sym typeface="Calibri"/>
                </a:endParaRPr>
              </a:p>
            </p:txBody>
          </p:sp>
          <p:sp>
            <p:nvSpPr>
              <p:cNvPr id="29" name="Shape 14711"/>
              <p:cNvSpPr/>
              <p:nvPr/>
            </p:nvSpPr>
            <p:spPr>
              <a:xfrm flipH="1">
                <a:off x="5819969" y="2666807"/>
                <a:ext cx="1736001" cy="1"/>
              </a:xfrm>
              <a:prstGeom prst="line">
                <a:avLst/>
              </a:prstGeom>
              <a:ln w="6350">
                <a:solidFill>
                  <a:schemeClr val="accent2"/>
                </a:solidFill>
                <a:prstDash val="dash"/>
                <a:round/>
                <a:headEnd type="oval"/>
              </a:ln>
            </p:spPr>
            <p:txBody>
              <a:bodyPr lIns="0" tIns="0" rIns="0" bIns="0"/>
              <a:lstStyle/>
              <a:p>
                <a:pPr defTabSz="608555">
                  <a:defRPr sz="1200">
                    <a:uFillTx/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599" kern="0" dirty="0">
                  <a:solidFill>
                    <a:sysClr val="windowText" lastClr="000000"/>
                  </a:solidFill>
                  <a:latin typeface="標楷體" pitchFamily="65" charset="-120"/>
                  <a:ea typeface="標楷體" pitchFamily="65" charset="-120"/>
                  <a:cs typeface="+mn-ea"/>
                  <a:sym typeface="Calibri"/>
                </a:endParaRPr>
              </a:p>
            </p:txBody>
          </p:sp>
          <p:sp>
            <p:nvSpPr>
              <p:cNvPr id="30" name="Shape 14712"/>
              <p:cNvSpPr/>
              <p:nvPr/>
            </p:nvSpPr>
            <p:spPr>
              <a:xfrm flipH="1">
                <a:off x="5819969" y="4695931"/>
                <a:ext cx="1736004" cy="1"/>
              </a:xfrm>
              <a:prstGeom prst="line">
                <a:avLst/>
              </a:prstGeom>
              <a:ln w="6350">
                <a:solidFill>
                  <a:schemeClr val="accent3"/>
                </a:solidFill>
                <a:prstDash val="dash"/>
                <a:round/>
                <a:headEnd type="oval"/>
              </a:ln>
            </p:spPr>
            <p:txBody>
              <a:bodyPr lIns="0" tIns="0" rIns="0" bIns="0"/>
              <a:lstStyle/>
              <a:p>
                <a:pPr defTabSz="608555">
                  <a:defRPr sz="1200">
                    <a:uFillTx/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599" kern="0" dirty="0">
                  <a:solidFill>
                    <a:sysClr val="windowText" lastClr="000000"/>
                  </a:solidFill>
                  <a:latin typeface="標楷體" pitchFamily="65" charset="-120"/>
                  <a:ea typeface="標楷體" pitchFamily="65" charset="-120"/>
                  <a:cs typeface="+mn-ea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297728"/>
            <a:ext cx="8929718" cy="702389"/>
            <a:chOff x="0" y="297728"/>
            <a:chExt cx="8929718" cy="702389"/>
          </a:xfrm>
        </p:grpSpPr>
        <p:grpSp>
          <p:nvGrpSpPr>
            <p:cNvPr id="5" name="群組 11"/>
            <p:cNvGrpSpPr/>
            <p:nvPr/>
          </p:nvGrpSpPr>
          <p:grpSpPr>
            <a:xfrm>
              <a:off x="0" y="785800"/>
              <a:ext cx="8929718" cy="214317"/>
              <a:chOff x="0" y="642918"/>
              <a:chExt cx="3071802" cy="285752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0" y="642918"/>
                <a:ext cx="2571736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750075"/>
                <a:ext cx="2786050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0" y="857232"/>
                <a:ext cx="3071802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214282" y="297728"/>
              <a:ext cx="3214710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TW" altLang="en-US" sz="3500" b="1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如何報告</a:t>
              </a:r>
            </a:p>
          </p:txBody>
        </p:sp>
      </p:grpSp>
      <p:sp>
        <p:nvSpPr>
          <p:cNvPr id="11" name="Shape 14698"/>
          <p:cNvSpPr/>
          <p:nvPr/>
        </p:nvSpPr>
        <p:spPr>
          <a:xfrm>
            <a:off x="500034" y="1593069"/>
            <a:ext cx="5286412" cy="3693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800">
                <a:solidFill>
                  <a:srgbClr val="000000">
                    <a:alpha val="50000"/>
                  </a:srgbClr>
                </a:solidFill>
                <a:uFill>
                  <a:solidFill>
                    <a:srgbClr val="000000">
                      <a:alpha val="50000"/>
                    </a:srgbClr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defTabSz="608555">
              <a:defRPr sz="1800">
                <a:solidFill>
                  <a:srgbClr val="000000"/>
                </a:solidFill>
                <a:uFillTx/>
              </a:defRPr>
            </a:pPr>
            <a:r>
              <a:rPr lang="zh-TW" altLang="en-US" sz="2000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rPr>
              <a:t>跟老師報告</a:t>
            </a:r>
            <a:endParaRPr lang="en-US" altLang="zh-TW" sz="2000" kern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ea"/>
              <a:sym typeface="Calibri"/>
            </a:endParaRPr>
          </a:p>
          <a:p>
            <a:pPr defTabSz="608555">
              <a:defRPr sz="1800">
                <a:solidFill>
                  <a:srgbClr val="000000"/>
                </a:solidFill>
                <a:uFillTx/>
              </a:defRPr>
            </a:pPr>
            <a:r>
              <a:rPr lang="zh-TW" altLang="en-US" sz="2000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rPr>
              <a:t>  人：誰</a:t>
            </a:r>
            <a:r>
              <a:rPr lang="en-US" altLang="zh-TW" sz="2000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rPr>
              <a:t>?</a:t>
            </a:r>
          </a:p>
          <a:p>
            <a:pPr defTabSz="608555">
              <a:defRPr sz="1800">
                <a:solidFill>
                  <a:srgbClr val="000000"/>
                </a:solidFill>
                <a:uFillTx/>
              </a:defRPr>
            </a:pPr>
            <a:r>
              <a:rPr lang="zh-TW" altLang="en-US" sz="2000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rPr>
              <a:t>  地：在哪</a:t>
            </a:r>
            <a:r>
              <a:rPr lang="en-US" altLang="zh-TW" sz="2000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rPr>
              <a:t>?</a:t>
            </a:r>
          </a:p>
          <a:p>
            <a:pPr defTabSz="608555">
              <a:defRPr sz="1800">
                <a:solidFill>
                  <a:srgbClr val="000000"/>
                </a:solidFill>
                <a:uFillTx/>
              </a:defRPr>
            </a:pPr>
            <a:r>
              <a:rPr lang="zh-TW" altLang="en-US" sz="2000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rPr>
              <a:t>  事：怎麼受傷怎麼受傷</a:t>
            </a:r>
            <a:r>
              <a:rPr lang="en-US" altLang="zh-TW" sz="2000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rPr>
              <a:t>?</a:t>
            </a:r>
          </a:p>
          <a:p>
            <a:pPr defTabSz="608555">
              <a:defRPr sz="1800">
                <a:solidFill>
                  <a:srgbClr val="000000"/>
                </a:solidFill>
                <a:uFillTx/>
              </a:defRPr>
            </a:pPr>
            <a:r>
              <a:rPr lang="zh-TW" altLang="en-US" sz="2000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rPr>
              <a:t>     </a:t>
            </a:r>
            <a:r>
              <a:rPr lang="en-US" altLang="zh-TW" sz="2000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rPr>
              <a:t>EX</a:t>
            </a:r>
            <a:r>
              <a:rPr lang="zh-TW" altLang="en-US" sz="2000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rPr>
              <a:t>：小明在操場跌倒，腳流血</a:t>
            </a:r>
            <a:endParaRPr lang="en-US" altLang="zh-TW" sz="2000" kern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ea"/>
              <a:sym typeface="Calibri"/>
            </a:endParaRPr>
          </a:p>
          <a:p>
            <a:pPr defTabSz="608555">
              <a:defRPr sz="1800">
                <a:solidFill>
                  <a:srgbClr val="000000"/>
                </a:solidFill>
                <a:uFillTx/>
              </a:defRPr>
            </a:pPr>
            <a:endParaRPr lang="en-US" altLang="zh-TW" sz="2000" kern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ea"/>
              <a:sym typeface="Calibri"/>
            </a:endParaRPr>
          </a:p>
          <a:p>
            <a:pPr defTabSz="608555">
              <a:defRPr sz="1800">
                <a:solidFill>
                  <a:srgbClr val="000000"/>
                </a:solidFill>
                <a:uFillTx/>
              </a:defRPr>
            </a:pPr>
            <a:endParaRPr lang="en-US" altLang="zh-TW" sz="2000" kern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ea"/>
              <a:sym typeface="Calibri"/>
            </a:endParaRPr>
          </a:p>
          <a:p>
            <a:pPr defTabSz="608555">
              <a:defRPr sz="1800">
                <a:solidFill>
                  <a:srgbClr val="000000"/>
                </a:solidFill>
                <a:uFillTx/>
              </a:defRPr>
            </a:pPr>
            <a:r>
              <a:rPr lang="zh-TW" altLang="en-US" sz="2000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rPr>
              <a:t>跟健康中心報告</a:t>
            </a:r>
            <a:r>
              <a:rPr lang="en-US" altLang="zh-TW" sz="2000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rPr>
              <a:t>?</a:t>
            </a:r>
          </a:p>
          <a:p>
            <a:pPr defTabSz="608555">
              <a:defRPr sz="1800">
                <a:solidFill>
                  <a:srgbClr val="000000"/>
                </a:solidFill>
                <a:uFillTx/>
              </a:defRPr>
            </a:pPr>
            <a:r>
              <a:rPr lang="zh-TW" altLang="en-US" sz="2000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rPr>
              <a:t>  人：誰</a:t>
            </a:r>
            <a:r>
              <a:rPr lang="en-US" altLang="zh-TW" sz="2000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rPr>
              <a:t>?</a:t>
            </a:r>
          </a:p>
          <a:p>
            <a:pPr defTabSz="608555">
              <a:defRPr sz="1800">
                <a:solidFill>
                  <a:srgbClr val="000000"/>
                </a:solidFill>
                <a:uFillTx/>
              </a:defRPr>
            </a:pPr>
            <a:r>
              <a:rPr lang="zh-TW" altLang="en-US" sz="2000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rPr>
              <a:t>  地：在哪</a:t>
            </a:r>
            <a:r>
              <a:rPr lang="en-US" altLang="zh-TW" sz="2000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rPr>
              <a:t>?</a:t>
            </a:r>
          </a:p>
          <a:p>
            <a:pPr defTabSz="608555">
              <a:defRPr sz="1800">
                <a:solidFill>
                  <a:srgbClr val="000000"/>
                </a:solidFill>
                <a:uFillTx/>
              </a:defRPr>
            </a:pPr>
            <a:r>
              <a:rPr lang="zh-TW" altLang="en-US" sz="2000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rPr>
              <a:t>  事：怎麼受傷怎麼受傷</a:t>
            </a:r>
            <a:r>
              <a:rPr lang="en-US" altLang="zh-TW" sz="2000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rPr>
              <a:t>?</a:t>
            </a:r>
          </a:p>
          <a:p>
            <a:pPr defTabSz="608555">
              <a:defRPr sz="1800">
                <a:solidFill>
                  <a:srgbClr val="000000"/>
                </a:solidFill>
                <a:uFillTx/>
              </a:defRPr>
            </a:pPr>
            <a:r>
              <a:rPr lang="zh-TW" altLang="en-US" sz="2000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rPr>
              <a:t>     </a:t>
            </a:r>
            <a:r>
              <a:rPr lang="en-US" altLang="zh-TW" sz="2000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rPr>
              <a:t>EX</a:t>
            </a:r>
            <a:r>
              <a:rPr lang="zh-TW" altLang="en-US" sz="2000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rPr>
              <a:t>：三年</a:t>
            </a:r>
            <a:r>
              <a:rPr lang="en-US" altLang="zh-TW" sz="2000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rPr>
              <a:t>A</a:t>
            </a:r>
            <a:r>
              <a:rPr lang="zh-TW" altLang="en-US" sz="2000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rPr>
              <a:t>班的小明在操場跌倒，腳流血</a:t>
            </a:r>
            <a:endParaRPr sz="2000" kern="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ea"/>
              <a:sym typeface="Calibri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6643702" y="1142984"/>
            <a:ext cx="1574060" cy="1569154"/>
            <a:chOff x="428596" y="1142984"/>
            <a:chExt cx="1574060" cy="1569154"/>
          </a:xfrm>
        </p:grpSpPr>
        <p:sp>
          <p:nvSpPr>
            <p:cNvPr id="14" name="Shape 14693"/>
            <p:cNvSpPr/>
            <p:nvPr/>
          </p:nvSpPr>
          <p:spPr>
            <a:xfrm>
              <a:off x="428596" y="1142984"/>
              <a:ext cx="922125" cy="778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57" y="12384"/>
                  </a:moveTo>
                  <a:cubicBezTo>
                    <a:pt x="18057" y="12384"/>
                    <a:pt x="18057" y="12384"/>
                    <a:pt x="18057" y="12384"/>
                  </a:cubicBezTo>
                  <a:cubicBezTo>
                    <a:pt x="15921" y="12384"/>
                    <a:pt x="14125" y="13306"/>
                    <a:pt x="12620" y="15091"/>
                  </a:cubicBezTo>
                  <a:cubicBezTo>
                    <a:pt x="11116" y="16819"/>
                    <a:pt x="10387" y="19008"/>
                    <a:pt x="10387" y="21485"/>
                  </a:cubicBezTo>
                  <a:cubicBezTo>
                    <a:pt x="10387" y="21542"/>
                    <a:pt x="10387" y="21600"/>
                    <a:pt x="10387" y="21600"/>
                  </a:cubicBezTo>
                  <a:cubicBezTo>
                    <a:pt x="7669" y="21600"/>
                    <a:pt x="7669" y="21600"/>
                    <a:pt x="7669" y="21600"/>
                  </a:cubicBezTo>
                  <a:cubicBezTo>
                    <a:pt x="7815" y="21485"/>
                    <a:pt x="7960" y="21370"/>
                    <a:pt x="8106" y="21197"/>
                  </a:cubicBezTo>
                  <a:cubicBezTo>
                    <a:pt x="8494" y="20736"/>
                    <a:pt x="8689" y="20218"/>
                    <a:pt x="8689" y="19584"/>
                  </a:cubicBezTo>
                  <a:cubicBezTo>
                    <a:pt x="8689" y="18893"/>
                    <a:pt x="8494" y="18374"/>
                    <a:pt x="8106" y="17914"/>
                  </a:cubicBezTo>
                  <a:cubicBezTo>
                    <a:pt x="7718" y="17453"/>
                    <a:pt x="7232" y="17222"/>
                    <a:pt x="6698" y="17222"/>
                  </a:cubicBezTo>
                  <a:cubicBezTo>
                    <a:pt x="6164" y="17222"/>
                    <a:pt x="5679" y="17453"/>
                    <a:pt x="5291" y="17914"/>
                  </a:cubicBezTo>
                  <a:cubicBezTo>
                    <a:pt x="4902" y="18374"/>
                    <a:pt x="4708" y="18893"/>
                    <a:pt x="4708" y="19584"/>
                  </a:cubicBezTo>
                  <a:cubicBezTo>
                    <a:pt x="4708" y="20218"/>
                    <a:pt x="4902" y="20736"/>
                    <a:pt x="5291" y="21197"/>
                  </a:cubicBezTo>
                  <a:cubicBezTo>
                    <a:pt x="5436" y="21370"/>
                    <a:pt x="5582" y="21485"/>
                    <a:pt x="5728" y="21600"/>
                  </a:cubicBezTo>
                  <a:cubicBezTo>
                    <a:pt x="2961" y="21600"/>
                    <a:pt x="2961" y="21600"/>
                    <a:pt x="2961" y="21600"/>
                  </a:cubicBezTo>
                  <a:cubicBezTo>
                    <a:pt x="2961" y="21542"/>
                    <a:pt x="2961" y="21542"/>
                    <a:pt x="2961" y="21485"/>
                  </a:cubicBezTo>
                  <a:cubicBezTo>
                    <a:pt x="2961" y="21370"/>
                    <a:pt x="2961" y="21254"/>
                    <a:pt x="2961" y="21139"/>
                  </a:cubicBezTo>
                  <a:cubicBezTo>
                    <a:pt x="2961" y="20678"/>
                    <a:pt x="3009" y="20160"/>
                    <a:pt x="3009" y="19699"/>
                  </a:cubicBezTo>
                  <a:cubicBezTo>
                    <a:pt x="0" y="17683"/>
                    <a:pt x="0" y="17683"/>
                    <a:pt x="0" y="17683"/>
                  </a:cubicBezTo>
                  <a:cubicBezTo>
                    <a:pt x="194" y="16416"/>
                    <a:pt x="437" y="15149"/>
                    <a:pt x="825" y="13997"/>
                  </a:cubicBezTo>
                  <a:cubicBezTo>
                    <a:pt x="4174" y="14227"/>
                    <a:pt x="4174" y="14227"/>
                    <a:pt x="4174" y="14227"/>
                  </a:cubicBezTo>
                  <a:cubicBezTo>
                    <a:pt x="4611" y="13075"/>
                    <a:pt x="5145" y="12038"/>
                    <a:pt x="5776" y="11002"/>
                  </a:cubicBezTo>
                  <a:cubicBezTo>
                    <a:pt x="4126" y="7315"/>
                    <a:pt x="4126" y="7315"/>
                    <a:pt x="4126" y="7315"/>
                  </a:cubicBezTo>
                  <a:cubicBezTo>
                    <a:pt x="4466" y="6912"/>
                    <a:pt x="4805" y="6451"/>
                    <a:pt x="5145" y="6048"/>
                  </a:cubicBezTo>
                  <a:cubicBezTo>
                    <a:pt x="5485" y="5645"/>
                    <a:pt x="5825" y="5242"/>
                    <a:pt x="6213" y="4838"/>
                  </a:cubicBezTo>
                  <a:cubicBezTo>
                    <a:pt x="9125" y="6912"/>
                    <a:pt x="9125" y="6912"/>
                    <a:pt x="9125" y="6912"/>
                  </a:cubicBezTo>
                  <a:cubicBezTo>
                    <a:pt x="9999" y="6163"/>
                    <a:pt x="10873" y="5530"/>
                    <a:pt x="11795" y="5069"/>
                  </a:cubicBezTo>
                  <a:cubicBezTo>
                    <a:pt x="11795" y="922"/>
                    <a:pt x="11795" y="922"/>
                    <a:pt x="11795" y="922"/>
                  </a:cubicBezTo>
                  <a:cubicBezTo>
                    <a:pt x="12717" y="518"/>
                    <a:pt x="13737" y="230"/>
                    <a:pt x="14707" y="0"/>
                  </a:cubicBezTo>
                  <a:cubicBezTo>
                    <a:pt x="16455" y="3571"/>
                    <a:pt x="16455" y="3571"/>
                    <a:pt x="16455" y="3571"/>
                  </a:cubicBezTo>
                  <a:cubicBezTo>
                    <a:pt x="16989" y="3514"/>
                    <a:pt x="17523" y="3456"/>
                    <a:pt x="18057" y="3456"/>
                  </a:cubicBezTo>
                  <a:cubicBezTo>
                    <a:pt x="18057" y="6970"/>
                    <a:pt x="18057" y="6970"/>
                    <a:pt x="18057" y="6970"/>
                  </a:cubicBezTo>
                  <a:cubicBezTo>
                    <a:pt x="18105" y="6854"/>
                    <a:pt x="18154" y="6797"/>
                    <a:pt x="18202" y="6739"/>
                  </a:cubicBezTo>
                  <a:cubicBezTo>
                    <a:pt x="18591" y="6278"/>
                    <a:pt x="19076" y="6048"/>
                    <a:pt x="19610" y="6048"/>
                  </a:cubicBezTo>
                  <a:cubicBezTo>
                    <a:pt x="20144" y="6048"/>
                    <a:pt x="20629" y="6278"/>
                    <a:pt x="21018" y="6739"/>
                  </a:cubicBezTo>
                  <a:cubicBezTo>
                    <a:pt x="21406" y="7200"/>
                    <a:pt x="21600" y="7718"/>
                    <a:pt x="21600" y="8352"/>
                  </a:cubicBezTo>
                  <a:cubicBezTo>
                    <a:pt x="21600" y="9043"/>
                    <a:pt x="21406" y="9562"/>
                    <a:pt x="21018" y="10022"/>
                  </a:cubicBezTo>
                  <a:cubicBezTo>
                    <a:pt x="20629" y="10483"/>
                    <a:pt x="20144" y="10714"/>
                    <a:pt x="19610" y="10714"/>
                  </a:cubicBezTo>
                  <a:cubicBezTo>
                    <a:pt x="19076" y="10714"/>
                    <a:pt x="18591" y="10483"/>
                    <a:pt x="18202" y="10022"/>
                  </a:cubicBezTo>
                  <a:cubicBezTo>
                    <a:pt x="18154" y="9965"/>
                    <a:pt x="18105" y="9907"/>
                    <a:pt x="18057" y="9792"/>
                  </a:cubicBezTo>
                  <a:lnTo>
                    <a:pt x="18057" y="1238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rgbClr val="F2F2F2"/>
              </a:solidFill>
              <a:round/>
            </a:ln>
          </p:spPr>
          <p:txBody>
            <a:bodyPr lIns="0" tIns="0" rIns="0" bIns="0"/>
            <a:lstStyle/>
            <a:p>
              <a:pPr defTabSz="608555"/>
              <a:endParaRPr sz="3199" kern="0" dirty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latin typeface="標楷體" pitchFamily="65" charset="-120"/>
                <a:ea typeface="標楷體" pitchFamily="65" charset="-120"/>
                <a:cs typeface="+mn-ea"/>
                <a:sym typeface="Calibri"/>
              </a:endParaRPr>
            </a:p>
          </p:txBody>
        </p:sp>
        <p:sp>
          <p:nvSpPr>
            <p:cNvPr id="15" name="Shape 14694"/>
            <p:cNvSpPr/>
            <p:nvPr/>
          </p:nvSpPr>
          <p:spPr>
            <a:xfrm>
              <a:off x="1214414" y="1142984"/>
              <a:ext cx="774978" cy="926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35" y="18210"/>
                  </a:moveTo>
                  <a:cubicBezTo>
                    <a:pt x="14785" y="18210"/>
                    <a:pt x="14785" y="18210"/>
                    <a:pt x="14785" y="18210"/>
                  </a:cubicBezTo>
                  <a:cubicBezTo>
                    <a:pt x="14785" y="18210"/>
                    <a:pt x="14843" y="18258"/>
                    <a:pt x="14843" y="18258"/>
                  </a:cubicBezTo>
                  <a:cubicBezTo>
                    <a:pt x="15305" y="18646"/>
                    <a:pt x="15536" y="19130"/>
                    <a:pt x="15536" y="19663"/>
                  </a:cubicBezTo>
                  <a:cubicBezTo>
                    <a:pt x="15536" y="20196"/>
                    <a:pt x="15305" y="20680"/>
                    <a:pt x="14843" y="21019"/>
                  </a:cubicBezTo>
                  <a:cubicBezTo>
                    <a:pt x="14381" y="21406"/>
                    <a:pt x="13861" y="21600"/>
                    <a:pt x="13168" y="21600"/>
                  </a:cubicBezTo>
                  <a:cubicBezTo>
                    <a:pt x="12533" y="21600"/>
                    <a:pt x="12013" y="21406"/>
                    <a:pt x="11551" y="21019"/>
                  </a:cubicBezTo>
                  <a:cubicBezTo>
                    <a:pt x="11089" y="20680"/>
                    <a:pt x="10858" y="20196"/>
                    <a:pt x="10858" y="19663"/>
                  </a:cubicBezTo>
                  <a:cubicBezTo>
                    <a:pt x="10858" y="19130"/>
                    <a:pt x="11089" y="18646"/>
                    <a:pt x="11551" y="18258"/>
                  </a:cubicBezTo>
                  <a:cubicBezTo>
                    <a:pt x="11551" y="18258"/>
                    <a:pt x="11551" y="18210"/>
                    <a:pt x="11551" y="18210"/>
                  </a:cubicBezTo>
                  <a:cubicBezTo>
                    <a:pt x="9125" y="18210"/>
                    <a:pt x="9125" y="18210"/>
                    <a:pt x="9125" y="18210"/>
                  </a:cubicBezTo>
                  <a:cubicBezTo>
                    <a:pt x="9125" y="18210"/>
                    <a:pt x="9125" y="18161"/>
                    <a:pt x="9125" y="18113"/>
                  </a:cubicBezTo>
                  <a:cubicBezTo>
                    <a:pt x="9125" y="16030"/>
                    <a:pt x="8201" y="14190"/>
                    <a:pt x="6411" y="12737"/>
                  </a:cubicBezTo>
                  <a:cubicBezTo>
                    <a:pt x="4678" y="11236"/>
                    <a:pt x="2483" y="10461"/>
                    <a:pt x="0" y="10461"/>
                  </a:cubicBezTo>
                  <a:cubicBezTo>
                    <a:pt x="0" y="8282"/>
                    <a:pt x="0" y="8282"/>
                    <a:pt x="0" y="8282"/>
                  </a:cubicBezTo>
                  <a:cubicBezTo>
                    <a:pt x="58" y="8378"/>
                    <a:pt x="116" y="8427"/>
                    <a:pt x="173" y="8475"/>
                  </a:cubicBezTo>
                  <a:cubicBezTo>
                    <a:pt x="635" y="8863"/>
                    <a:pt x="1213" y="9057"/>
                    <a:pt x="1848" y="9057"/>
                  </a:cubicBezTo>
                  <a:cubicBezTo>
                    <a:pt x="2483" y="9057"/>
                    <a:pt x="3061" y="8863"/>
                    <a:pt x="3523" y="8475"/>
                  </a:cubicBezTo>
                  <a:cubicBezTo>
                    <a:pt x="3985" y="8088"/>
                    <a:pt x="4216" y="7652"/>
                    <a:pt x="4216" y="7071"/>
                  </a:cubicBezTo>
                  <a:cubicBezTo>
                    <a:pt x="4216" y="6538"/>
                    <a:pt x="3985" y="6102"/>
                    <a:pt x="3523" y="5715"/>
                  </a:cubicBezTo>
                  <a:cubicBezTo>
                    <a:pt x="3061" y="5327"/>
                    <a:pt x="2483" y="5134"/>
                    <a:pt x="1848" y="5134"/>
                  </a:cubicBezTo>
                  <a:cubicBezTo>
                    <a:pt x="1213" y="5134"/>
                    <a:pt x="635" y="5327"/>
                    <a:pt x="173" y="5715"/>
                  </a:cubicBezTo>
                  <a:cubicBezTo>
                    <a:pt x="116" y="5763"/>
                    <a:pt x="58" y="5812"/>
                    <a:pt x="0" y="5909"/>
                  </a:cubicBezTo>
                  <a:cubicBezTo>
                    <a:pt x="0" y="2954"/>
                    <a:pt x="0" y="2954"/>
                    <a:pt x="0" y="2954"/>
                  </a:cubicBezTo>
                  <a:cubicBezTo>
                    <a:pt x="58" y="2954"/>
                    <a:pt x="58" y="2954"/>
                    <a:pt x="116" y="2954"/>
                  </a:cubicBezTo>
                  <a:cubicBezTo>
                    <a:pt x="693" y="2954"/>
                    <a:pt x="1271" y="2954"/>
                    <a:pt x="1848" y="3003"/>
                  </a:cubicBezTo>
                  <a:cubicBezTo>
                    <a:pt x="3870" y="0"/>
                    <a:pt x="3870" y="0"/>
                    <a:pt x="3870" y="0"/>
                  </a:cubicBezTo>
                  <a:cubicBezTo>
                    <a:pt x="5025" y="194"/>
                    <a:pt x="6180" y="387"/>
                    <a:pt x="7277" y="726"/>
                  </a:cubicBezTo>
                  <a:cubicBezTo>
                    <a:pt x="7277" y="4165"/>
                    <a:pt x="7277" y="4165"/>
                    <a:pt x="7277" y="4165"/>
                  </a:cubicBezTo>
                  <a:cubicBezTo>
                    <a:pt x="8490" y="4601"/>
                    <a:pt x="9645" y="5134"/>
                    <a:pt x="10742" y="5812"/>
                  </a:cubicBezTo>
                  <a:cubicBezTo>
                    <a:pt x="14207" y="4068"/>
                    <a:pt x="14207" y="4068"/>
                    <a:pt x="14207" y="4068"/>
                  </a:cubicBezTo>
                  <a:cubicBezTo>
                    <a:pt x="14670" y="4407"/>
                    <a:pt x="15132" y="4746"/>
                    <a:pt x="15594" y="5134"/>
                  </a:cubicBezTo>
                  <a:cubicBezTo>
                    <a:pt x="15940" y="5473"/>
                    <a:pt x="16287" y="5763"/>
                    <a:pt x="16633" y="6102"/>
                  </a:cubicBezTo>
                  <a:cubicBezTo>
                    <a:pt x="14554" y="9008"/>
                    <a:pt x="14554" y="9008"/>
                    <a:pt x="14554" y="9008"/>
                  </a:cubicBezTo>
                  <a:cubicBezTo>
                    <a:pt x="15363" y="9880"/>
                    <a:pt x="16056" y="10848"/>
                    <a:pt x="16633" y="11817"/>
                  </a:cubicBezTo>
                  <a:cubicBezTo>
                    <a:pt x="20734" y="11817"/>
                    <a:pt x="20734" y="11817"/>
                    <a:pt x="20734" y="11817"/>
                  </a:cubicBezTo>
                  <a:cubicBezTo>
                    <a:pt x="21080" y="12737"/>
                    <a:pt x="21369" y="13657"/>
                    <a:pt x="21600" y="14578"/>
                  </a:cubicBezTo>
                  <a:cubicBezTo>
                    <a:pt x="18077" y="16515"/>
                    <a:pt x="18077" y="16515"/>
                    <a:pt x="18077" y="16515"/>
                  </a:cubicBezTo>
                  <a:cubicBezTo>
                    <a:pt x="18135" y="17048"/>
                    <a:pt x="18135" y="17580"/>
                    <a:pt x="18135" y="18113"/>
                  </a:cubicBezTo>
                  <a:cubicBezTo>
                    <a:pt x="18135" y="18161"/>
                    <a:pt x="18135" y="18161"/>
                    <a:pt x="18135" y="182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rgbClr val="F2F2F2"/>
              </a:solidFill>
              <a:round/>
            </a:ln>
          </p:spPr>
          <p:txBody>
            <a:bodyPr lIns="0" tIns="0" rIns="0" bIns="0"/>
            <a:lstStyle/>
            <a:p>
              <a:pPr defTabSz="608555"/>
              <a:endParaRPr sz="3199" kern="0" dirty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latin typeface="標楷體" pitchFamily="65" charset="-120"/>
                <a:ea typeface="標楷體" pitchFamily="65" charset="-120"/>
                <a:cs typeface="+mn-ea"/>
                <a:sym typeface="Calibri"/>
              </a:endParaRPr>
            </a:p>
          </p:txBody>
        </p:sp>
        <p:sp>
          <p:nvSpPr>
            <p:cNvPr id="17" name="Shape 14696"/>
            <p:cNvSpPr/>
            <p:nvPr/>
          </p:nvSpPr>
          <p:spPr>
            <a:xfrm>
              <a:off x="428596" y="1785926"/>
              <a:ext cx="770891" cy="926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236"/>
                  </a:moveTo>
                  <a:cubicBezTo>
                    <a:pt x="21600" y="13512"/>
                    <a:pt x="21600" y="13512"/>
                    <a:pt x="21600" y="13512"/>
                  </a:cubicBezTo>
                  <a:cubicBezTo>
                    <a:pt x="21542" y="13415"/>
                    <a:pt x="21426" y="13318"/>
                    <a:pt x="21310" y="13222"/>
                  </a:cubicBezTo>
                  <a:cubicBezTo>
                    <a:pt x="20845" y="12834"/>
                    <a:pt x="20265" y="12640"/>
                    <a:pt x="19626" y="12640"/>
                  </a:cubicBezTo>
                  <a:cubicBezTo>
                    <a:pt x="18987" y="12640"/>
                    <a:pt x="18406" y="12834"/>
                    <a:pt x="17942" y="13222"/>
                  </a:cubicBezTo>
                  <a:cubicBezTo>
                    <a:pt x="17535" y="13609"/>
                    <a:pt x="17303" y="14093"/>
                    <a:pt x="17303" y="14626"/>
                  </a:cubicBezTo>
                  <a:cubicBezTo>
                    <a:pt x="17303" y="15159"/>
                    <a:pt x="17535" y="15643"/>
                    <a:pt x="17942" y="15982"/>
                  </a:cubicBezTo>
                  <a:cubicBezTo>
                    <a:pt x="18406" y="16370"/>
                    <a:pt x="18987" y="16563"/>
                    <a:pt x="19626" y="16563"/>
                  </a:cubicBezTo>
                  <a:cubicBezTo>
                    <a:pt x="20265" y="16563"/>
                    <a:pt x="20845" y="16370"/>
                    <a:pt x="21310" y="15982"/>
                  </a:cubicBezTo>
                  <a:cubicBezTo>
                    <a:pt x="21426" y="15885"/>
                    <a:pt x="21542" y="15788"/>
                    <a:pt x="21600" y="15691"/>
                  </a:cubicBezTo>
                  <a:cubicBezTo>
                    <a:pt x="21600" y="18743"/>
                    <a:pt x="21600" y="18743"/>
                    <a:pt x="21600" y="18743"/>
                  </a:cubicBezTo>
                  <a:cubicBezTo>
                    <a:pt x="20961" y="18743"/>
                    <a:pt x="20381" y="18694"/>
                    <a:pt x="19742" y="18646"/>
                  </a:cubicBezTo>
                  <a:cubicBezTo>
                    <a:pt x="17535" y="21600"/>
                    <a:pt x="17535" y="21600"/>
                    <a:pt x="17535" y="21600"/>
                  </a:cubicBezTo>
                  <a:cubicBezTo>
                    <a:pt x="16316" y="21455"/>
                    <a:pt x="15155" y="21164"/>
                    <a:pt x="14052" y="20825"/>
                  </a:cubicBezTo>
                  <a:cubicBezTo>
                    <a:pt x="14342" y="17483"/>
                    <a:pt x="14342" y="17483"/>
                    <a:pt x="14342" y="17483"/>
                  </a:cubicBezTo>
                  <a:cubicBezTo>
                    <a:pt x="13065" y="16999"/>
                    <a:pt x="11845" y="16370"/>
                    <a:pt x="10684" y="15643"/>
                  </a:cubicBezTo>
                  <a:cubicBezTo>
                    <a:pt x="7490" y="17580"/>
                    <a:pt x="7490" y="17580"/>
                    <a:pt x="7490" y="17580"/>
                  </a:cubicBezTo>
                  <a:cubicBezTo>
                    <a:pt x="7026" y="17241"/>
                    <a:pt x="6561" y="16902"/>
                    <a:pt x="6155" y="16563"/>
                  </a:cubicBezTo>
                  <a:cubicBezTo>
                    <a:pt x="5632" y="16127"/>
                    <a:pt x="5168" y="15740"/>
                    <a:pt x="4761" y="15304"/>
                  </a:cubicBezTo>
                  <a:cubicBezTo>
                    <a:pt x="6852" y="12301"/>
                    <a:pt x="6852" y="12301"/>
                    <a:pt x="6852" y="12301"/>
                  </a:cubicBezTo>
                  <a:cubicBezTo>
                    <a:pt x="6097" y="11478"/>
                    <a:pt x="5516" y="10606"/>
                    <a:pt x="4994" y="9638"/>
                  </a:cubicBezTo>
                  <a:cubicBezTo>
                    <a:pt x="871" y="9638"/>
                    <a:pt x="871" y="9638"/>
                    <a:pt x="871" y="9638"/>
                  </a:cubicBezTo>
                  <a:cubicBezTo>
                    <a:pt x="465" y="8717"/>
                    <a:pt x="232" y="7797"/>
                    <a:pt x="0" y="6829"/>
                  </a:cubicBezTo>
                  <a:cubicBezTo>
                    <a:pt x="3600" y="5037"/>
                    <a:pt x="3600" y="5037"/>
                    <a:pt x="3600" y="5037"/>
                  </a:cubicBezTo>
                  <a:cubicBezTo>
                    <a:pt x="3600" y="4746"/>
                    <a:pt x="3542" y="4407"/>
                    <a:pt x="3542" y="4068"/>
                  </a:cubicBezTo>
                  <a:cubicBezTo>
                    <a:pt x="3542" y="3971"/>
                    <a:pt x="3542" y="3826"/>
                    <a:pt x="3542" y="3681"/>
                  </a:cubicBezTo>
                  <a:cubicBezTo>
                    <a:pt x="6852" y="3681"/>
                    <a:pt x="6852" y="3681"/>
                    <a:pt x="6852" y="3681"/>
                  </a:cubicBezTo>
                  <a:cubicBezTo>
                    <a:pt x="6677" y="3584"/>
                    <a:pt x="6503" y="3487"/>
                    <a:pt x="6329" y="3342"/>
                  </a:cubicBezTo>
                  <a:cubicBezTo>
                    <a:pt x="5865" y="2954"/>
                    <a:pt x="5632" y="2518"/>
                    <a:pt x="5632" y="1986"/>
                  </a:cubicBezTo>
                  <a:cubicBezTo>
                    <a:pt x="5632" y="1404"/>
                    <a:pt x="5865" y="969"/>
                    <a:pt x="6329" y="581"/>
                  </a:cubicBezTo>
                  <a:cubicBezTo>
                    <a:pt x="6794" y="194"/>
                    <a:pt x="7374" y="0"/>
                    <a:pt x="8013" y="0"/>
                  </a:cubicBezTo>
                  <a:cubicBezTo>
                    <a:pt x="8652" y="0"/>
                    <a:pt x="9232" y="194"/>
                    <a:pt x="9697" y="581"/>
                  </a:cubicBezTo>
                  <a:cubicBezTo>
                    <a:pt x="10161" y="969"/>
                    <a:pt x="10394" y="1404"/>
                    <a:pt x="10394" y="1986"/>
                  </a:cubicBezTo>
                  <a:cubicBezTo>
                    <a:pt x="10394" y="2518"/>
                    <a:pt x="10161" y="2954"/>
                    <a:pt x="9697" y="3342"/>
                  </a:cubicBezTo>
                  <a:cubicBezTo>
                    <a:pt x="9523" y="3487"/>
                    <a:pt x="9348" y="3584"/>
                    <a:pt x="9174" y="3681"/>
                  </a:cubicBezTo>
                  <a:cubicBezTo>
                    <a:pt x="12426" y="3681"/>
                    <a:pt x="12426" y="3681"/>
                    <a:pt x="12426" y="3681"/>
                  </a:cubicBezTo>
                  <a:cubicBezTo>
                    <a:pt x="12426" y="5763"/>
                    <a:pt x="13297" y="7555"/>
                    <a:pt x="15097" y="9008"/>
                  </a:cubicBezTo>
                  <a:cubicBezTo>
                    <a:pt x="16897" y="10509"/>
                    <a:pt x="19045" y="11236"/>
                    <a:pt x="21600" y="11236"/>
                  </a:cubicBezTo>
                  <a:cubicBezTo>
                    <a:pt x="21600" y="11236"/>
                    <a:pt x="21600" y="11236"/>
                    <a:pt x="21600" y="11236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rgbClr val="F2F2F2"/>
              </a:solidFill>
              <a:round/>
            </a:ln>
          </p:spPr>
          <p:txBody>
            <a:bodyPr lIns="0" tIns="0" rIns="0" bIns="0"/>
            <a:lstStyle/>
            <a:p>
              <a:pPr defTabSz="608555"/>
              <a:endParaRPr sz="3199" kern="0" dirty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latin typeface="標楷體" pitchFamily="65" charset="-120"/>
                <a:ea typeface="標楷體" pitchFamily="65" charset="-120"/>
                <a:cs typeface="+mn-ea"/>
                <a:sym typeface="Calibri"/>
              </a:endParaRPr>
            </a:p>
          </p:txBody>
        </p:sp>
        <p:sp>
          <p:nvSpPr>
            <p:cNvPr id="16" name="Shape 14695"/>
            <p:cNvSpPr/>
            <p:nvPr/>
          </p:nvSpPr>
          <p:spPr>
            <a:xfrm>
              <a:off x="1071538" y="1928802"/>
              <a:ext cx="931118" cy="770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60" y="9082"/>
                  </a:moveTo>
                  <a:cubicBezTo>
                    <a:pt x="5629" y="9082"/>
                    <a:pt x="7457" y="8209"/>
                    <a:pt x="8900" y="6404"/>
                  </a:cubicBezTo>
                  <a:cubicBezTo>
                    <a:pt x="10391" y="4658"/>
                    <a:pt x="11113" y="2504"/>
                    <a:pt x="11161" y="0"/>
                  </a:cubicBezTo>
                  <a:cubicBezTo>
                    <a:pt x="13181" y="0"/>
                    <a:pt x="13181" y="0"/>
                    <a:pt x="13181" y="0"/>
                  </a:cubicBezTo>
                  <a:cubicBezTo>
                    <a:pt x="13181" y="0"/>
                    <a:pt x="13181" y="58"/>
                    <a:pt x="13181" y="58"/>
                  </a:cubicBezTo>
                  <a:cubicBezTo>
                    <a:pt x="12796" y="524"/>
                    <a:pt x="12604" y="1106"/>
                    <a:pt x="12604" y="1747"/>
                  </a:cubicBezTo>
                  <a:cubicBezTo>
                    <a:pt x="12604" y="2387"/>
                    <a:pt x="12796" y="2969"/>
                    <a:pt x="13181" y="3377"/>
                  </a:cubicBezTo>
                  <a:cubicBezTo>
                    <a:pt x="13566" y="3843"/>
                    <a:pt x="13999" y="4075"/>
                    <a:pt x="14528" y="4075"/>
                  </a:cubicBezTo>
                  <a:cubicBezTo>
                    <a:pt x="15106" y="4075"/>
                    <a:pt x="15539" y="3843"/>
                    <a:pt x="15923" y="3377"/>
                  </a:cubicBezTo>
                  <a:cubicBezTo>
                    <a:pt x="16308" y="2969"/>
                    <a:pt x="16501" y="2387"/>
                    <a:pt x="16501" y="1747"/>
                  </a:cubicBezTo>
                  <a:cubicBezTo>
                    <a:pt x="16501" y="1106"/>
                    <a:pt x="16308" y="524"/>
                    <a:pt x="15923" y="58"/>
                  </a:cubicBezTo>
                  <a:cubicBezTo>
                    <a:pt x="15923" y="58"/>
                    <a:pt x="15875" y="0"/>
                    <a:pt x="15875" y="0"/>
                  </a:cubicBezTo>
                  <a:cubicBezTo>
                    <a:pt x="18665" y="0"/>
                    <a:pt x="18665" y="0"/>
                    <a:pt x="18665" y="0"/>
                  </a:cubicBezTo>
                  <a:cubicBezTo>
                    <a:pt x="18665" y="640"/>
                    <a:pt x="18665" y="1281"/>
                    <a:pt x="18617" y="1863"/>
                  </a:cubicBezTo>
                  <a:cubicBezTo>
                    <a:pt x="21600" y="3843"/>
                    <a:pt x="21600" y="3843"/>
                    <a:pt x="21600" y="3843"/>
                  </a:cubicBezTo>
                  <a:cubicBezTo>
                    <a:pt x="21456" y="4949"/>
                    <a:pt x="21215" y="5997"/>
                    <a:pt x="20927" y="7045"/>
                  </a:cubicBezTo>
                  <a:cubicBezTo>
                    <a:pt x="17415" y="7278"/>
                    <a:pt x="17415" y="7278"/>
                    <a:pt x="17415" y="7278"/>
                  </a:cubicBezTo>
                  <a:cubicBezTo>
                    <a:pt x="16982" y="8442"/>
                    <a:pt x="16453" y="9548"/>
                    <a:pt x="15779" y="10654"/>
                  </a:cubicBezTo>
                  <a:cubicBezTo>
                    <a:pt x="17559" y="14148"/>
                    <a:pt x="17559" y="14148"/>
                    <a:pt x="17559" y="14148"/>
                  </a:cubicBezTo>
                  <a:cubicBezTo>
                    <a:pt x="17222" y="14613"/>
                    <a:pt x="16886" y="15021"/>
                    <a:pt x="16549" y="15487"/>
                  </a:cubicBezTo>
                  <a:cubicBezTo>
                    <a:pt x="16164" y="15894"/>
                    <a:pt x="15827" y="16302"/>
                    <a:pt x="15442" y="16709"/>
                  </a:cubicBezTo>
                  <a:cubicBezTo>
                    <a:pt x="12508" y="14613"/>
                    <a:pt x="12508" y="14613"/>
                    <a:pt x="12508" y="14613"/>
                  </a:cubicBezTo>
                  <a:cubicBezTo>
                    <a:pt x="11594" y="15429"/>
                    <a:pt x="10680" y="16069"/>
                    <a:pt x="9718" y="16593"/>
                  </a:cubicBezTo>
                  <a:cubicBezTo>
                    <a:pt x="9718" y="20727"/>
                    <a:pt x="9718" y="20727"/>
                    <a:pt x="9718" y="20727"/>
                  </a:cubicBezTo>
                  <a:cubicBezTo>
                    <a:pt x="8804" y="21134"/>
                    <a:pt x="7890" y="21425"/>
                    <a:pt x="6927" y="21600"/>
                  </a:cubicBezTo>
                  <a:cubicBezTo>
                    <a:pt x="5196" y="17990"/>
                    <a:pt x="5196" y="17990"/>
                    <a:pt x="5196" y="17990"/>
                  </a:cubicBezTo>
                  <a:cubicBezTo>
                    <a:pt x="4666" y="18049"/>
                    <a:pt x="4137" y="18107"/>
                    <a:pt x="3656" y="18107"/>
                  </a:cubicBezTo>
                  <a:cubicBezTo>
                    <a:pt x="3608" y="18107"/>
                    <a:pt x="3608" y="18107"/>
                    <a:pt x="3560" y="18107"/>
                  </a:cubicBezTo>
                  <a:cubicBezTo>
                    <a:pt x="3560" y="14439"/>
                    <a:pt x="3560" y="14439"/>
                    <a:pt x="3560" y="14439"/>
                  </a:cubicBezTo>
                  <a:cubicBezTo>
                    <a:pt x="3512" y="14555"/>
                    <a:pt x="3416" y="14672"/>
                    <a:pt x="3319" y="14788"/>
                  </a:cubicBezTo>
                  <a:cubicBezTo>
                    <a:pt x="2935" y="15254"/>
                    <a:pt x="2453" y="15487"/>
                    <a:pt x="1924" y="15487"/>
                  </a:cubicBezTo>
                  <a:cubicBezTo>
                    <a:pt x="1395" y="15487"/>
                    <a:pt x="914" y="15254"/>
                    <a:pt x="529" y="14788"/>
                  </a:cubicBezTo>
                  <a:cubicBezTo>
                    <a:pt x="192" y="14381"/>
                    <a:pt x="0" y="13798"/>
                    <a:pt x="0" y="13158"/>
                  </a:cubicBezTo>
                  <a:cubicBezTo>
                    <a:pt x="0" y="12518"/>
                    <a:pt x="192" y="11935"/>
                    <a:pt x="529" y="11470"/>
                  </a:cubicBezTo>
                  <a:cubicBezTo>
                    <a:pt x="914" y="11004"/>
                    <a:pt x="1395" y="10771"/>
                    <a:pt x="1924" y="10771"/>
                  </a:cubicBezTo>
                  <a:cubicBezTo>
                    <a:pt x="2453" y="10771"/>
                    <a:pt x="2935" y="11004"/>
                    <a:pt x="3319" y="11470"/>
                  </a:cubicBezTo>
                  <a:cubicBezTo>
                    <a:pt x="3416" y="11586"/>
                    <a:pt x="3512" y="11702"/>
                    <a:pt x="3560" y="11819"/>
                  </a:cubicBezTo>
                  <a:lnTo>
                    <a:pt x="3560" y="908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rgbClr val="F2F2F2"/>
              </a:solidFill>
              <a:round/>
            </a:ln>
          </p:spPr>
          <p:txBody>
            <a:bodyPr lIns="0" tIns="0" rIns="0" bIns="0"/>
            <a:lstStyle/>
            <a:p>
              <a:pPr defTabSz="608555"/>
              <a:endParaRPr sz="3199" kern="0" dirty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latin typeface="標楷體" pitchFamily="65" charset="-120"/>
                <a:ea typeface="標楷體" pitchFamily="65" charset="-120"/>
                <a:cs typeface="+mn-ea"/>
                <a:sym typeface="Calibri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4500562" y="2655187"/>
            <a:ext cx="2952260" cy="2345449"/>
            <a:chOff x="3357554" y="1142984"/>
            <a:chExt cx="2952260" cy="2345449"/>
          </a:xfrm>
        </p:grpSpPr>
        <p:sp>
          <p:nvSpPr>
            <p:cNvPr id="13" name="Shape 14710"/>
            <p:cNvSpPr/>
            <p:nvPr/>
          </p:nvSpPr>
          <p:spPr>
            <a:xfrm>
              <a:off x="3357554" y="2071678"/>
              <a:ext cx="1572333" cy="1"/>
            </a:xfrm>
            <a:prstGeom prst="line">
              <a:avLst/>
            </a:prstGeom>
            <a:ln w="6350">
              <a:solidFill>
                <a:schemeClr val="accent2"/>
              </a:solidFill>
              <a:prstDash val="dash"/>
              <a:round/>
              <a:headEnd type="oval"/>
            </a:ln>
          </p:spPr>
          <p:txBody>
            <a:bodyPr lIns="0" tIns="0" rIns="0" bIns="0"/>
            <a:lstStyle/>
            <a:p>
              <a:pPr defTabSz="608555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1599" kern="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endParaRPr>
            </a:p>
          </p:txBody>
        </p:sp>
        <p:sp>
          <p:nvSpPr>
            <p:cNvPr id="12" name="Shape 14696"/>
            <p:cNvSpPr/>
            <p:nvPr/>
          </p:nvSpPr>
          <p:spPr>
            <a:xfrm rot="19332970">
              <a:off x="4357686" y="1142984"/>
              <a:ext cx="1952128" cy="2345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236"/>
                  </a:moveTo>
                  <a:cubicBezTo>
                    <a:pt x="21600" y="13512"/>
                    <a:pt x="21600" y="13512"/>
                    <a:pt x="21600" y="13512"/>
                  </a:cubicBezTo>
                  <a:cubicBezTo>
                    <a:pt x="21542" y="13415"/>
                    <a:pt x="21426" y="13318"/>
                    <a:pt x="21310" y="13222"/>
                  </a:cubicBezTo>
                  <a:cubicBezTo>
                    <a:pt x="20845" y="12834"/>
                    <a:pt x="20265" y="12640"/>
                    <a:pt x="19626" y="12640"/>
                  </a:cubicBezTo>
                  <a:cubicBezTo>
                    <a:pt x="18987" y="12640"/>
                    <a:pt x="18406" y="12834"/>
                    <a:pt x="17942" y="13222"/>
                  </a:cubicBezTo>
                  <a:cubicBezTo>
                    <a:pt x="17535" y="13609"/>
                    <a:pt x="17303" y="14093"/>
                    <a:pt x="17303" y="14626"/>
                  </a:cubicBezTo>
                  <a:cubicBezTo>
                    <a:pt x="17303" y="15159"/>
                    <a:pt x="17535" y="15643"/>
                    <a:pt x="17942" y="15982"/>
                  </a:cubicBezTo>
                  <a:cubicBezTo>
                    <a:pt x="18406" y="16370"/>
                    <a:pt x="18987" y="16563"/>
                    <a:pt x="19626" y="16563"/>
                  </a:cubicBezTo>
                  <a:cubicBezTo>
                    <a:pt x="20265" y="16563"/>
                    <a:pt x="20845" y="16370"/>
                    <a:pt x="21310" y="15982"/>
                  </a:cubicBezTo>
                  <a:cubicBezTo>
                    <a:pt x="21426" y="15885"/>
                    <a:pt x="21542" y="15788"/>
                    <a:pt x="21600" y="15691"/>
                  </a:cubicBezTo>
                  <a:cubicBezTo>
                    <a:pt x="21600" y="18743"/>
                    <a:pt x="21600" y="18743"/>
                    <a:pt x="21600" y="18743"/>
                  </a:cubicBezTo>
                  <a:cubicBezTo>
                    <a:pt x="20961" y="18743"/>
                    <a:pt x="20381" y="18694"/>
                    <a:pt x="19742" y="18646"/>
                  </a:cubicBezTo>
                  <a:cubicBezTo>
                    <a:pt x="17535" y="21600"/>
                    <a:pt x="17535" y="21600"/>
                    <a:pt x="17535" y="21600"/>
                  </a:cubicBezTo>
                  <a:cubicBezTo>
                    <a:pt x="16316" y="21455"/>
                    <a:pt x="15155" y="21164"/>
                    <a:pt x="14052" y="20825"/>
                  </a:cubicBezTo>
                  <a:cubicBezTo>
                    <a:pt x="14342" y="17483"/>
                    <a:pt x="14342" y="17483"/>
                    <a:pt x="14342" y="17483"/>
                  </a:cubicBezTo>
                  <a:cubicBezTo>
                    <a:pt x="13065" y="16999"/>
                    <a:pt x="11845" y="16370"/>
                    <a:pt x="10684" y="15643"/>
                  </a:cubicBezTo>
                  <a:cubicBezTo>
                    <a:pt x="7490" y="17580"/>
                    <a:pt x="7490" y="17580"/>
                    <a:pt x="7490" y="17580"/>
                  </a:cubicBezTo>
                  <a:cubicBezTo>
                    <a:pt x="7026" y="17241"/>
                    <a:pt x="6561" y="16902"/>
                    <a:pt x="6155" y="16563"/>
                  </a:cubicBezTo>
                  <a:cubicBezTo>
                    <a:pt x="5632" y="16127"/>
                    <a:pt x="5168" y="15740"/>
                    <a:pt x="4761" y="15304"/>
                  </a:cubicBezTo>
                  <a:cubicBezTo>
                    <a:pt x="6852" y="12301"/>
                    <a:pt x="6852" y="12301"/>
                    <a:pt x="6852" y="12301"/>
                  </a:cubicBezTo>
                  <a:cubicBezTo>
                    <a:pt x="6097" y="11478"/>
                    <a:pt x="5516" y="10606"/>
                    <a:pt x="4994" y="9638"/>
                  </a:cubicBezTo>
                  <a:cubicBezTo>
                    <a:pt x="871" y="9638"/>
                    <a:pt x="871" y="9638"/>
                    <a:pt x="871" y="9638"/>
                  </a:cubicBezTo>
                  <a:cubicBezTo>
                    <a:pt x="465" y="8717"/>
                    <a:pt x="232" y="7797"/>
                    <a:pt x="0" y="6829"/>
                  </a:cubicBezTo>
                  <a:cubicBezTo>
                    <a:pt x="3600" y="5037"/>
                    <a:pt x="3600" y="5037"/>
                    <a:pt x="3600" y="5037"/>
                  </a:cubicBezTo>
                  <a:cubicBezTo>
                    <a:pt x="3600" y="4746"/>
                    <a:pt x="3542" y="4407"/>
                    <a:pt x="3542" y="4068"/>
                  </a:cubicBezTo>
                  <a:cubicBezTo>
                    <a:pt x="3542" y="3971"/>
                    <a:pt x="3542" y="3826"/>
                    <a:pt x="3542" y="3681"/>
                  </a:cubicBezTo>
                  <a:cubicBezTo>
                    <a:pt x="6852" y="3681"/>
                    <a:pt x="6852" y="3681"/>
                    <a:pt x="6852" y="3681"/>
                  </a:cubicBezTo>
                  <a:cubicBezTo>
                    <a:pt x="6677" y="3584"/>
                    <a:pt x="6503" y="3487"/>
                    <a:pt x="6329" y="3342"/>
                  </a:cubicBezTo>
                  <a:cubicBezTo>
                    <a:pt x="5865" y="2954"/>
                    <a:pt x="5632" y="2518"/>
                    <a:pt x="5632" y="1986"/>
                  </a:cubicBezTo>
                  <a:cubicBezTo>
                    <a:pt x="5632" y="1404"/>
                    <a:pt x="5865" y="969"/>
                    <a:pt x="6329" y="581"/>
                  </a:cubicBezTo>
                  <a:cubicBezTo>
                    <a:pt x="6794" y="194"/>
                    <a:pt x="7374" y="0"/>
                    <a:pt x="8013" y="0"/>
                  </a:cubicBezTo>
                  <a:cubicBezTo>
                    <a:pt x="8652" y="0"/>
                    <a:pt x="9232" y="194"/>
                    <a:pt x="9697" y="581"/>
                  </a:cubicBezTo>
                  <a:cubicBezTo>
                    <a:pt x="10161" y="969"/>
                    <a:pt x="10394" y="1404"/>
                    <a:pt x="10394" y="1986"/>
                  </a:cubicBezTo>
                  <a:cubicBezTo>
                    <a:pt x="10394" y="2518"/>
                    <a:pt x="10161" y="2954"/>
                    <a:pt x="9697" y="3342"/>
                  </a:cubicBezTo>
                  <a:cubicBezTo>
                    <a:pt x="9523" y="3487"/>
                    <a:pt x="9348" y="3584"/>
                    <a:pt x="9174" y="3681"/>
                  </a:cubicBezTo>
                  <a:cubicBezTo>
                    <a:pt x="12426" y="3681"/>
                    <a:pt x="12426" y="3681"/>
                    <a:pt x="12426" y="3681"/>
                  </a:cubicBezTo>
                  <a:cubicBezTo>
                    <a:pt x="12426" y="5763"/>
                    <a:pt x="13297" y="7555"/>
                    <a:pt x="15097" y="9008"/>
                  </a:cubicBezTo>
                  <a:cubicBezTo>
                    <a:pt x="16897" y="10509"/>
                    <a:pt x="19045" y="11236"/>
                    <a:pt x="21600" y="11236"/>
                  </a:cubicBezTo>
                  <a:cubicBezTo>
                    <a:pt x="21600" y="11236"/>
                    <a:pt x="21600" y="11236"/>
                    <a:pt x="21600" y="11236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rgbClr val="F2F2F2"/>
              </a:solidFill>
              <a:round/>
            </a:ln>
          </p:spPr>
          <p:txBody>
            <a:bodyPr lIns="0" tIns="0" rIns="0" bIns="0"/>
            <a:lstStyle/>
            <a:p>
              <a:pPr defTabSz="608555"/>
              <a:endParaRPr sz="3199" kern="0" dirty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latin typeface="標楷體" pitchFamily="65" charset="-120"/>
                <a:ea typeface="標楷體" pitchFamily="65" charset="-120"/>
                <a:cs typeface="+mn-ea"/>
                <a:sym typeface="Calibri"/>
              </a:endParaRPr>
            </a:p>
          </p:txBody>
        </p:sp>
        <p:sp>
          <p:nvSpPr>
            <p:cNvPr id="10" name="Shape 14697"/>
            <p:cNvSpPr/>
            <p:nvPr/>
          </p:nvSpPr>
          <p:spPr>
            <a:xfrm>
              <a:off x="4627272" y="2000240"/>
              <a:ext cx="1373488" cy="461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>
                <a:defRPr sz="1200" b="1">
                  <a:solidFill>
                    <a:srgbClr val="A5C067"/>
                  </a:solidFill>
                  <a:uFill>
                    <a:solidFill>
                      <a:srgbClr val="A5C067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algn="ctr" defTabSz="608555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TW" altLang="en-US" sz="3000" kern="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  <a:cs typeface="+mn-ea"/>
                  <a:sym typeface="Calibri"/>
                </a:rPr>
                <a:t>報 告</a:t>
              </a:r>
              <a:endParaRPr lang="zh-CN" altLang="en-US" sz="3000" kern="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428596" y="1357298"/>
            <a:ext cx="1574060" cy="1569154"/>
            <a:chOff x="428596" y="1142984"/>
            <a:chExt cx="1574060" cy="1569154"/>
          </a:xfrm>
        </p:grpSpPr>
        <p:sp>
          <p:nvSpPr>
            <p:cNvPr id="5" name="Shape 14693"/>
            <p:cNvSpPr/>
            <p:nvPr/>
          </p:nvSpPr>
          <p:spPr>
            <a:xfrm>
              <a:off x="428596" y="1142984"/>
              <a:ext cx="922125" cy="778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57" y="12384"/>
                  </a:moveTo>
                  <a:cubicBezTo>
                    <a:pt x="18057" y="12384"/>
                    <a:pt x="18057" y="12384"/>
                    <a:pt x="18057" y="12384"/>
                  </a:cubicBezTo>
                  <a:cubicBezTo>
                    <a:pt x="15921" y="12384"/>
                    <a:pt x="14125" y="13306"/>
                    <a:pt x="12620" y="15091"/>
                  </a:cubicBezTo>
                  <a:cubicBezTo>
                    <a:pt x="11116" y="16819"/>
                    <a:pt x="10387" y="19008"/>
                    <a:pt x="10387" y="21485"/>
                  </a:cubicBezTo>
                  <a:cubicBezTo>
                    <a:pt x="10387" y="21542"/>
                    <a:pt x="10387" y="21600"/>
                    <a:pt x="10387" y="21600"/>
                  </a:cubicBezTo>
                  <a:cubicBezTo>
                    <a:pt x="7669" y="21600"/>
                    <a:pt x="7669" y="21600"/>
                    <a:pt x="7669" y="21600"/>
                  </a:cubicBezTo>
                  <a:cubicBezTo>
                    <a:pt x="7815" y="21485"/>
                    <a:pt x="7960" y="21370"/>
                    <a:pt x="8106" y="21197"/>
                  </a:cubicBezTo>
                  <a:cubicBezTo>
                    <a:pt x="8494" y="20736"/>
                    <a:pt x="8689" y="20218"/>
                    <a:pt x="8689" y="19584"/>
                  </a:cubicBezTo>
                  <a:cubicBezTo>
                    <a:pt x="8689" y="18893"/>
                    <a:pt x="8494" y="18374"/>
                    <a:pt x="8106" y="17914"/>
                  </a:cubicBezTo>
                  <a:cubicBezTo>
                    <a:pt x="7718" y="17453"/>
                    <a:pt x="7232" y="17222"/>
                    <a:pt x="6698" y="17222"/>
                  </a:cubicBezTo>
                  <a:cubicBezTo>
                    <a:pt x="6164" y="17222"/>
                    <a:pt x="5679" y="17453"/>
                    <a:pt x="5291" y="17914"/>
                  </a:cubicBezTo>
                  <a:cubicBezTo>
                    <a:pt x="4902" y="18374"/>
                    <a:pt x="4708" y="18893"/>
                    <a:pt x="4708" y="19584"/>
                  </a:cubicBezTo>
                  <a:cubicBezTo>
                    <a:pt x="4708" y="20218"/>
                    <a:pt x="4902" y="20736"/>
                    <a:pt x="5291" y="21197"/>
                  </a:cubicBezTo>
                  <a:cubicBezTo>
                    <a:pt x="5436" y="21370"/>
                    <a:pt x="5582" y="21485"/>
                    <a:pt x="5728" y="21600"/>
                  </a:cubicBezTo>
                  <a:cubicBezTo>
                    <a:pt x="2961" y="21600"/>
                    <a:pt x="2961" y="21600"/>
                    <a:pt x="2961" y="21600"/>
                  </a:cubicBezTo>
                  <a:cubicBezTo>
                    <a:pt x="2961" y="21542"/>
                    <a:pt x="2961" y="21542"/>
                    <a:pt x="2961" y="21485"/>
                  </a:cubicBezTo>
                  <a:cubicBezTo>
                    <a:pt x="2961" y="21370"/>
                    <a:pt x="2961" y="21254"/>
                    <a:pt x="2961" y="21139"/>
                  </a:cubicBezTo>
                  <a:cubicBezTo>
                    <a:pt x="2961" y="20678"/>
                    <a:pt x="3009" y="20160"/>
                    <a:pt x="3009" y="19699"/>
                  </a:cubicBezTo>
                  <a:cubicBezTo>
                    <a:pt x="0" y="17683"/>
                    <a:pt x="0" y="17683"/>
                    <a:pt x="0" y="17683"/>
                  </a:cubicBezTo>
                  <a:cubicBezTo>
                    <a:pt x="194" y="16416"/>
                    <a:pt x="437" y="15149"/>
                    <a:pt x="825" y="13997"/>
                  </a:cubicBezTo>
                  <a:cubicBezTo>
                    <a:pt x="4174" y="14227"/>
                    <a:pt x="4174" y="14227"/>
                    <a:pt x="4174" y="14227"/>
                  </a:cubicBezTo>
                  <a:cubicBezTo>
                    <a:pt x="4611" y="13075"/>
                    <a:pt x="5145" y="12038"/>
                    <a:pt x="5776" y="11002"/>
                  </a:cubicBezTo>
                  <a:cubicBezTo>
                    <a:pt x="4126" y="7315"/>
                    <a:pt x="4126" y="7315"/>
                    <a:pt x="4126" y="7315"/>
                  </a:cubicBezTo>
                  <a:cubicBezTo>
                    <a:pt x="4466" y="6912"/>
                    <a:pt x="4805" y="6451"/>
                    <a:pt x="5145" y="6048"/>
                  </a:cubicBezTo>
                  <a:cubicBezTo>
                    <a:pt x="5485" y="5645"/>
                    <a:pt x="5825" y="5242"/>
                    <a:pt x="6213" y="4838"/>
                  </a:cubicBezTo>
                  <a:cubicBezTo>
                    <a:pt x="9125" y="6912"/>
                    <a:pt x="9125" y="6912"/>
                    <a:pt x="9125" y="6912"/>
                  </a:cubicBezTo>
                  <a:cubicBezTo>
                    <a:pt x="9999" y="6163"/>
                    <a:pt x="10873" y="5530"/>
                    <a:pt x="11795" y="5069"/>
                  </a:cubicBezTo>
                  <a:cubicBezTo>
                    <a:pt x="11795" y="922"/>
                    <a:pt x="11795" y="922"/>
                    <a:pt x="11795" y="922"/>
                  </a:cubicBezTo>
                  <a:cubicBezTo>
                    <a:pt x="12717" y="518"/>
                    <a:pt x="13737" y="230"/>
                    <a:pt x="14707" y="0"/>
                  </a:cubicBezTo>
                  <a:cubicBezTo>
                    <a:pt x="16455" y="3571"/>
                    <a:pt x="16455" y="3571"/>
                    <a:pt x="16455" y="3571"/>
                  </a:cubicBezTo>
                  <a:cubicBezTo>
                    <a:pt x="16989" y="3514"/>
                    <a:pt x="17523" y="3456"/>
                    <a:pt x="18057" y="3456"/>
                  </a:cubicBezTo>
                  <a:cubicBezTo>
                    <a:pt x="18057" y="6970"/>
                    <a:pt x="18057" y="6970"/>
                    <a:pt x="18057" y="6970"/>
                  </a:cubicBezTo>
                  <a:cubicBezTo>
                    <a:pt x="18105" y="6854"/>
                    <a:pt x="18154" y="6797"/>
                    <a:pt x="18202" y="6739"/>
                  </a:cubicBezTo>
                  <a:cubicBezTo>
                    <a:pt x="18591" y="6278"/>
                    <a:pt x="19076" y="6048"/>
                    <a:pt x="19610" y="6048"/>
                  </a:cubicBezTo>
                  <a:cubicBezTo>
                    <a:pt x="20144" y="6048"/>
                    <a:pt x="20629" y="6278"/>
                    <a:pt x="21018" y="6739"/>
                  </a:cubicBezTo>
                  <a:cubicBezTo>
                    <a:pt x="21406" y="7200"/>
                    <a:pt x="21600" y="7718"/>
                    <a:pt x="21600" y="8352"/>
                  </a:cubicBezTo>
                  <a:cubicBezTo>
                    <a:pt x="21600" y="9043"/>
                    <a:pt x="21406" y="9562"/>
                    <a:pt x="21018" y="10022"/>
                  </a:cubicBezTo>
                  <a:cubicBezTo>
                    <a:pt x="20629" y="10483"/>
                    <a:pt x="20144" y="10714"/>
                    <a:pt x="19610" y="10714"/>
                  </a:cubicBezTo>
                  <a:cubicBezTo>
                    <a:pt x="19076" y="10714"/>
                    <a:pt x="18591" y="10483"/>
                    <a:pt x="18202" y="10022"/>
                  </a:cubicBezTo>
                  <a:cubicBezTo>
                    <a:pt x="18154" y="9965"/>
                    <a:pt x="18105" y="9907"/>
                    <a:pt x="18057" y="9792"/>
                  </a:cubicBezTo>
                  <a:lnTo>
                    <a:pt x="18057" y="1238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rgbClr val="F2F2F2"/>
              </a:solidFill>
              <a:round/>
            </a:ln>
          </p:spPr>
          <p:txBody>
            <a:bodyPr lIns="0" tIns="0" rIns="0" bIns="0"/>
            <a:lstStyle/>
            <a:p>
              <a:pPr defTabSz="608555"/>
              <a:endParaRPr sz="3199" kern="0" dirty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latin typeface="標楷體" pitchFamily="65" charset="-120"/>
                <a:ea typeface="標楷體" pitchFamily="65" charset="-120"/>
                <a:cs typeface="+mn-ea"/>
                <a:sym typeface="Calibri"/>
              </a:endParaRPr>
            </a:p>
          </p:txBody>
        </p:sp>
        <p:sp>
          <p:nvSpPr>
            <p:cNvPr id="6" name="Shape 14694"/>
            <p:cNvSpPr/>
            <p:nvPr/>
          </p:nvSpPr>
          <p:spPr>
            <a:xfrm>
              <a:off x="1214414" y="1142984"/>
              <a:ext cx="774978" cy="926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35" y="18210"/>
                  </a:moveTo>
                  <a:cubicBezTo>
                    <a:pt x="14785" y="18210"/>
                    <a:pt x="14785" y="18210"/>
                    <a:pt x="14785" y="18210"/>
                  </a:cubicBezTo>
                  <a:cubicBezTo>
                    <a:pt x="14785" y="18210"/>
                    <a:pt x="14843" y="18258"/>
                    <a:pt x="14843" y="18258"/>
                  </a:cubicBezTo>
                  <a:cubicBezTo>
                    <a:pt x="15305" y="18646"/>
                    <a:pt x="15536" y="19130"/>
                    <a:pt x="15536" y="19663"/>
                  </a:cubicBezTo>
                  <a:cubicBezTo>
                    <a:pt x="15536" y="20196"/>
                    <a:pt x="15305" y="20680"/>
                    <a:pt x="14843" y="21019"/>
                  </a:cubicBezTo>
                  <a:cubicBezTo>
                    <a:pt x="14381" y="21406"/>
                    <a:pt x="13861" y="21600"/>
                    <a:pt x="13168" y="21600"/>
                  </a:cubicBezTo>
                  <a:cubicBezTo>
                    <a:pt x="12533" y="21600"/>
                    <a:pt x="12013" y="21406"/>
                    <a:pt x="11551" y="21019"/>
                  </a:cubicBezTo>
                  <a:cubicBezTo>
                    <a:pt x="11089" y="20680"/>
                    <a:pt x="10858" y="20196"/>
                    <a:pt x="10858" y="19663"/>
                  </a:cubicBezTo>
                  <a:cubicBezTo>
                    <a:pt x="10858" y="19130"/>
                    <a:pt x="11089" y="18646"/>
                    <a:pt x="11551" y="18258"/>
                  </a:cubicBezTo>
                  <a:cubicBezTo>
                    <a:pt x="11551" y="18258"/>
                    <a:pt x="11551" y="18210"/>
                    <a:pt x="11551" y="18210"/>
                  </a:cubicBezTo>
                  <a:cubicBezTo>
                    <a:pt x="9125" y="18210"/>
                    <a:pt x="9125" y="18210"/>
                    <a:pt x="9125" y="18210"/>
                  </a:cubicBezTo>
                  <a:cubicBezTo>
                    <a:pt x="9125" y="18210"/>
                    <a:pt x="9125" y="18161"/>
                    <a:pt x="9125" y="18113"/>
                  </a:cubicBezTo>
                  <a:cubicBezTo>
                    <a:pt x="9125" y="16030"/>
                    <a:pt x="8201" y="14190"/>
                    <a:pt x="6411" y="12737"/>
                  </a:cubicBezTo>
                  <a:cubicBezTo>
                    <a:pt x="4678" y="11236"/>
                    <a:pt x="2483" y="10461"/>
                    <a:pt x="0" y="10461"/>
                  </a:cubicBezTo>
                  <a:cubicBezTo>
                    <a:pt x="0" y="8282"/>
                    <a:pt x="0" y="8282"/>
                    <a:pt x="0" y="8282"/>
                  </a:cubicBezTo>
                  <a:cubicBezTo>
                    <a:pt x="58" y="8378"/>
                    <a:pt x="116" y="8427"/>
                    <a:pt x="173" y="8475"/>
                  </a:cubicBezTo>
                  <a:cubicBezTo>
                    <a:pt x="635" y="8863"/>
                    <a:pt x="1213" y="9057"/>
                    <a:pt x="1848" y="9057"/>
                  </a:cubicBezTo>
                  <a:cubicBezTo>
                    <a:pt x="2483" y="9057"/>
                    <a:pt x="3061" y="8863"/>
                    <a:pt x="3523" y="8475"/>
                  </a:cubicBezTo>
                  <a:cubicBezTo>
                    <a:pt x="3985" y="8088"/>
                    <a:pt x="4216" y="7652"/>
                    <a:pt x="4216" y="7071"/>
                  </a:cubicBezTo>
                  <a:cubicBezTo>
                    <a:pt x="4216" y="6538"/>
                    <a:pt x="3985" y="6102"/>
                    <a:pt x="3523" y="5715"/>
                  </a:cubicBezTo>
                  <a:cubicBezTo>
                    <a:pt x="3061" y="5327"/>
                    <a:pt x="2483" y="5134"/>
                    <a:pt x="1848" y="5134"/>
                  </a:cubicBezTo>
                  <a:cubicBezTo>
                    <a:pt x="1213" y="5134"/>
                    <a:pt x="635" y="5327"/>
                    <a:pt x="173" y="5715"/>
                  </a:cubicBezTo>
                  <a:cubicBezTo>
                    <a:pt x="116" y="5763"/>
                    <a:pt x="58" y="5812"/>
                    <a:pt x="0" y="5909"/>
                  </a:cubicBezTo>
                  <a:cubicBezTo>
                    <a:pt x="0" y="2954"/>
                    <a:pt x="0" y="2954"/>
                    <a:pt x="0" y="2954"/>
                  </a:cubicBezTo>
                  <a:cubicBezTo>
                    <a:pt x="58" y="2954"/>
                    <a:pt x="58" y="2954"/>
                    <a:pt x="116" y="2954"/>
                  </a:cubicBezTo>
                  <a:cubicBezTo>
                    <a:pt x="693" y="2954"/>
                    <a:pt x="1271" y="2954"/>
                    <a:pt x="1848" y="3003"/>
                  </a:cubicBezTo>
                  <a:cubicBezTo>
                    <a:pt x="3870" y="0"/>
                    <a:pt x="3870" y="0"/>
                    <a:pt x="3870" y="0"/>
                  </a:cubicBezTo>
                  <a:cubicBezTo>
                    <a:pt x="5025" y="194"/>
                    <a:pt x="6180" y="387"/>
                    <a:pt x="7277" y="726"/>
                  </a:cubicBezTo>
                  <a:cubicBezTo>
                    <a:pt x="7277" y="4165"/>
                    <a:pt x="7277" y="4165"/>
                    <a:pt x="7277" y="4165"/>
                  </a:cubicBezTo>
                  <a:cubicBezTo>
                    <a:pt x="8490" y="4601"/>
                    <a:pt x="9645" y="5134"/>
                    <a:pt x="10742" y="5812"/>
                  </a:cubicBezTo>
                  <a:cubicBezTo>
                    <a:pt x="14207" y="4068"/>
                    <a:pt x="14207" y="4068"/>
                    <a:pt x="14207" y="4068"/>
                  </a:cubicBezTo>
                  <a:cubicBezTo>
                    <a:pt x="14670" y="4407"/>
                    <a:pt x="15132" y="4746"/>
                    <a:pt x="15594" y="5134"/>
                  </a:cubicBezTo>
                  <a:cubicBezTo>
                    <a:pt x="15940" y="5473"/>
                    <a:pt x="16287" y="5763"/>
                    <a:pt x="16633" y="6102"/>
                  </a:cubicBezTo>
                  <a:cubicBezTo>
                    <a:pt x="14554" y="9008"/>
                    <a:pt x="14554" y="9008"/>
                    <a:pt x="14554" y="9008"/>
                  </a:cubicBezTo>
                  <a:cubicBezTo>
                    <a:pt x="15363" y="9880"/>
                    <a:pt x="16056" y="10848"/>
                    <a:pt x="16633" y="11817"/>
                  </a:cubicBezTo>
                  <a:cubicBezTo>
                    <a:pt x="20734" y="11817"/>
                    <a:pt x="20734" y="11817"/>
                    <a:pt x="20734" y="11817"/>
                  </a:cubicBezTo>
                  <a:cubicBezTo>
                    <a:pt x="21080" y="12737"/>
                    <a:pt x="21369" y="13657"/>
                    <a:pt x="21600" y="14578"/>
                  </a:cubicBezTo>
                  <a:cubicBezTo>
                    <a:pt x="18077" y="16515"/>
                    <a:pt x="18077" y="16515"/>
                    <a:pt x="18077" y="16515"/>
                  </a:cubicBezTo>
                  <a:cubicBezTo>
                    <a:pt x="18135" y="17048"/>
                    <a:pt x="18135" y="17580"/>
                    <a:pt x="18135" y="18113"/>
                  </a:cubicBezTo>
                  <a:cubicBezTo>
                    <a:pt x="18135" y="18161"/>
                    <a:pt x="18135" y="18161"/>
                    <a:pt x="18135" y="182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rgbClr val="F2F2F2"/>
              </a:solidFill>
              <a:round/>
            </a:ln>
          </p:spPr>
          <p:txBody>
            <a:bodyPr lIns="0" tIns="0" rIns="0" bIns="0"/>
            <a:lstStyle/>
            <a:p>
              <a:pPr defTabSz="608555"/>
              <a:endParaRPr sz="3199" kern="0" dirty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latin typeface="標楷體" pitchFamily="65" charset="-120"/>
                <a:ea typeface="標楷體" pitchFamily="65" charset="-120"/>
                <a:cs typeface="+mn-ea"/>
                <a:sym typeface="Calibri"/>
              </a:endParaRPr>
            </a:p>
          </p:txBody>
        </p:sp>
        <p:sp>
          <p:nvSpPr>
            <p:cNvPr id="7" name="Shape 14696"/>
            <p:cNvSpPr/>
            <p:nvPr/>
          </p:nvSpPr>
          <p:spPr>
            <a:xfrm>
              <a:off x="428596" y="1785926"/>
              <a:ext cx="770891" cy="926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236"/>
                  </a:moveTo>
                  <a:cubicBezTo>
                    <a:pt x="21600" y="13512"/>
                    <a:pt x="21600" y="13512"/>
                    <a:pt x="21600" y="13512"/>
                  </a:cubicBezTo>
                  <a:cubicBezTo>
                    <a:pt x="21542" y="13415"/>
                    <a:pt x="21426" y="13318"/>
                    <a:pt x="21310" y="13222"/>
                  </a:cubicBezTo>
                  <a:cubicBezTo>
                    <a:pt x="20845" y="12834"/>
                    <a:pt x="20265" y="12640"/>
                    <a:pt x="19626" y="12640"/>
                  </a:cubicBezTo>
                  <a:cubicBezTo>
                    <a:pt x="18987" y="12640"/>
                    <a:pt x="18406" y="12834"/>
                    <a:pt x="17942" y="13222"/>
                  </a:cubicBezTo>
                  <a:cubicBezTo>
                    <a:pt x="17535" y="13609"/>
                    <a:pt x="17303" y="14093"/>
                    <a:pt x="17303" y="14626"/>
                  </a:cubicBezTo>
                  <a:cubicBezTo>
                    <a:pt x="17303" y="15159"/>
                    <a:pt x="17535" y="15643"/>
                    <a:pt x="17942" y="15982"/>
                  </a:cubicBezTo>
                  <a:cubicBezTo>
                    <a:pt x="18406" y="16370"/>
                    <a:pt x="18987" y="16563"/>
                    <a:pt x="19626" y="16563"/>
                  </a:cubicBezTo>
                  <a:cubicBezTo>
                    <a:pt x="20265" y="16563"/>
                    <a:pt x="20845" y="16370"/>
                    <a:pt x="21310" y="15982"/>
                  </a:cubicBezTo>
                  <a:cubicBezTo>
                    <a:pt x="21426" y="15885"/>
                    <a:pt x="21542" y="15788"/>
                    <a:pt x="21600" y="15691"/>
                  </a:cubicBezTo>
                  <a:cubicBezTo>
                    <a:pt x="21600" y="18743"/>
                    <a:pt x="21600" y="18743"/>
                    <a:pt x="21600" y="18743"/>
                  </a:cubicBezTo>
                  <a:cubicBezTo>
                    <a:pt x="20961" y="18743"/>
                    <a:pt x="20381" y="18694"/>
                    <a:pt x="19742" y="18646"/>
                  </a:cubicBezTo>
                  <a:cubicBezTo>
                    <a:pt x="17535" y="21600"/>
                    <a:pt x="17535" y="21600"/>
                    <a:pt x="17535" y="21600"/>
                  </a:cubicBezTo>
                  <a:cubicBezTo>
                    <a:pt x="16316" y="21455"/>
                    <a:pt x="15155" y="21164"/>
                    <a:pt x="14052" y="20825"/>
                  </a:cubicBezTo>
                  <a:cubicBezTo>
                    <a:pt x="14342" y="17483"/>
                    <a:pt x="14342" y="17483"/>
                    <a:pt x="14342" y="17483"/>
                  </a:cubicBezTo>
                  <a:cubicBezTo>
                    <a:pt x="13065" y="16999"/>
                    <a:pt x="11845" y="16370"/>
                    <a:pt x="10684" y="15643"/>
                  </a:cubicBezTo>
                  <a:cubicBezTo>
                    <a:pt x="7490" y="17580"/>
                    <a:pt x="7490" y="17580"/>
                    <a:pt x="7490" y="17580"/>
                  </a:cubicBezTo>
                  <a:cubicBezTo>
                    <a:pt x="7026" y="17241"/>
                    <a:pt x="6561" y="16902"/>
                    <a:pt x="6155" y="16563"/>
                  </a:cubicBezTo>
                  <a:cubicBezTo>
                    <a:pt x="5632" y="16127"/>
                    <a:pt x="5168" y="15740"/>
                    <a:pt x="4761" y="15304"/>
                  </a:cubicBezTo>
                  <a:cubicBezTo>
                    <a:pt x="6852" y="12301"/>
                    <a:pt x="6852" y="12301"/>
                    <a:pt x="6852" y="12301"/>
                  </a:cubicBezTo>
                  <a:cubicBezTo>
                    <a:pt x="6097" y="11478"/>
                    <a:pt x="5516" y="10606"/>
                    <a:pt x="4994" y="9638"/>
                  </a:cubicBezTo>
                  <a:cubicBezTo>
                    <a:pt x="871" y="9638"/>
                    <a:pt x="871" y="9638"/>
                    <a:pt x="871" y="9638"/>
                  </a:cubicBezTo>
                  <a:cubicBezTo>
                    <a:pt x="465" y="8717"/>
                    <a:pt x="232" y="7797"/>
                    <a:pt x="0" y="6829"/>
                  </a:cubicBezTo>
                  <a:cubicBezTo>
                    <a:pt x="3600" y="5037"/>
                    <a:pt x="3600" y="5037"/>
                    <a:pt x="3600" y="5037"/>
                  </a:cubicBezTo>
                  <a:cubicBezTo>
                    <a:pt x="3600" y="4746"/>
                    <a:pt x="3542" y="4407"/>
                    <a:pt x="3542" y="4068"/>
                  </a:cubicBezTo>
                  <a:cubicBezTo>
                    <a:pt x="3542" y="3971"/>
                    <a:pt x="3542" y="3826"/>
                    <a:pt x="3542" y="3681"/>
                  </a:cubicBezTo>
                  <a:cubicBezTo>
                    <a:pt x="6852" y="3681"/>
                    <a:pt x="6852" y="3681"/>
                    <a:pt x="6852" y="3681"/>
                  </a:cubicBezTo>
                  <a:cubicBezTo>
                    <a:pt x="6677" y="3584"/>
                    <a:pt x="6503" y="3487"/>
                    <a:pt x="6329" y="3342"/>
                  </a:cubicBezTo>
                  <a:cubicBezTo>
                    <a:pt x="5865" y="2954"/>
                    <a:pt x="5632" y="2518"/>
                    <a:pt x="5632" y="1986"/>
                  </a:cubicBezTo>
                  <a:cubicBezTo>
                    <a:pt x="5632" y="1404"/>
                    <a:pt x="5865" y="969"/>
                    <a:pt x="6329" y="581"/>
                  </a:cubicBezTo>
                  <a:cubicBezTo>
                    <a:pt x="6794" y="194"/>
                    <a:pt x="7374" y="0"/>
                    <a:pt x="8013" y="0"/>
                  </a:cubicBezTo>
                  <a:cubicBezTo>
                    <a:pt x="8652" y="0"/>
                    <a:pt x="9232" y="194"/>
                    <a:pt x="9697" y="581"/>
                  </a:cubicBezTo>
                  <a:cubicBezTo>
                    <a:pt x="10161" y="969"/>
                    <a:pt x="10394" y="1404"/>
                    <a:pt x="10394" y="1986"/>
                  </a:cubicBezTo>
                  <a:cubicBezTo>
                    <a:pt x="10394" y="2518"/>
                    <a:pt x="10161" y="2954"/>
                    <a:pt x="9697" y="3342"/>
                  </a:cubicBezTo>
                  <a:cubicBezTo>
                    <a:pt x="9523" y="3487"/>
                    <a:pt x="9348" y="3584"/>
                    <a:pt x="9174" y="3681"/>
                  </a:cubicBezTo>
                  <a:cubicBezTo>
                    <a:pt x="12426" y="3681"/>
                    <a:pt x="12426" y="3681"/>
                    <a:pt x="12426" y="3681"/>
                  </a:cubicBezTo>
                  <a:cubicBezTo>
                    <a:pt x="12426" y="5763"/>
                    <a:pt x="13297" y="7555"/>
                    <a:pt x="15097" y="9008"/>
                  </a:cubicBezTo>
                  <a:cubicBezTo>
                    <a:pt x="16897" y="10509"/>
                    <a:pt x="19045" y="11236"/>
                    <a:pt x="21600" y="11236"/>
                  </a:cubicBezTo>
                  <a:cubicBezTo>
                    <a:pt x="21600" y="11236"/>
                    <a:pt x="21600" y="11236"/>
                    <a:pt x="21600" y="1123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rgbClr val="F2F2F2"/>
              </a:solidFill>
              <a:round/>
            </a:ln>
          </p:spPr>
          <p:txBody>
            <a:bodyPr lIns="0" tIns="0" rIns="0" bIns="0"/>
            <a:lstStyle/>
            <a:p>
              <a:pPr defTabSz="608555"/>
              <a:endParaRPr sz="3199" kern="0" dirty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latin typeface="標楷體" pitchFamily="65" charset="-120"/>
                <a:ea typeface="標楷體" pitchFamily="65" charset="-120"/>
                <a:cs typeface="+mn-ea"/>
                <a:sym typeface="Calibri"/>
              </a:endParaRPr>
            </a:p>
          </p:txBody>
        </p:sp>
        <p:sp>
          <p:nvSpPr>
            <p:cNvPr id="8" name="Shape 14695"/>
            <p:cNvSpPr/>
            <p:nvPr/>
          </p:nvSpPr>
          <p:spPr>
            <a:xfrm>
              <a:off x="1071538" y="1928802"/>
              <a:ext cx="931118" cy="770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60" y="9082"/>
                  </a:moveTo>
                  <a:cubicBezTo>
                    <a:pt x="5629" y="9082"/>
                    <a:pt x="7457" y="8209"/>
                    <a:pt x="8900" y="6404"/>
                  </a:cubicBezTo>
                  <a:cubicBezTo>
                    <a:pt x="10391" y="4658"/>
                    <a:pt x="11113" y="2504"/>
                    <a:pt x="11161" y="0"/>
                  </a:cubicBezTo>
                  <a:cubicBezTo>
                    <a:pt x="13181" y="0"/>
                    <a:pt x="13181" y="0"/>
                    <a:pt x="13181" y="0"/>
                  </a:cubicBezTo>
                  <a:cubicBezTo>
                    <a:pt x="13181" y="0"/>
                    <a:pt x="13181" y="58"/>
                    <a:pt x="13181" y="58"/>
                  </a:cubicBezTo>
                  <a:cubicBezTo>
                    <a:pt x="12796" y="524"/>
                    <a:pt x="12604" y="1106"/>
                    <a:pt x="12604" y="1747"/>
                  </a:cubicBezTo>
                  <a:cubicBezTo>
                    <a:pt x="12604" y="2387"/>
                    <a:pt x="12796" y="2969"/>
                    <a:pt x="13181" y="3377"/>
                  </a:cubicBezTo>
                  <a:cubicBezTo>
                    <a:pt x="13566" y="3843"/>
                    <a:pt x="13999" y="4075"/>
                    <a:pt x="14528" y="4075"/>
                  </a:cubicBezTo>
                  <a:cubicBezTo>
                    <a:pt x="15106" y="4075"/>
                    <a:pt x="15539" y="3843"/>
                    <a:pt x="15923" y="3377"/>
                  </a:cubicBezTo>
                  <a:cubicBezTo>
                    <a:pt x="16308" y="2969"/>
                    <a:pt x="16501" y="2387"/>
                    <a:pt x="16501" y="1747"/>
                  </a:cubicBezTo>
                  <a:cubicBezTo>
                    <a:pt x="16501" y="1106"/>
                    <a:pt x="16308" y="524"/>
                    <a:pt x="15923" y="58"/>
                  </a:cubicBezTo>
                  <a:cubicBezTo>
                    <a:pt x="15923" y="58"/>
                    <a:pt x="15875" y="0"/>
                    <a:pt x="15875" y="0"/>
                  </a:cubicBezTo>
                  <a:cubicBezTo>
                    <a:pt x="18665" y="0"/>
                    <a:pt x="18665" y="0"/>
                    <a:pt x="18665" y="0"/>
                  </a:cubicBezTo>
                  <a:cubicBezTo>
                    <a:pt x="18665" y="640"/>
                    <a:pt x="18665" y="1281"/>
                    <a:pt x="18617" y="1863"/>
                  </a:cubicBezTo>
                  <a:cubicBezTo>
                    <a:pt x="21600" y="3843"/>
                    <a:pt x="21600" y="3843"/>
                    <a:pt x="21600" y="3843"/>
                  </a:cubicBezTo>
                  <a:cubicBezTo>
                    <a:pt x="21456" y="4949"/>
                    <a:pt x="21215" y="5997"/>
                    <a:pt x="20927" y="7045"/>
                  </a:cubicBezTo>
                  <a:cubicBezTo>
                    <a:pt x="17415" y="7278"/>
                    <a:pt x="17415" y="7278"/>
                    <a:pt x="17415" y="7278"/>
                  </a:cubicBezTo>
                  <a:cubicBezTo>
                    <a:pt x="16982" y="8442"/>
                    <a:pt x="16453" y="9548"/>
                    <a:pt x="15779" y="10654"/>
                  </a:cubicBezTo>
                  <a:cubicBezTo>
                    <a:pt x="17559" y="14148"/>
                    <a:pt x="17559" y="14148"/>
                    <a:pt x="17559" y="14148"/>
                  </a:cubicBezTo>
                  <a:cubicBezTo>
                    <a:pt x="17222" y="14613"/>
                    <a:pt x="16886" y="15021"/>
                    <a:pt x="16549" y="15487"/>
                  </a:cubicBezTo>
                  <a:cubicBezTo>
                    <a:pt x="16164" y="15894"/>
                    <a:pt x="15827" y="16302"/>
                    <a:pt x="15442" y="16709"/>
                  </a:cubicBezTo>
                  <a:cubicBezTo>
                    <a:pt x="12508" y="14613"/>
                    <a:pt x="12508" y="14613"/>
                    <a:pt x="12508" y="14613"/>
                  </a:cubicBezTo>
                  <a:cubicBezTo>
                    <a:pt x="11594" y="15429"/>
                    <a:pt x="10680" y="16069"/>
                    <a:pt x="9718" y="16593"/>
                  </a:cubicBezTo>
                  <a:cubicBezTo>
                    <a:pt x="9718" y="20727"/>
                    <a:pt x="9718" y="20727"/>
                    <a:pt x="9718" y="20727"/>
                  </a:cubicBezTo>
                  <a:cubicBezTo>
                    <a:pt x="8804" y="21134"/>
                    <a:pt x="7890" y="21425"/>
                    <a:pt x="6927" y="21600"/>
                  </a:cubicBezTo>
                  <a:cubicBezTo>
                    <a:pt x="5196" y="17990"/>
                    <a:pt x="5196" y="17990"/>
                    <a:pt x="5196" y="17990"/>
                  </a:cubicBezTo>
                  <a:cubicBezTo>
                    <a:pt x="4666" y="18049"/>
                    <a:pt x="4137" y="18107"/>
                    <a:pt x="3656" y="18107"/>
                  </a:cubicBezTo>
                  <a:cubicBezTo>
                    <a:pt x="3608" y="18107"/>
                    <a:pt x="3608" y="18107"/>
                    <a:pt x="3560" y="18107"/>
                  </a:cubicBezTo>
                  <a:cubicBezTo>
                    <a:pt x="3560" y="14439"/>
                    <a:pt x="3560" y="14439"/>
                    <a:pt x="3560" y="14439"/>
                  </a:cubicBezTo>
                  <a:cubicBezTo>
                    <a:pt x="3512" y="14555"/>
                    <a:pt x="3416" y="14672"/>
                    <a:pt x="3319" y="14788"/>
                  </a:cubicBezTo>
                  <a:cubicBezTo>
                    <a:pt x="2935" y="15254"/>
                    <a:pt x="2453" y="15487"/>
                    <a:pt x="1924" y="15487"/>
                  </a:cubicBezTo>
                  <a:cubicBezTo>
                    <a:pt x="1395" y="15487"/>
                    <a:pt x="914" y="15254"/>
                    <a:pt x="529" y="14788"/>
                  </a:cubicBezTo>
                  <a:cubicBezTo>
                    <a:pt x="192" y="14381"/>
                    <a:pt x="0" y="13798"/>
                    <a:pt x="0" y="13158"/>
                  </a:cubicBezTo>
                  <a:cubicBezTo>
                    <a:pt x="0" y="12518"/>
                    <a:pt x="192" y="11935"/>
                    <a:pt x="529" y="11470"/>
                  </a:cubicBezTo>
                  <a:cubicBezTo>
                    <a:pt x="914" y="11004"/>
                    <a:pt x="1395" y="10771"/>
                    <a:pt x="1924" y="10771"/>
                  </a:cubicBezTo>
                  <a:cubicBezTo>
                    <a:pt x="2453" y="10771"/>
                    <a:pt x="2935" y="11004"/>
                    <a:pt x="3319" y="11470"/>
                  </a:cubicBezTo>
                  <a:cubicBezTo>
                    <a:pt x="3416" y="11586"/>
                    <a:pt x="3512" y="11702"/>
                    <a:pt x="3560" y="11819"/>
                  </a:cubicBezTo>
                  <a:lnTo>
                    <a:pt x="3560" y="9082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rgbClr val="F2F2F2"/>
              </a:solidFill>
              <a:round/>
            </a:ln>
          </p:spPr>
          <p:txBody>
            <a:bodyPr lIns="0" tIns="0" rIns="0" bIns="0"/>
            <a:lstStyle/>
            <a:p>
              <a:pPr defTabSz="608555"/>
              <a:endParaRPr sz="3199" kern="0" dirty="0">
                <a:solidFill>
                  <a:sysClr val="windowText" lastClr="000000"/>
                </a:solidFill>
                <a:uFill>
                  <a:solidFill>
                    <a:srgbClr val="FFFFFF"/>
                  </a:solidFill>
                </a:uFill>
                <a:latin typeface="標楷體" pitchFamily="65" charset="-120"/>
                <a:ea typeface="標楷體" pitchFamily="65" charset="-120"/>
                <a:cs typeface="+mn-ea"/>
                <a:sym typeface="Calibri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486048" y="2857496"/>
            <a:ext cx="2728762" cy="1529375"/>
            <a:chOff x="4915072" y="2343006"/>
            <a:chExt cx="2728762" cy="1529375"/>
          </a:xfrm>
        </p:grpSpPr>
        <p:sp>
          <p:nvSpPr>
            <p:cNvPr id="18" name="Shape 14710"/>
            <p:cNvSpPr/>
            <p:nvPr/>
          </p:nvSpPr>
          <p:spPr>
            <a:xfrm flipH="1">
              <a:off x="6071501" y="3071810"/>
              <a:ext cx="1572333" cy="1"/>
            </a:xfrm>
            <a:prstGeom prst="line">
              <a:avLst/>
            </a:prstGeom>
            <a:ln w="6350">
              <a:solidFill>
                <a:schemeClr val="accent2"/>
              </a:solidFill>
              <a:prstDash val="dash"/>
              <a:round/>
              <a:headEnd type="oval"/>
            </a:ln>
          </p:spPr>
          <p:txBody>
            <a:bodyPr lIns="0" tIns="0" rIns="0" bIns="0"/>
            <a:lstStyle/>
            <a:p>
              <a:pPr defTabSz="608555">
                <a:defRPr sz="120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sz="1599" kern="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4915072" y="2343006"/>
              <a:ext cx="1847252" cy="1529375"/>
              <a:chOff x="4915072" y="2343006"/>
              <a:chExt cx="1847252" cy="1529375"/>
            </a:xfrm>
          </p:grpSpPr>
          <p:sp>
            <p:nvSpPr>
              <p:cNvPr id="9" name="Shape 14695"/>
              <p:cNvSpPr/>
              <p:nvPr/>
            </p:nvSpPr>
            <p:spPr>
              <a:xfrm rot="2003800">
                <a:off x="4915072" y="2343006"/>
                <a:ext cx="1847252" cy="1529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60" y="9082"/>
                    </a:moveTo>
                    <a:cubicBezTo>
                      <a:pt x="5629" y="9082"/>
                      <a:pt x="7457" y="8209"/>
                      <a:pt x="8900" y="6404"/>
                    </a:cubicBezTo>
                    <a:cubicBezTo>
                      <a:pt x="10391" y="4658"/>
                      <a:pt x="11113" y="2504"/>
                      <a:pt x="11161" y="0"/>
                    </a:cubicBezTo>
                    <a:cubicBezTo>
                      <a:pt x="13181" y="0"/>
                      <a:pt x="13181" y="0"/>
                      <a:pt x="13181" y="0"/>
                    </a:cubicBezTo>
                    <a:cubicBezTo>
                      <a:pt x="13181" y="0"/>
                      <a:pt x="13181" y="58"/>
                      <a:pt x="13181" y="58"/>
                    </a:cubicBezTo>
                    <a:cubicBezTo>
                      <a:pt x="12796" y="524"/>
                      <a:pt x="12604" y="1106"/>
                      <a:pt x="12604" y="1747"/>
                    </a:cubicBezTo>
                    <a:cubicBezTo>
                      <a:pt x="12604" y="2387"/>
                      <a:pt x="12796" y="2969"/>
                      <a:pt x="13181" y="3377"/>
                    </a:cubicBezTo>
                    <a:cubicBezTo>
                      <a:pt x="13566" y="3843"/>
                      <a:pt x="13999" y="4075"/>
                      <a:pt x="14528" y="4075"/>
                    </a:cubicBezTo>
                    <a:cubicBezTo>
                      <a:pt x="15106" y="4075"/>
                      <a:pt x="15539" y="3843"/>
                      <a:pt x="15923" y="3377"/>
                    </a:cubicBezTo>
                    <a:cubicBezTo>
                      <a:pt x="16308" y="2969"/>
                      <a:pt x="16501" y="2387"/>
                      <a:pt x="16501" y="1747"/>
                    </a:cubicBezTo>
                    <a:cubicBezTo>
                      <a:pt x="16501" y="1106"/>
                      <a:pt x="16308" y="524"/>
                      <a:pt x="15923" y="58"/>
                    </a:cubicBezTo>
                    <a:cubicBezTo>
                      <a:pt x="15923" y="58"/>
                      <a:pt x="15875" y="0"/>
                      <a:pt x="15875" y="0"/>
                    </a:cubicBezTo>
                    <a:cubicBezTo>
                      <a:pt x="18665" y="0"/>
                      <a:pt x="18665" y="0"/>
                      <a:pt x="18665" y="0"/>
                    </a:cubicBezTo>
                    <a:cubicBezTo>
                      <a:pt x="18665" y="640"/>
                      <a:pt x="18665" y="1281"/>
                      <a:pt x="18617" y="1863"/>
                    </a:cubicBezTo>
                    <a:cubicBezTo>
                      <a:pt x="21600" y="3843"/>
                      <a:pt x="21600" y="3843"/>
                      <a:pt x="21600" y="3843"/>
                    </a:cubicBezTo>
                    <a:cubicBezTo>
                      <a:pt x="21456" y="4949"/>
                      <a:pt x="21215" y="5997"/>
                      <a:pt x="20927" y="7045"/>
                    </a:cubicBezTo>
                    <a:cubicBezTo>
                      <a:pt x="17415" y="7278"/>
                      <a:pt x="17415" y="7278"/>
                      <a:pt x="17415" y="7278"/>
                    </a:cubicBezTo>
                    <a:cubicBezTo>
                      <a:pt x="16982" y="8442"/>
                      <a:pt x="16453" y="9548"/>
                      <a:pt x="15779" y="10654"/>
                    </a:cubicBezTo>
                    <a:cubicBezTo>
                      <a:pt x="17559" y="14148"/>
                      <a:pt x="17559" y="14148"/>
                      <a:pt x="17559" y="14148"/>
                    </a:cubicBezTo>
                    <a:cubicBezTo>
                      <a:pt x="17222" y="14613"/>
                      <a:pt x="16886" y="15021"/>
                      <a:pt x="16549" y="15487"/>
                    </a:cubicBezTo>
                    <a:cubicBezTo>
                      <a:pt x="16164" y="15894"/>
                      <a:pt x="15827" y="16302"/>
                      <a:pt x="15442" y="16709"/>
                    </a:cubicBezTo>
                    <a:cubicBezTo>
                      <a:pt x="12508" y="14613"/>
                      <a:pt x="12508" y="14613"/>
                      <a:pt x="12508" y="14613"/>
                    </a:cubicBezTo>
                    <a:cubicBezTo>
                      <a:pt x="11594" y="15429"/>
                      <a:pt x="10680" y="16069"/>
                      <a:pt x="9718" y="16593"/>
                    </a:cubicBezTo>
                    <a:cubicBezTo>
                      <a:pt x="9718" y="20727"/>
                      <a:pt x="9718" y="20727"/>
                      <a:pt x="9718" y="20727"/>
                    </a:cubicBezTo>
                    <a:cubicBezTo>
                      <a:pt x="8804" y="21134"/>
                      <a:pt x="7890" y="21425"/>
                      <a:pt x="6927" y="21600"/>
                    </a:cubicBezTo>
                    <a:cubicBezTo>
                      <a:pt x="5196" y="17990"/>
                      <a:pt x="5196" y="17990"/>
                      <a:pt x="5196" y="17990"/>
                    </a:cubicBezTo>
                    <a:cubicBezTo>
                      <a:pt x="4666" y="18049"/>
                      <a:pt x="4137" y="18107"/>
                      <a:pt x="3656" y="18107"/>
                    </a:cubicBezTo>
                    <a:cubicBezTo>
                      <a:pt x="3608" y="18107"/>
                      <a:pt x="3608" y="18107"/>
                      <a:pt x="3560" y="18107"/>
                    </a:cubicBezTo>
                    <a:cubicBezTo>
                      <a:pt x="3560" y="14439"/>
                      <a:pt x="3560" y="14439"/>
                      <a:pt x="3560" y="14439"/>
                    </a:cubicBezTo>
                    <a:cubicBezTo>
                      <a:pt x="3512" y="14555"/>
                      <a:pt x="3416" y="14672"/>
                      <a:pt x="3319" y="14788"/>
                    </a:cubicBezTo>
                    <a:cubicBezTo>
                      <a:pt x="2935" y="15254"/>
                      <a:pt x="2453" y="15487"/>
                      <a:pt x="1924" y="15487"/>
                    </a:cubicBezTo>
                    <a:cubicBezTo>
                      <a:pt x="1395" y="15487"/>
                      <a:pt x="914" y="15254"/>
                      <a:pt x="529" y="14788"/>
                    </a:cubicBezTo>
                    <a:cubicBezTo>
                      <a:pt x="192" y="14381"/>
                      <a:pt x="0" y="13798"/>
                      <a:pt x="0" y="13158"/>
                    </a:cubicBezTo>
                    <a:cubicBezTo>
                      <a:pt x="0" y="12518"/>
                      <a:pt x="192" y="11935"/>
                      <a:pt x="529" y="11470"/>
                    </a:cubicBezTo>
                    <a:cubicBezTo>
                      <a:pt x="914" y="11004"/>
                      <a:pt x="1395" y="10771"/>
                      <a:pt x="1924" y="10771"/>
                    </a:cubicBezTo>
                    <a:cubicBezTo>
                      <a:pt x="2453" y="10771"/>
                      <a:pt x="2935" y="11004"/>
                      <a:pt x="3319" y="11470"/>
                    </a:cubicBezTo>
                    <a:cubicBezTo>
                      <a:pt x="3416" y="11586"/>
                      <a:pt x="3512" y="11702"/>
                      <a:pt x="3560" y="11819"/>
                    </a:cubicBezTo>
                    <a:lnTo>
                      <a:pt x="3560" y="9082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rgbClr val="F2F2F2"/>
                </a:solidFill>
                <a:round/>
              </a:ln>
            </p:spPr>
            <p:txBody>
              <a:bodyPr lIns="0" tIns="0" rIns="0" bIns="0"/>
              <a:lstStyle/>
              <a:p>
                <a:pPr defTabSz="608555"/>
                <a:endParaRPr sz="3199" kern="0" dirty="0">
                  <a:solidFill>
                    <a:sysClr val="windowText" lastClr="000000"/>
                  </a:solidFill>
                  <a:uFill>
                    <a:solidFill>
                      <a:srgbClr val="FFFFFF"/>
                    </a:solidFill>
                  </a:uFill>
                  <a:latin typeface="標楷體" pitchFamily="65" charset="-120"/>
                  <a:ea typeface="標楷體" pitchFamily="65" charset="-120"/>
                  <a:cs typeface="+mn-ea"/>
                  <a:sym typeface="Calibri"/>
                </a:endParaRPr>
              </a:p>
            </p:txBody>
          </p:sp>
          <p:sp>
            <p:nvSpPr>
              <p:cNvPr id="10" name="Shape 14697"/>
              <p:cNvSpPr/>
              <p:nvPr/>
            </p:nvSpPr>
            <p:spPr>
              <a:xfrm>
                <a:off x="5143504" y="2824459"/>
                <a:ext cx="1373488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spAutoFit/>
              </a:bodyPr>
              <a:lstStyle>
                <a:lvl1pPr>
                  <a:defRPr sz="1200" b="1">
                    <a:solidFill>
                      <a:srgbClr val="A5C067"/>
                    </a:solidFill>
                    <a:uFill>
                      <a:solidFill>
                        <a:srgbClr val="A5C067"/>
                      </a:solidFill>
                    </a:uFill>
                    <a:latin typeface="Roboto condensed"/>
                    <a:ea typeface="Roboto condensed"/>
                    <a:cs typeface="Roboto condensed"/>
                    <a:sym typeface="Roboto condensed"/>
                  </a:defRPr>
                </a:lvl1pPr>
              </a:lstStyle>
              <a:p>
                <a:pPr algn="ctr" defTabSz="608555">
                  <a:defRPr sz="1800" b="0">
                    <a:solidFill>
                      <a:srgbClr val="000000"/>
                    </a:solidFill>
                    <a:uFillTx/>
                  </a:defRPr>
                </a:pPr>
                <a:r>
                  <a:rPr lang="zh-TW" altLang="en-US" sz="3000" kern="0" dirty="0" smtClean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  <a:cs typeface="+mn-ea"/>
                    <a:sym typeface="Calibri"/>
                  </a:rPr>
                  <a:t>送 醫</a:t>
                </a:r>
                <a:endParaRPr lang="zh-CN" altLang="en-US" sz="3000" kern="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  <a:cs typeface="+mn-ea"/>
                  <a:sym typeface="Calibri"/>
                </a:endParaRPr>
              </a:p>
            </p:txBody>
          </p:sp>
        </p:grpSp>
      </p:grpSp>
      <p:grpSp>
        <p:nvGrpSpPr>
          <p:cNvPr id="12" name="群組 11"/>
          <p:cNvGrpSpPr/>
          <p:nvPr/>
        </p:nvGrpSpPr>
        <p:grpSpPr>
          <a:xfrm>
            <a:off x="0" y="297728"/>
            <a:ext cx="8929718" cy="702389"/>
            <a:chOff x="0" y="297728"/>
            <a:chExt cx="8929718" cy="702389"/>
          </a:xfrm>
        </p:grpSpPr>
        <p:grpSp>
          <p:nvGrpSpPr>
            <p:cNvPr id="13" name="群組 11"/>
            <p:cNvGrpSpPr/>
            <p:nvPr/>
          </p:nvGrpSpPr>
          <p:grpSpPr>
            <a:xfrm>
              <a:off x="0" y="785800"/>
              <a:ext cx="8929718" cy="214317"/>
              <a:chOff x="0" y="642918"/>
              <a:chExt cx="3071802" cy="285752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0" y="642918"/>
                <a:ext cx="2571736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0" y="750075"/>
                <a:ext cx="2786050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857232"/>
                <a:ext cx="3071802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214282" y="297728"/>
              <a:ext cx="3214710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TW" altLang="en-US" sz="3500" b="1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如何攙扶</a:t>
              </a:r>
            </a:p>
          </p:txBody>
        </p:sp>
      </p:grpSp>
      <p:sp>
        <p:nvSpPr>
          <p:cNvPr id="20" name="Shape 14698"/>
          <p:cNvSpPr/>
          <p:nvPr/>
        </p:nvSpPr>
        <p:spPr>
          <a:xfrm>
            <a:off x="4071934" y="2560448"/>
            <a:ext cx="3286148" cy="2154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800">
                <a:solidFill>
                  <a:srgbClr val="000000">
                    <a:alpha val="50000"/>
                  </a:srgbClr>
                </a:solidFill>
                <a:uFill>
                  <a:solidFill>
                    <a:srgbClr val="000000">
                      <a:alpha val="50000"/>
                    </a:srgbClr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defTabSz="608555">
              <a:defRPr sz="1800">
                <a:solidFill>
                  <a:srgbClr val="000000"/>
                </a:solidFill>
                <a:uFillTx/>
              </a:defRPr>
            </a:pPr>
            <a:r>
              <a:rPr lang="zh-TW" altLang="en-US" sz="2000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rPr>
              <a:t>搭肩攙扶：</a:t>
            </a:r>
            <a:r>
              <a:rPr lang="zh-TW" altLang="en-US" sz="2000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rPr>
              <a:t>單人、雙人</a:t>
            </a:r>
            <a:endParaRPr lang="en-US" altLang="zh-TW" sz="2000" kern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ea"/>
              <a:sym typeface="Calibri"/>
            </a:endParaRPr>
          </a:p>
          <a:p>
            <a:pPr defTabSz="608555">
              <a:defRPr sz="1800">
                <a:solidFill>
                  <a:srgbClr val="000000"/>
                </a:solidFill>
                <a:uFillTx/>
              </a:defRPr>
            </a:pPr>
            <a:endParaRPr lang="en-US" altLang="zh-TW" sz="2000" kern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ea"/>
              <a:sym typeface="Calibri"/>
            </a:endParaRPr>
          </a:p>
          <a:p>
            <a:pPr defTabSz="608555">
              <a:defRPr sz="1800">
                <a:solidFill>
                  <a:srgbClr val="000000"/>
                </a:solidFill>
                <a:uFillTx/>
              </a:defRPr>
            </a:pPr>
            <a:r>
              <a:rPr lang="zh-TW" altLang="en-US" sz="2000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rPr>
              <a:t>上背背人：</a:t>
            </a:r>
            <a:r>
              <a:rPr lang="zh-TW" altLang="en-US" sz="2000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rPr>
              <a:t>單人、多人</a:t>
            </a:r>
            <a:endParaRPr lang="en-US" altLang="zh-TW" sz="2000" kern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ea"/>
              <a:sym typeface="Calibri"/>
            </a:endParaRPr>
          </a:p>
          <a:p>
            <a:pPr defTabSz="608555">
              <a:defRPr sz="1800">
                <a:solidFill>
                  <a:srgbClr val="000000"/>
                </a:solidFill>
                <a:uFillTx/>
              </a:defRPr>
            </a:pPr>
            <a:endParaRPr lang="en-US" altLang="zh-TW" sz="2000" kern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ea"/>
              <a:sym typeface="Calibri"/>
            </a:endParaRPr>
          </a:p>
          <a:p>
            <a:pPr defTabSz="608555">
              <a:defRPr sz="1800">
                <a:solidFill>
                  <a:srgbClr val="000000"/>
                </a:solidFill>
                <a:uFillTx/>
              </a:defRPr>
            </a:pPr>
            <a:r>
              <a:rPr lang="zh-TW" altLang="en-US" sz="2000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rPr>
              <a:t>抱姿</a:t>
            </a:r>
            <a:endParaRPr lang="en-US" altLang="zh-TW" sz="2000" kern="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+mn-ea"/>
              <a:sym typeface="Calibri"/>
            </a:endParaRPr>
          </a:p>
          <a:p>
            <a:pPr defTabSz="608555">
              <a:defRPr sz="1800">
                <a:solidFill>
                  <a:srgbClr val="000000"/>
                </a:solidFill>
                <a:uFillTx/>
              </a:defRPr>
            </a:pPr>
            <a:endParaRPr lang="en-US" altLang="zh-TW" sz="2000" kern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ea"/>
              <a:sym typeface="Calibri"/>
            </a:endParaRPr>
          </a:p>
          <a:p>
            <a:pPr defTabSz="608555">
              <a:defRPr sz="1800">
                <a:solidFill>
                  <a:srgbClr val="000000"/>
                </a:solidFill>
                <a:uFillTx/>
              </a:defRPr>
            </a:pPr>
            <a:r>
              <a:rPr lang="zh-TW" altLang="en-US" sz="2000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rPr>
              <a:t>抬姿：</a:t>
            </a:r>
            <a:r>
              <a:rPr lang="zh-TW" altLang="en-US" sz="2000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ea"/>
                <a:sym typeface="Calibri"/>
              </a:rPr>
              <a:t>兩人、三人、上擔架</a:t>
            </a:r>
            <a:endParaRPr lang="en-US" altLang="zh-TW" sz="2000" kern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ea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297728"/>
            <a:ext cx="8929718" cy="702389"/>
            <a:chOff x="0" y="297728"/>
            <a:chExt cx="8929718" cy="702389"/>
          </a:xfrm>
        </p:grpSpPr>
        <p:grpSp>
          <p:nvGrpSpPr>
            <p:cNvPr id="5" name="群組 11"/>
            <p:cNvGrpSpPr/>
            <p:nvPr/>
          </p:nvGrpSpPr>
          <p:grpSpPr>
            <a:xfrm>
              <a:off x="0" y="785800"/>
              <a:ext cx="8929718" cy="214317"/>
              <a:chOff x="0" y="642918"/>
              <a:chExt cx="3071802" cy="285752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0" y="642918"/>
                <a:ext cx="2571736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750075"/>
                <a:ext cx="2786050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0" y="857232"/>
                <a:ext cx="3071802" cy="714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214282" y="297728"/>
              <a:ext cx="4643470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TW" altLang="en-US" sz="3500" b="1" dirty="0" smtClean="0">
                  <a:solidFill>
                    <a:srgbClr val="C00000"/>
                  </a:solidFill>
                  <a:latin typeface="Microsoft YaHei" pitchFamily="34" charset="-122"/>
                  <a:ea typeface="Microsoft YaHei" pitchFamily="34" charset="-122"/>
                </a:rPr>
                <a:t>簡易包紮及借物固定</a:t>
              </a: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1357290" y="1071544"/>
            <a:ext cx="6507458" cy="5500727"/>
            <a:chOff x="1607323" y="1071545"/>
            <a:chExt cx="6338432" cy="5357850"/>
          </a:xfrm>
        </p:grpSpPr>
        <p:grpSp>
          <p:nvGrpSpPr>
            <p:cNvPr id="28" name="群組 27"/>
            <p:cNvGrpSpPr/>
            <p:nvPr/>
          </p:nvGrpSpPr>
          <p:grpSpPr>
            <a:xfrm>
              <a:off x="1607323" y="1071545"/>
              <a:ext cx="6270895" cy="5357850"/>
              <a:chOff x="1607323" y="1071545"/>
              <a:chExt cx="6270895" cy="5357850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1607323" y="1071545"/>
                <a:ext cx="6270895" cy="5357850"/>
                <a:chOff x="1607323" y="1111578"/>
                <a:chExt cx="6270895" cy="4607225"/>
              </a:xfrm>
            </p:grpSpPr>
            <p:sp>
              <p:nvSpPr>
                <p:cNvPr id="20" name="五邊形 19"/>
                <p:cNvSpPr/>
                <p:nvPr/>
              </p:nvSpPr>
              <p:spPr>
                <a:xfrm rot="5400000" flipH="1">
                  <a:off x="1455942" y="1401417"/>
                  <a:ext cx="2334327" cy="1754650"/>
                </a:xfrm>
                <a:prstGeom prst="homePlat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1" name="五邊形 20"/>
                <p:cNvSpPr/>
                <p:nvPr/>
              </p:nvSpPr>
              <p:spPr>
                <a:xfrm flipH="1">
                  <a:off x="1607323" y="4121632"/>
                  <a:ext cx="2714644" cy="1263108"/>
                </a:xfrm>
                <a:prstGeom prst="homePlat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9" name="五邊形 18"/>
                <p:cNvSpPr/>
                <p:nvPr/>
              </p:nvSpPr>
              <p:spPr>
                <a:xfrm rot="5400000">
                  <a:off x="5593730" y="3434316"/>
                  <a:ext cx="2334327" cy="2234648"/>
                </a:xfrm>
                <a:prstGeom prst="homePlat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8" name="五邊形 17"/>
                <p:cNvSpPr/>
                <p:nvPr/>
              </p:nvSpPr>
              <p:spPr>
                <a:xfrm>
                  <a:off x="5072066" y="1357298"/>
                  <a:ext cx="2714644" cy="1290023"/>
                </a:xfrm>
                <a:prstGeom prst="homePlat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4" name="文字方塊 23"/>
              <p:cNvSpPr txBox="1"/>
              <p:nvPr/>
            </p:nvSpPr>
            <p:spPr>
              <a:xfrm>
                <a:off x="1928794" y="1857364"/>
                <a:ext cx="142876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TW" altLang="en-US" sz="2500" dirty="0" smtClean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三角巾</a:t>
                </a:r>
                <a:endParaRPr lang="en-US" altLang="zh-TW" sz="25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r>
                  <a:rPr lang="zh-TW" altLang="en-US" sz="2500" dirty="0" smtClean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固 定</a:t>
                </a:r>
                <a:endParaRPr lang="zh-TW" altLang="en-US" sz="2500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25" name="文字方塊 24"/>
              <p:cNvSpPr txBox="1"/>
              <p:nvPr/>
            </p:nvSpPr>
            <p:spPr>
              <a:xfrm>
                <a:off x="5991018" y="1643050"/>
                <a:ext cx="968743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TW" altLang="en-US" sz="2500" dirty="0" smtClean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借物</a:t>
                </a:r>
                <a:endParaRPr lang="en-US" altLang="zh-TW" sz="25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dist"/>
                <a:r>
                  <a:rPr lang="zh-TW" altLang="en-US" sz="2500" dirty="0" smtClean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固定</a:t>
                </a:r>
                <a:endParaRPr lang="zh-TW" altLang="en-US" sz="2500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26" name="文字方塊 25"/>
              <p:cNvSpPr txBox="1"/>
              <p:nvPr/>
            </p:nvSpPr>
            <p:spPr>
              <a:xfrm>
                <a:off x="6215074" y="4781804"/>
                <a:ext cx="107157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TW" altLang="en-US" sz="2500" dirty="0" smtClean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借物</a:t>
                </a:r>
                <a:endParaRPr lang="en-US" altLang="zh-TW" sz="25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dist"/>
                <a:r>
                  <a:rPr lang="zh-TW" altLang="en-US" sz="2500" dirty="0" smtClean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包紮</a:t>
                </a:r>
                <a:endParaRPr lang="zh-TW" altLang="en-US" sz="2500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27" name="文字方塊 26"/>
              <p:cNvSpPr txBox="1"/>
              <p:nvPr/>
            </p:nvSpPr>
            <p:spPr>
              <a:xfrm>
                <a:off x="2484062" y="4802215"/>
                <a:ext cx="107157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TW" altLang="en-US" sz="2500" dirty="0" smtClean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借物</a:t>
                </a:r>
                <a:endParaRPr lang="en-US" altLang="zh-TW" sz="2500" dirty="0" smtClean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dist"/>
                <a:r>
                  <a:rPr lang="zh-TW" altLang="en-US" sz="2500" dirty="0" smtClean="0">
                    <a:solidFill>
                      <a:schemeClr val="bg1"/>
                    </a:solidFill>
                    <a:latin typeface="Microsoft YaHei" pitchFamily="34" charset="-122"/>
                    <a:ea typeface="Microsoft YaHei" pitchFamily="34" charset="-122"/>
                  </a:rPr>
                  <a:t>搬運</a:t>
                </a:r>
                <a:endParaRPr lang="zh-TW" altLang="en-US" sz="2500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</p:grpSp>
        <p:grpSp>
          <p:nvGrpSpPr>
            <p:cNvPr id="23" name="群組 22"/>
            <p:cNvGrpSpPr/>
            <p:nvPr/>
          </p:nvGrpSpPr>
          <p:grpSpPr>
            <a:xfrm>
              <a:off x="1714480" y="1357298"/>
              <a:ext cx="6231275" cy="4714908"/>
              <a:chOff x="1714480" y="1357298"/>
              <a:chExt cx="6231275" cy="4714908"/>
            </a:xfrm>
          </p:grpSpPr>
          <p:pic>
            <p:nvPicPr>
              <p:cNvPr id="4102" name="Picture 6" descr="D:\107學年體育組\防災\107防災建置\107防災\107防災相關影片\20180227班級防災小組培訓\D75_5304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21212" b="9091"/>
              <a:stretch>
                <a:fillRect/>
              </a:stretch>
            </p:blipFill>
            <p:spPr bwMode="auto">
              <a:xfrm>
                <a:off x="3500430" y="1357298"/>
                <a:ext cx="2165563" cy="2232151"/>
              </a:xfrm>
              <a:prstGeom prst="hexagon">
                <a:avLst/>
              </a:prstGeom>
              <a:noFill/>
            </p:spPr>
          </p:pic>
          <p:pic>
            <p:nvPicPr>
              <p:cNvPr id="4103" name="Picture 7" descr="D:\107學年體育組\防災\107防災建置\107防災\107防災相關影片\20180227班級防災小組培訓\D75_5272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14480" y="2928934"/>
                <a:ext cx="2357454" cy="1594059"/>
              </a:xfrm>
              <a:prstGeom prst="hexagon">
                <a:avLst/>
              </a:prstGeom>
              <a:noFill/>
            </p:spPr>
          </p:pic>
          <p:pic>
            <p:nvPicPr>
              <p:cNvPr id="4104" name="Picture 8" descr="D:\107學年體育組\防災\107防災建置\107防災\107防災相關影片\20180227班級防災小組培訓\D75_5295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7926"/>
              <a:stretch>
                <a:fillRect/>
              </a:stretch>
            </p:blipFill>
            <p:spPr bwMode="auto">
              <a:xfrm>
                <a:off x="5072066" y="3000372"/>
                <a:ext cx="2873689" cy="1594800"/>
              </a:xfrm>
              <a:prstGeom prst="hexagon">
                <a:avLst/>
              </a:prstGeom>
              <a:noFill/>
            </p:spPr>
          </p:pic>
          <p:pic>
            <p:nvPicPr>
              <p:cNvPr id="4105" name="Picture 9" descr="D:\107學年體育組\防災\107防災建置\107防災\107防災相關影片\20180227班級防災小組培訓\D75_5302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24242"/>
              <a:stretch>
                <a:fillRect/>
              </a:stretch>
            </p:blipFill>
            <p:spPr bwMode="auto">
              <a:xfrm>
                <a:off x="3571868" y="3840206"/>
                <a:ext cx="1992183" cy="2232000"/>
              </a:xfrm>
              <a:prstGeom prst="hexagon">
                <a:avLst/>
              </a:prstGeom>
              <a:noFill/>
            </p:spPr>
          </p:pic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標題 1"/>
          <p:cNvSpPr>
            <a:spLocks noGrp="1"/>
          </p:cNvSpPr>
          <p:nvPr>
            <p:ph type="title"/>
          </p:nvPr>
        </p:nvSpPr>
        <p:spPr bwMode="auto">
          <a:xfrm>
            <a:off x="1857356" y="142876"/>
            <a:ext cx="4857784" cy="85723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000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107</a:t>
            </a:r>
            <a:r>
              <a:rPr lang="zh-TW" altLang="en-US" sz="2000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學年度第</a:t>
            </a:r>
            <a:r>
              <a:rPr lang="en-US" altLang="zh-TW" sz="2000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r>
              <a:rPr lang="zh-TW" altLang="en-US" sz="2000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學期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/>
            </a:r>
            <a:b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</a:br>
            <a:r>
              <a:rPr lang="zh-TW" altLang="en-US" sz="3000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複 合 式 防 災 演 練 流 程</a:t>
            </a:r>
          </a:p>
        </p:txBody>
      </p:sp>
      <p:sp>
        <p:nvSpPr>
          <p:cNvPr id="57348" name="日期版面配置區 3"/>
          <p:cNvSpPr>
            <a:spLocks noGrp="1"/>
          </p:cNvSpPr>
          <p:nvPr>
            <p:ph type="dt" sz="quarter" idx="4294967295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8CDBCFF-AD74-49FA-94F2-3FC4FF7A6472}" type="datetime1">
              <a:rPr lang="zh-TW" altLang="en-US"/>
              <a:pPr/>
              <a:t>2019/2/19</a:t>
            </a:fld>
            <a:endParaRPr lang="en-US" altLang="zh-TW"/>
          </a:p>
        </p:txBody>
      </p:sp>
      <p:grpSp>
        <p:nvGrpSpPr>
          <p:cNvPr id="49" name="群組 48"/>
          <p:cNvGrpSpPr/>
          <p:nvPr/>
        </p:nvGrpSpPr>
        <p:grpSpPr>
          <a:xfrm>
            <a:off x="142844" y="1357298"/>
            <a:ext cx="8715436" cy="4047966"/>
            <a:chOff x="142844" y="1857364"/>
            <a:chExt cx="8715436" cy="4047966"/>
          </a:xfrm>
        </p:grpSpPr>
        <p:grpSp>
          <p:nvGrpSpPr>
            <p:cNvPr id="25" name="群組 24"/>
            <p:cNvGrpSpPr/>
            <p:nvPr/>
          </p:nvGrpSpPr>
          <p:grpSpPr>
            <a:xfrm>
              <a:off x="142844" y="1857364"/>
              <a:ext cx="7500990" cy="1446550"/>
              <a:chOff x="142844" y="1285860"/>
              <a:chExt cx="7500990" cy="1446550"/>
            </a:xfrm>
          </p:grpSpPr>
          <p:sp>
            <p:nvSpPr>
              <p:cNvPr id="17" name="文字方塊 16"/>
              <p:cNvSpPr txBox="1"/>
              <p:nvPr/>
            </p:nvSpPr>
            <p:spPr>
              <a:xfrm>
                <a:off x="142844" y="2116857"/>
                <a:ext cx="1980029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2000" b="1" dirty="0" smtClean="0">
                    <a:latin typeface="標楷體" pitchFamily="65" charset="-120"/>
                    <a:ea typeface="標楷體" pitchFamily="65" charset="-120"/>
                  </a:rPr>
                  <a:t>校安演練</a:t>
                </a:r>
                <a:endParaRPr lang="en-US" altLang="zh-TW" sz="2000" b="1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sz="1400" dirty="0" smtClean="0">
                    <a:latin typeface="標楷體" pitchFamily="65" charset="-120"/>
                    <a:ea typeface="標楷體" pitchFamily="65" charset="-120"/>
                  </a:rPr>
                  <a:t>運用校內廣播系統發布</a:t>
                </a:r>
                <a:endParaRPr lang="zh-TW" altLang="en-US" sz="1400" dirty="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2500298" y="2116857"/>
                <a:ext cx="1980029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2000" b="1" dirty="0" smtClean="0">
                    <a:latin typeface="標楷體" pitchFamily="65" charset="-120"/>
                    <a:ea typeface="標楷體" pitchFamily="65" charset="-120"/>
                  </a:rPr>
                  <a:t>地震警訊發布</a:t>
                </a:r>
                <a:endParaRPr lang="en-US" altLang="zh-TW" sz="2000" b="1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sz="1400" dirty="0" smtClean="0">
                    <a:latin typeface="標楷體" pitchFamily="65" charset="-120"/>
                    <a:ea typeface="標楷體" pitchFamily="65" charset="-120"/>
                  </a:rPr>
                  <a:t>運用校內廣播系統發布</a:t>
                </a:r>
                <a:endParaRPr lang="zh-TW" altLang="en-US" sz="1400" dirty="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4945659" y="1285860"/>
                <a:ext cx="2698175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2000" b="1" dirty="0" smtClean="0">
                    <a:latin typeface="標楷體" pitchFamily="65" charset="-120"/>
                    <a:ea typeface="標楷體" pitchFamily="65" charset="-120"/>
                  </a:rPr>
                  <a:t>引導疏散</a:t>
                </a:r>
                <a:endParaRPr lang="en-US" altLang="zh-TW" sz="2000" b="1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sz="2000" b="1" dirty="0" smtClean="0">
                    <a:latin typeface="標楷體" pitchFamily="65" charset="-120"/>
                    <a:ea typeface="標楷體" pitchFamily="65" charset="-120"/>
                  </a:rPr>
                  <a:t>清點人數</a:t>
                </a:r>
                <a:endParaRPr lang="en-US" altLang="zh-TW" sz="2000" b="1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sz="2000" b="1" dirty="0" smtClean="0">
                    <a:latin typeface="標楷體" pitchFamily="65" charset="-120"/>
                    <a:ea typeface="標楷體" pitchFamily="65" charset="-120"/>
                  </a:rPr>
                  <a:t>安全回報</a:t>
                </a:r>
                <a:endParaRPr lang="en-US" altLang="zh-TW" sz="2000" b="1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sz="1400" dirty="0" smtClean="0">
                    <a:latin typeface="標楷體" pitchFamily="65" charset="-120"/>
                    <a:ea typeface="標楷體" pitchFamily="65" charset="-120"/>
                  </a:rPr>
                  <a:t>一分鐘後由師長引導疏散至操場</a:t>
                </a:r>
                <a:r>
                  <a:rPr lang="en-US" altLang="zh-TW" sz="1400" dirty="0" smtClean="0">
                    <a:latin typeface="標楷體" pitchFamily="65" charset="-120"/>
                    <a:ea typeface="標楷體" pitchFamily="65" charset="-120"/>
                  </a:rPr>
                  <a:t/>
                </a:r>
                <a:br>
                  <a:rPr lang="en-US" altLang="zh-TW" sz="1400" dirty="0" smtClean="0">
                    <a:latin typeface="標楷體" pitchFamily="65" charset="-120"/>
                    <a:ea typeface="標楷體" pitchFamily="65" charset="-120"/>
                  </a:rPr>
                </a:br>
                <a:r>
                  <a:rPr lang="zh-TW" altLang="en-US" sz="1400" dirty="0" smtClean="0">
                    <a:latin typeface="標楷體" pitchFamily="65" charset="-120"/>
                    <a:ea typeface="標楷體" pitchFamily="65" charset="-120"/>
                  </a:rPr>
                  <a:t>完成人員清查及安全回到動作</a:t>
                </a:r>
                <a:endParaRPr lang="zh-TW" altLang="en-US" sz="1400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24" name="群組 23"/>
            <p:cNvGrpSpPr/>
            <p:nvPr/>
          </p:nvGrpSpPr>
          <p:grpSpPr>
            <a:xfrm>
              <a:off x="1071538" y="4643446"/>
              <a:ext cx="7786742" cy="1261884"/>
              <a:chOff x="1071538" y="4071942"/>
              <a:chExt cx="7786742" cy="1261884"/>
            </a:xfrm>
          </p:grpSpPr>
          <p:sp>
            <p:nvSpPr>
              <p:cNvPr id="18" name="文字方塊 17"/>
              <p:cNvSpPr txBox="1"/>
              <p:nvPr/>
            </p:nvSpPr>
            <p:spPr>
              <a:xfrm>
                <a:off x="1071538" y="4071942"/>
                <a:ext cx="2339102" cy="1261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2000" b="1" dirty="0" smtClean="0">
                    <a:latin typeface="標楷體" pitchFamily="65" charset="-120"/>
                    <a:ea typeface="標楷體" pitchFamily="65" charset="-120"/>
                  </a:rPr>
                  <a:t>師生反應動作</a:t>
                </a:r>
                <a:endParaRPr lang="en-US" altLang="zh-TW" sz="2000" b="1" dirty="0" smtClean="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zh-TW" altLang="en-US" sz="1400" dirty="0" smtClean="0">
                    <a:latin typeface="標楷體" pitchFamily="65" charset="-120"/>
                    <a:ea typeface="標楷體" pitchFamily="65" charset="-120"/>
                  </a:rPr>
                  <a:t>迅速進入班級或鄰近教室</a:t>
                </a:r>
                <a:r>
                  <a:rPr lang="en-US" altLang="zh-TW" sz="1400" dirty="0" smtClean="0">
                    <a:latin typeface="標楷體" pitchFamily="65" charset="-120"/>
                    <a:ea typeface="標楷體" pitchFamily="65" charset="-120"/>
                  </a:rPr>
                  <a:t/>
                </a:r>
                <a:br>
                  <a:rPr lang="en-US" altLang="zh-TW" sz="1400" dirty="0" smtClean="0">
                    <a:latin typeface="標楷體" pitchFamily="65" charset="-120"/>
                    <a:ea typeface="標楷體" pitchFamily="65" charset="-120"/>
                  </a:rPr>
                </a:br>
                <a:r>
                  <a:rPr lang="zh-TW" altLang="en-US" sz="1400" dirty="0" smtClean="0">
                    <a:latin typeface="標楷體" pitchFamily="65" charset="-120"/>
                    <a:ea typeface="標楷體" pitchFamily="65" charset="-120"/>
                  </a:rPr>
                  <a:t>關閉門窗、清點人數</a:t>
                </a:r>
                <a:endParaRPr lang="en-US" altLang="zh-TW" sz="14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zh-TW" altLang="en-US" sz="1400" dirty="0" smtClean="0">
                    <a:latin typeface="標楷體" pitchFamily="65" charset="-120"/>
                    <a:ea typeface="標楷體" pitchFamily="65" charset="-120"/>
                  </a:rPr>
                  <a:t>穩定情緒、靜候指示</a:t>
                </a:r>
                <a:endParaRPr lang="en-US" altLang="zh-TW" sz="14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zh-TW" altLang="en-US" sz="1400" dirty="0" smtClean="0">
                    <a:latin typeface="標楷體" pitchFamily="65" charset="-120"/>
                    <a:ea typeface="標楷體" pitchFamily="65" charset="-120"/>
                  </a:rPr>
                  <a:t>戶外課跟隨老師至安全區域</a:t>
                </a:r>
                <a:endParaRPr lang="zh-TW" altLang="en-US" sz="1400" dirty="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4071934" y="4071942"/>
                <a:ext cx="223651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2000" b="1" dirty="0" smtClean="0">
                    <a:latin typeface="標楷體" pitchFamily="65" charset="-120"/>
                    <a:ea typeface="標楷體" pitchFamily="65" charset="-120"/>
                  </a:rPr>
                  <a:t>就地避難掩護動作</a:t>
                </a:r>
                <a:endParaRPr lang="en-US" altLang="zh-TW" sz="2000" b="1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sz="1400" dirty="0" smtClean="0">
                    <a:latin typeface="標楷體" pitchFamily="65" charset="-120"/>
                    <a:ea typeface="標楷體" pitchFamily="65" charset="-120"/>
                  </a:rPr>
                  <a:t>全體師生實施一分鐘</a:t>
                </a:r>
                <a:endParaRPr lang="en-US" altLang="zh-TW" sz="14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sz="1400" dirty="0" smtClean="0">
                    <a:latin typeface="標楷體" pitchFamily="65" charset="-120"/>
                    <a:ea typeface="標楷體" pitchFamily="65" charset="-120"/>
                  </a:rPr>
                  <a:t>就地避難掩護動作</a:t>
                </a:r>
                <a:endParaRPr lang="en-US" altLang="zh-TW" sz="1400" dirty="0" smtClean="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>
                <a:off x="7134731" y="4071942"/>
                <a:ext cx="1723549" cy="104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2000" b="1" dirty="0" smtClean="0">
                    <a:latin typeface="標楷體" pitchFamily="65" charset="-120"/>
                    <a:ea typeface="標楷體" pitchFamily="65" charset="-120"/>
                  </a:rPr>
                  <a:t>召開檢討會議</a:t>
                </a:r>
                <a:endParaRPr lang="en-US" altLang="zh-TW" sz="2000" b="1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sz="1400" dirty="0" smtClean="0">
                    <a:latin typeface="標楷體" pitchFamily="65" charset="-120"/>
                    <a:ea typeface="標楷體" pitchFamily="65" charset="-120"/>
                  </a:rPr>
                  <a:t>演練完畢</a:t>
                </a:r>
                <a:endParaRPr lang="en-US" altLang="zh-TW" sz="14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en-US" altLang="zh-TW" sz="1400" dirty="0" smtClean="0">
                    <a:latin typeface="標楷體" pitchFamily="65" charset="-120"/>
                    <a:ea typeface="標楷體" pitchFamily="65" charset="-120"/>
                  </a:rPr>
                  <a:t>108</a:t>
                </a:r>
                <a:r>
                  <a:rPr lang="zh-TW" altLang="en-US" sz="1400" dirty="0" smtClean="0">
                    <a:latin typeface="標楷體" pitchFamily="65" charset="-120"/>
                    <a:ea typeface="標楷體" pitchFamily="65" charset="-120"/>
                  </a:rPr>
                  <a:t>年月日</a:t>
                </a:r>
                <a:r>
                  <a:rPr lang="en-US" altLang="zh-TW" sz="1400" dirty="0" smtClean="0">
                    <a:latin typeface="標楷體" pitchFamily="65" charset="-120"/>
                    <a:ea typeface="標楷體" pitchFamily="65" charset="-120"/>
                  </a:rPr>
                  <a:t>()</a:t>
                </a:r>
              </a:p>
              <a:p>
                <a:pPr algn="ctr"/>
                <a:r>
                  <a:rPr lang="zh-TW" altLang="en-US" sz="1400" dirty="0" smtClean="0">
                    <a:latin typeface="標楷體" pitchFamily="65" charset="-120"/>
                    <a:ea typeface="標楷體" pitchFamily="65" charset="-120"/>
                  </a:rPr>
                  <a:t>召開檢討會議</a:t>
                </a:r>
                <a:endParaRPr lang="en-US" altLang="zh-TW" sz="1400" dirty="0" smtClean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27" name="Group 3"/>
            <p:cNvGrpSpPr/>
            <p:nvPr/>
          </p:nvGrpSpPr>
          <p:grpSpPr>
            <a:xfrm>
              <a:off x="546819" y="2285992"/>
              <a:ext cx="7811395" cy="3418506"/>
              <a:chOff x="1100786" y="1551735"/>
              <a:chExt cx="10052640" cy="4399344"/>
            </a:xfrm>
          </p:grpSpPr>
          <p:sp>
            <p:nvSpPr>
              <p:cNvPr id="28" name="Freeform 21"/>
              <p:cNvSpPr/>
              <p:nvPr/>
            </p:nvSpPr>
            <p:spPr>
              <a:xfrm rot="19805282">
                <a:off x="1456384" y="1551735"/>
                <a:ext cx="9350488" cy="4399344"/>
              </a:xfrm>
              <a:custGeom>
                <a:avLst/>
                <a:gdLst>
                  <a:gd name="connsiteX0" fmla="*/ 9210674 w 9350488"/>
                  <a:gd name="connsiteY0" fmla="*/ 3819266 h 4399344"/>
                  <a:gd name="connsiteX1" fmla="*/ 9350488 w 9350488"/>
                  <a:gd name="connsiteY1" fmla="*/ 4082226 h 4399344"/>
                  <a:gd name="connsiteX2" fmla="*/ 9033370 w 9350488"/>
                  <a:gd name="connsiteY2" fmla="*/ 4399344 h 4399344"/>
                  <a:gd name="connsiteX3" fmla="*/ 6852320 w 9350488"/>
                  <a:gd name="connsiteY3" fmla="*/ 4399344 h 4399344"/>
                  <a:gd name="connsiteX4" fmla="*/ 6844759 w 9350488"/>
                  <a:gd name="connsiteY4" fmla="*/ 4398581 h 4399344"/>
                  <a:gd name="connsiteX5" fmla="*/ 6831730 w 9350488"/>
                  <a:gd name="connsiteY5" fmla="*/ 4398964 h 4399344"/>
                  <a:gd name="connsiteX6" fmla="*/ 6805150 w 9350488"/>
                  <a:gd name="connsiteY6" fmla="*/ 4394589 h 4399344"/>
                  <a:gd name="connsiteX7" fmla="*/ 6788410 w 9350488"/>
                  <a:gd name="connsiteY7" fmla="*/ 4392901 h 4399344"/>
                  <a:gd name="connsiteX8" fmla="*/ 6781081 w 9350488"/>
                  <a:gd name="connsiteY8" fmla="*/ 4390626 h 4399344"/>
                  <a:gd name="connsiteX9" fmla="*/ 6771692 w 9350488"/>
                  <a:gd name="connsiteY9" fmla="*/ 4389080 h 4399344"/>
                  <a:gd name="connsiteX10" fmla="*/ 6748678 w 9350488"/>
                  <a:gd name="connsiteY10" fmla="*/ 4380567 h 4399344"/>
                  <a:gd name="connsiteX11" fmla="*/ 6728884 w 9350488"/>
                  <a:gd name="connsiteY11" fmla="*/ 4374423 h 4399344"/>
                  <a:gd name="connsiteX12" fmla="*/ 6722076 w 9350488"/>
                  <a:gd name="connsiteY12" fmla="*/ 4370728 h 4399344"/>
                  <a:gd name="connsiteX13" fmla="*/ 6714626 w 9350488"/>
                  <a:gd name="connsiteY13" fmla="*/ 4367972 h 4399344"/>
                  <a:gd name="connsiteX14" fmla="*/ 6695104 w 9350488"/>
                  <a:gd name="connsiteY14" fmla="*/ 4356088 h 4399344"/>
                  <a:gd name="connsiteX15" fmla="*/ 6675017 w 9350488"/>
                  <a:gd name="connsiteY15" fmla="*/ 4345185 h 4399344"/>
                  <a:gd name="connsiteX16" fmla="*/ 6668890 w 9350488"/>
                  <a:gd name="connsiteY16" fmla="*/ 4340130 h 4399344"/>
                  <a:gd name="connsiteX17" fmla="*/ 6662274 w 9350488"/>
                  <a:gd name="connsiteY17" fmla="*/ 4336102 h 4399344"/>
                  <a:gd name="connsiteX18" fmla="*/ 6647012 w 9350488"/>
                  <a:gd name="connsiteY18" fmla="*/ 4322079 h 4399344"/>
                  <a:gd name="connsiteX19" fmla="*/ 6628085 w 9350488"/>
                  <a:gd name="connsiteY19" fmla="*/ 4306462 h 4399344"/>
                  <a:gd name="connsiteX20" fmla="*/ 6622029 w 9350488"/>
                  <a:gd name="connsiteY20" fmla="*/ 4299122 h 4399344"/>
                  <a:gd name="connsiteX21" fmla="*/ 6616378 w 9350488"/>
                  <a:gd name="connsiteY21" fmla="*/ 4293931 h 4399344"/>
                  <a:gd name="connsiteX22" fmla="*/ 6606505 w 9350488"/>
                  <a:gd name="connsiteY22" fmla="*/ 4280307 h 4399344"/>
                  <a:gd name="connsiteX23" fmla="*/ 6589361 w 9350488"/>
                  <a:gd name="connsiteY23" fmla="*/ 4259529 h 4399344"/>
                  <a:gd name="connsiteX24" fmla="*/ 6583143 w 9350488"/>
                  <a:gd name="connsiteY24" fmla="*/ 4248073 h 4399344"/>
                  <a:gd name="connsiteX25" fmla="*/ 6578683 w 9350488"/>
                  <a:gd name="connsiteY25" fmla="*/ 4241920 h 4399344"/>
                  <a:gd name="connsiteX26" fmla="*/ 5577164 w 9350488"/>
                  <a:gd name="connsiteY26" fmla="*/ 2519482 h 4399344"/>
                  <a:gd name="connsiteX27" fmla="*/ 3584720 w 9350488"/>
                  <a:gd name="connsiteY27" fmla="*/ 2519482 h 4399344"/>
                  <a:gd name="connsiteX28" fmla="*/ 3577151 w 9350488"/>
                  <a:gd name="connsiteY28" fmla="*/ 2518719 h 4399344"/>
                  <a:gd name="connsiteX29" fmla="*/ 3564128 w 9350488"/>
                  <a:gd name="connsiteY29" fmla="*/ 2519102 h 4399344"/>
                  <a:gd name="connsiteX30" fmla="*/ 3537559 w 9350488"/>
                  <a:gd name="connsiteY30" fmla="*/ 2514728 h 4399344"/>
                  <a:gd name="connsiteX31" fmla="*/ 3520810 w 9350488"/>
                  <a:gd name="connsiteY31" fmla="*/ 2513039 h 4399344"/>
                  <a:gd name="connsiteX32" fmla="*/ 3513476 w 9350488"/>
                  <a:gd name="connsiteY32" fmla="*/ 2510763 h 4399344"/>
                  <a:gd name="connsiteX33" fmla="*/ 3504091 w 9350488"/>
                  <a:gd name="connsiteY33" fmla="*/ 2509217 h 4399344"/>
                  <a:gd name="connsiteX34" fmla="*/ 3481082 w 9350488"/>
                  <a:gd name="connsiteY34" fmla="*/ 2500707 h 4399344"/>
                  <a:gd name="connsiteX35" fmla="*/ 3461284 w 9350488"/>
                  <a:gd name="connsiteY35" fmla="*/ 2494561 h 4399344"/>
                  <a:gd name="connsiteX36" fmla="*/ 3454474 w 9350488"/>
                  <a:gd name="connsiteY36" fmla="*/ 2490865 h 4399344"/>
                  <a:gd name="connsiteX37" fmla="*/ 3447024 w 9350488"/>
                  <a:gd name="connsiteY37" fmla="*/ 2488109 h 4399344"/>
                  <a:gd name="connsiteX38" fmla="*/ 3427503 w 9350488"/>
                  <a:gd name="connsiteY38" fmla="*/ 2476226 h 4399344"/>
                  <a:gd name="connsiteX39" fmla="*/ 3407416 w 9350488"/>
                  <a:gd name="connsiteY39" fmla="*/ 2465323 h 4399344"/>
                  <a:gd name="connsiteX40" fmla="*/ 3401290 w 9350488"/>
                  <a:gd name="connsiteY40" fmla="*/ 2460268 h 4399344"/>
                  <a:gd name="connsiteX41" fmla="*/ 3394672 w 9350488"/>
                  <a:gd name="connsiteY41" fmla="*/ 2456239 h 4399344"/>
                  <a:gd name="connsiteX42" fmla="*/ 3379407 w 9350488"/>
                  <a:gd name="connsiteY42" fmla="*/ 2442213 h 4399344"/>
                  <a:gd name="connsiteX43" fmla="*/ 3360484 w 9350488"/>
                  <a:gd name="connsiteY43" fmla="*/ 2426600 h 4399344"/>
                  <a:gd name="connsiteX44" fmla="*/ 3354430 w 9350488"/>
                  <a:gd name="connsiteY44" fmla="*/ 2419263 h 4399344"/>
                  <a:gd name="connsiteX45" fmla="*/ 3348776 w 9350488"/>
                  <a:gd name="connsiteY45" fmla="*/ 2414068 h 4399344"/>
                  <a:gd name="connsiteX46" fmla="*/ 3338897 w 9350488"/>
                  <a:gd name="connsiteY46" fmla="*/ 2400437 h 4399344"/>
                  <a:gd name="connsiteX47" fmla="*/ 3321761 w 9350488"/>
                  <a:gd name="connsiteY47" fmla="*/ 2379667 h 4399344"/>
                  <a:gd name="connsiteX48" fmla="*/ 3315545 w 9350488"/>
                  <a:gd name="connsiteY48" fmla="*/ 2368216 h 4399344"/>
                  <a:gd name="connsiteX49" fmla="*/ 3311081 w 9350488"/>
                  <a:gd name="connsiteY49" fmla="*/ 2362057 h 4399344"/>
                  <a:gd name="connsiteX50" fmla="*/ 2309562 w 9350488"/>
                  <a:gd name="connsiteY50" fmla="*/ 639619 h 4399344"/>
                  <a:gd name="connsiteX51" fmla="*/ 317118 w 9350488"/>
                  <a:gd name="connsiteY51" fmla="*/ 639619 h 4399344"/>
                  <a:gd name="connsiteX52" fmla="*/ 1 w 9350488"/>
                  <a:gd name="connsiteY52" fmla="*/ 322501 h 4399344"/>
                  <a:gd name="connsiteX53" fmla="*/ 317119 w 9350488"/>
                  <a:gd name="connsiteY53" fmla="*/ 5383 h 4399344"/>
                  <a:gd name="connsiteX54" fmla="*/ 2436279 w 9350488"/>
                  <a:gd name="connsiteY54" fmla="*/ 5383 h 4399344"/>
                  <a:gd name="connsiteX55" fmla="*/ 2448735 w 9350488"/>
                  <a:gd name="connsiteY55" fmla="*/ 2523 h 4399344"/>
                  <a:gd name="connsiteX56" fmla="*/ 2627103 w 9350488"/>
                  <a:gd name="connsiteY56" fmla="*/ 31715 h 4399344"/>
                  <a:gd name="connsiteX57" fmla="*/ 2650943 w 9350488"/>
                  <a:gd name="connsiteY57" fmla="*/ 46228 h 4399344"/>
                  <a:gd name="connsiteX58" fmla="*/ 2675472 w 9350488"/>
                  <a:gd name="connsiteY58" fmla="*/ 59542 h 4399344"/>
                  <a:gd name="connsiteX59" fmla="*/ 2790366 w 9350488"/>
                  <a:gd name="connsiteY59" fmla="*/ 199065 h 4399344"/>
                  <a:gd name="connsiteX60" fmla="*/ 2794154 w 9350488"/>
                  <a:gd name="connsiteY60" fmla="*/ 211270 h 4399344"/>
                  <a:gd name="connsiteX61" fmla="*/ 3767495 w 9350488"/>
                  <a:gd name="connsiteY61" fmla="*/ 1885246 h 4399344"/>
                  <a:gd name="connsiteX62" fmla="*/ 5703881 w 9350488"/>
                  <a:gd name="connsiteY62" fmla="*/ 1885246 h 4399344"/>
                  <a:gd name="connsiteX63" fmla="*/ 5716337 w 9350488"/>
                  <a:gd name="connsiteY63" fmla="*/ 1882386 h 4399344"/>
                  <a:gd name="connsiteX64" fmla="*/ 5894704 w 9350488"/>
                  <a:gd name="connsiteY64" fmla="*/ 1911577 h 4399344"/>
                  <a:gd name="connsiteX65" fmla="*/ 5930433 w 9350488"/>
                  <a:gd name="connsiteY65" fmla="*/ 1933328 h 4399344"/>
                  <a:gd name="connsiteX66" fmla="*/ 5943074 w 9350488"/>
                  <a:gd name="connsiteY66" fmla="*/ 1939405 h 4399344"/>
                  <a:gd name="connsiteX67" fmla="*/ 6044613 w 9350488"/>
                  <a:gd name="connsiteY67" fmla="*/ 2051207 h 4399344"/>
                  <a:gd name="connsiteX68" fmla="*/ 6057322 w 9350488"/>
                  <a:gd name="connsiteY68" fmla="*/ 2083506 h 4399344"/>
                  <a:gd name="connsiteX69" fmla="*/ 7035096 w 9350488"/>
                  <a:gd name="connsiteY69" fmla="*/ 3765107 h 4399344"/>
                  <a:gd name="connsiteX70" fmla="*/ 9033370 w 9350488"/>
                  <a:gd name="connsiteY70" fmla="*/ 3765107 h 4399344"/>
                  <a:gd name="connsiteX71" fmla="*/ 9210674 w 9350488"/>
                  <a:gd name="connsiteY71" fmla="*/ 3819266 h 439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9350488" h="4399344">
                    <a:moveTo>
                      <a:pt x="9210674" y="3819266"/>
                    </a:moveTo>
                    <a:cubicBezTo>
                      <a:pt x="9295028" y="3876255"/>
                      <a:pt x="9350488" y="3972763"/>
                      <a:pt x="9350488" y="4082226"/>
                    </a:cubicBezTo>
                    <a:cubicBezTo>
                      <a:pt x="9350488" y="4257365"/>
                      <a:pt x="9208509" y="4399344"/>
                      <a:pt x="9033370" y="4399344"/>
                    </a:cubicBezTo>
                    <a:lnTo>
                      <a:pt x="6852320" y="4399344"/>
                    </a:lnTo>
                    <a:lnTo>
                      <a:pt x="6844759" y="4398581"/>
                    </a:lnTo>
                    <a:lnTo>
                      <a:pt x="6831730" y="4398964"/>
                    </a:lnTo>
                    <a:lnTo>
                      <a:pt x="6805150" y="4394589"/>
                    </a:lnTo>
                    <a:lnTo>
                      <a:pt x="6788410" y="4392901"/>
                    </a:lnTo>
                    <a:lnTo>
                      <a:pt x="6781081" y="4390626"/>
                    </a:lnTo>
                    <a:lnTo>
                      <a:pt x="6771692" y="4389080"/>
                    </a:lnTo>
                    <a:lnTo>
                      <a:pt x="6748678" y="4380567"/>
                    </a:lnTo>
                    <a:lnTo>
                      <a:pt x="6728884" y="4374423"/>
                    </a:lnTo>
                    <a:lnTo>
                      <a:pt x="6722076" y="4370728"/>
                    </a:lnTo>
                    <a:lnTo>
                      <a:pt x="6714626" y="4367972"/>
                    </a:lnTo>
                    <a:lnTo>
                      <a:pt x="6695104" y="4356088"/>
                    </a:lnTo>
                    <a:lnTo>
                      <a:pt x="6675017" y="4345185"/>
                    </a:lnTo>
                    <a:lnTo>
                      <a:pt x="6668890" y="4340130"/>
                    </a:lnTo>
                    <a:lnTo>
                      <a:pt x="6662274" y="4336102"/>
                    </a:lnTo>
                    <a:lnTo>
                      <a:pt x="6647012" y="4322079"/>
                    </a:lnTo>
                    <a:lnTo>
                      <a:pt x="6628085" y="4306462"/>
                    </a:lnTo>
                    <a:lnTo>
                      <a:pt x="6622029" y="4299122"/>
                    </a:lnTo>
                    <a:lnTo>
                      <a:pt x="6616378" y="4293931"/>
                    </a:lnTo>
                    <a:lnTo>
                      <a:pt x="6606505" y="4280307"/>
                    </a:lnTo>
                    <a:lnTo>
                      <a:pt x="6589361" y="4259529"/>
                    </a:lnTo>
                    <a:lnTo>
                      <a:pt x="6583143" y="4248073"/>
                    </a:lnTo>
                    <a:lnTo>
                      <a:pt x="6578683" y="4241920"/>
                    </a:lnTo>
                    <a:lnTo>
                      <a:pt x="5577164" y="2519482"/>
                    </a:lnTo>
                    <a:lnTo>
                      <a:pt x="3584720" y="2519482"/>
                    </a:lnTo>
                    <a:lnTo>
                      <a:pt x="3577151" y="2518719"/>
                    </a:lnTo>
                    <a:lnTo>
                      <a:pt x="3564128" y="2519102"/>
                    </a:lnTo>
                    <a:lnTo>
                      <a:pt x="3537559" y="2514728"/>
                    </a:lnTo>
                    <a:lnTo>
                      <a:pt x="3520810" y="2513039"/>
                    </a:lnTo>
                    <a:lnTo>
                      <a:pt x="3513476" y="2510763"/>
                    </a:lnTo>
                    <a:lnTo>
                      <a:pt x="3504091" y="2509217"/>
                    </a:lnTo>
                    <a:lnTo>
                      <a:pt x="3481082" y="2500707"/>
                    </a:lnTo>
                    <a:lnTo>
                      <a:pt x="3461284" y="2494561"/>
                    </a:lnTo>
                    <a:lnTo>
                      <a:pt x="3454474" y="2490865"/>
                    </a:lnTo>
                    <a:lnTo>
                      <a:pt x="3447024" y="2488109"/>
                    </a:lnTo>
                    <a:lnTo>
                      <a:pt x="3427503" y="2476226"/>
                    </a:lnTo>
                    <a:lnTo>
                      <a:pt x="3407416" y="2465323"/>
                    </a:lnTo>
                    <a:lnTo>
                      <a:pt x="3401290" y="2460268"/>
                    </a:lnTo>
                    <a:lnTo>
                      <a:pt x="3394672" y="2456239"/>
                    </a:lnTo>
                    <a:lnTo>
                      <a:pt x="3379407" y="2442213"/>
                    </a:lnTo>
                    <a:lnTo>
                      <a:pt x="3360484" y="2426600"/>
                    </a:lnTo>
                    <a:lnTo>
                      <a:pt x="3354430" y="2419263"/>
                    </a:lnTo>
                    <a:lnTo>
                      <a:pt x="3348776" y="2414068"/>
                    </a:lnTo>
                    <a:lnTo>
                      <a:pt x="3338897" y="2400437"/>
                    </a:lnTo>
                    <a:lnTo>
                      <a:pt x="3321761" y="2379667"/>
                    </a:lnTo>
                    <a:lnTo>
                      <a:pt x="3315545" y="2368216"/>
                    </a:lnTo>
                    <a:lnTo>
                      <a:pt x="3311081" y="2362057"/>
                    </a:lnTo>
                    <a:lnTo>
                      <a:pt x="2309562" y="639619"/>
                    </a:lnTo>
                    <a:lnTo>
                      <a:pt x="317118" y="639619"/>
                    </a:lnTo>
                    <a:cubicBezTo>
                      <a:pt x="141979" y="639619"/>
                      <a:pt x="0" y="497640"/>
                      <a:pt x="1" y="322501"/>
                    </a:cubicBezTo>
                    <a:cubicBezTo>
                      <a:pt x="0" y="147362"/>
                      <a:pt x="141979" y="5383"/>
                      <a:pt x="317119" y="5383"/>
                    </a:cubicBezTo>
                    <a:lnTo>
                      <a:pt x="2436279" y="5383"/>
                    </a:lnTo>
                    <a:lnTo>
                      <a:pt x="2448735" y="2523"/>
                    </a:lnTo>
                    <a:cubicBezTo>
                      <a:pt x="2510031" y="-5274"/>
                      <a:pt x="2572102" y="5149"/>
                      <a:pt x="2627103" y="31715"/>
                    </a:cubicBezTo>
                    <a:lnTo>
                      <a:pt x="2650943" y="46228"/>
                    </a:lnTo>
                    <a:lnTo>
                      <a:pt x="2675472" y="59542"/>
                    </a:lnTo>
                    <a:cubicBezTo>
                      <a:pt x="2726084" y="93735"/>
                      <a:pt x="2766295" y="142156"/>
                      <a:pt x="2790366" y="199065"/>
                    </a:cubicBezTo>
                    <a:lnTo>
                      <a:pt x="2794154" y="211270"/>
                    </a:lnTo>
                    <a:lnTo>
                      <a:pt x="3767495" y="1885246"/>
                    </a:lnTo>
                    <a:lnTo>
                      <a:pt x="5703881" y="1885246"/>
                    </a:lnTo>
                    <a:lnTo>
                      <a:pt x="5716337" y="1882386"/>
                    </a:lnTo>
                    <a:cubicBezTo>
                      <a:pt x="5777633" y="1874589"/>
                      <a:pt x="5839704" y="1885011"/>
                      <a:pt x="5894704" y="1911577"/>
                    </a:cubicBezTo>
                    <a:lnTo>
                      <a:pt x="5930433" y="1933328"/>
                    </a:lnTo>
                    <a:lnTo>
                      <a:pt x="5943074" y="1939405"/>
                    </a:lnTo>
                    <a:cubicBezTo>
                      <a:pt x="5985251" y="1967899"/>
                      <a:pt x="6020204" y="2006273"/>
                      <a:pt x="6044613" y="2051207"/>
                    </a:cubicBezTo>
                    <a:lnTo>
                      <a:pt x="6057322" y="2083506"/>
                    </a:lnTo>
                    <a:lnTo>
                      <a:pt x="7035096" y="3765107"/>
                    </a:lnTo>
                    <a:lnTo>
                      <a:pt x="9033370" y="3765107"/>
                    </a:lnTo>
                    <a:cubicBezTo>
                      <a:pt x="9099047" y="3765107"/>
                      <a:pt x="9160061" y="3785073"/>
                      <a:pt x="9210674" y="381926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9" name="Rounded Rectangle 4"/>
              <p:cNvSpPr/>
              <p:nvPr/>
            </p:nvSpPr>
            <p:spPr>
              <a:xfrm rot="19805282">
                <a:off x="1100786" y="3962064"/>
                <a:ext cx="634909" cy="634236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Rounded Rectangle 17"/>
              <p:cNvSpPr/>
              <p:nvPr/>
            </p:nvSpPr>
            <p:spPr>
              <a:xfrm rot="19805282">
                <a:off x="2976655" y="2907046"/>
                <a:ext cx="634909" cy="6342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Rounded Rectangle 18"/>
              <p:cNvSpPr/>
              <p:nvPr/>
            </p:nvSpPr>
            <p:spPr>
              <a:xfrm rot="19805282">
                <a:off x="4856481" y="3966200"/>
                <a:ext cx="634909" cy="634236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Rounded Rectangle 19"/>
              <p:cNvSpPr/>
              <p:nvPr/>
            </p:nvSpPr>
            <p:spPr>
              <a:xfrm rot="19805282">
                <a:off x="6750373" y="2907049"/>
                <a:ext cx="634909" cy="6342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Rounded Rectangle 20"/>
              <p:cNvSpPr/>
              <p:nvPr/>
            </p:nvSpPr>
            <p:spPr>
              <a:xfrm rot="19805282">
                <a:off x="10518517" y="2907047"/>
                <a:ext cx="634909" cy="6342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Rounded Rectangle 22"/>
              <p:cNvSpPr/>
              <p:nvPr/>
            </p:nvSpPr>
            <p:spPr>
              <a:xfrm rot="19805282">
                <a:off x="8614859" y="3962065"/>
                <a:ext cx="634909" cy="634236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" name="群組 47"/>
            <p:cNvGrpSpPr/>
            <p:nvPr/>
          </p:nvGrpSpPr>
          <p:grpSpPr>
            <a:xfrm>
              <a:off x="714347" y="3357562"/>
              <a:ext cx="7429554" cy="1214447"/>
              <a:chOff x="714347" y="3357562"/>
              <a:chExt cx="7429554" cy="1214447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 rot="5400000" flipH="1" flipV="1">
                <a:off x="350532" y="3792816"/>
                <a:ext cx="727632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7"/>
              <p:cNvCxnSpPr/>
              <p:nvPr/>
            </p:nvCxnSpPr>
            <p:spPr>
              <a:xfrm rot="16200000" flipH="1">
                <a:off x="1928793" y="4143379"/>
                <a:ext cx="714380" cy="1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37"/>
              <p:cNvCxnSpPr/>
              <p:nvPr/>
            </p:nvCxnSpPr>
            <p:spPr>
              <a:xfrm rot="16200000" flipH="1">
                <a:off x="4857753" y="4214818"/>
                <a:ext cx="714380" cy="1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2"/>
              <p:cNvCxnSpPr/>
              <p:nvPr/>
            </p:nvCxnSpPr>
            <p:spPr>
              <a:xfrm rot="5400000" flipH="1" flipV="1">
                <a:off x="6279887" y="3792816"/>
                <a:ext cx="727632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37"/>
              <p:cNvCxnSpPr/>
              <p:nvPr/>
            </p:nvCxnSpPr>
            <p:spPr>
              <a:xfrm rot="16200000" flipH="1">
                <a:off x="7786711" y="4143380"/>
                <a:ext cx="714380" cy="1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2"/>
              <p:cNvCxnSpPr/>
              <p:nvPr/>
            </p:nvCxnSpPr>
            <p:spPr>
              <a:xfrm rot="5400000" flipH="1" flipV="1">
                <a:off x="3350929" y="3721377"/>
                <a:ext cx="727632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117F6F31-F607-4505-B214-94766F3A9EE2}"/>
              </a:ext>
            </a:extLst>
          </p:cNvPr>
          <p:cNvSpPr/>
          <p:nvPr/>
        </p:nvSpPr>
        <p:spPr>
          <a:xfrm>
            <a:off x="4572000" y="2671559"/>
            <a:ext cx="435771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kern="0" spc="3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感謝聆聽</a:t>
            </a:r>
            <a:endParaRPr lang="en-US" altLang="zh-TW" sz="6000" b="1" kern="0" spc="300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lang="en-US" altLang="zh-CN" sz="2500" kern="0" spc="300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Thanks for listening</a:t>
            </a:r>
            <a:endParaRPr kumimoji="0" lang="zh-CN" altLang="en-US" sz="2500" i="0" u="none" strike="noStrike" kern="0" cap="none" spc="30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" name="组合 5"/>
          <p:cNvGrpSpPr/>
          <p:nvPr/>
        </p:nvGrpSpPr>
        <p:grpSpPr>
          <a:xfrm>
            <a:off x="121340" y="571480"/>
            <a:ext cx="4414993" cy="5715040"/>
            <a:chOff x="426691" y="11113"/>
            <a:chExt cx="4297710" cy="5563222"/>
          </a:xfrm>
        </p:grpSpPr>
        <p:sp>
          <p:nvSpPr>
            <p:cNvPr id="6" name="Freeform 52">
              <a:extLst>
                <a:ext uri="{FF2B5EF4-FFF2-40B4-BE49-F238E27FC236}">
                  <a16:creationId xmlns="" xmlns:a16="http://schemas.microsoft.com/office/drawing/2014/main" id="{5AE7BFE4-B078-4EA6-81A0-FA79891DF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688" y="1230313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53">
              <a:extLst>
                <a:ext uri="{FF2B5EF4-FFF2-40B4-BE49-F238E27FC236}">
                  <a16:creationId xmlns="" xmlns:a16="http://schemas.microsoft.com/office/drawing/2014/main" id="{495E2E58-4349-4F31-8576-B59B1C288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688" y="1230313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54">
              <a:extLst>
                <a:ext uri="{FF2B5EF4-FFF2-40B4-BE49-F238E27FC236}">
                  <a16:creationId xmlns="" xmlns:a16="http://schemas.microsoft.com/office/drawing/2014/main" id="{29B2B49A-3D85-4C5F-80DA-3335E282D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406401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55">
              <a:extLst>
                <a:ext uri="{FF2B5EF4-FFF2-40B4-BE49-F238E27FC236}">
                  <a16:creationId xmlns="" xmlns:a16="http://schemas.microsoft.com/office/drawing/2014/main" id="{D11DEE1C-8D6B-4971-B803-7ADEBB1D8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406401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56">
              <a:extLst>
                <a:ext uri="{FF2B5EF4-FFF2-40B4-BE49-F238E27FC236}">
                  <a16:creationId xmlns="" xmlns:a16="http://schemas.microsoft.com/office/drawing/2014/main" id="{67BEB93D-5051-4E32-88CC-DB904F4CA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6" y="476251"/>
              <a:ext cx="962025" cy="962025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57">
              <a:extLst>
                <a:ext uri="{FF2B5EF4-FFF2-40B4-BE49-F238E27FC236}">
                  <a16:creationId xmlns="" xmlns:a16="http://schemas.microsoft.com/office/drawing/2014/main" id="{9F7DC038-F611-4FB2-BA86-BC1EF178F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6" y="476251"/>
              <a:ext cx="962025" cy="962025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58">
              <a:extLst>
                <a:ext uri="{FF2B5EF4-FFF2-40B4-BE49-F238E27FC236}">
                  <a16:creationId xmlns="" xmlns:a16="http://schemas.microsoft.com/office/drawing/2014/main" id="{597C21FE-D10D-4740-99B7-A97FF217A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2054226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59">
              <a:extLst>
                <a:ext uri="{FF2B5EF4-FFF2-40B4-BE49-F238E27FC236}">
                  <a16:creationId xmlns="" xmlns:a16="http://schemas.microsoft.com/office/drawing/2014/main" id="{B3A8C18C-7C2B-4B95-AD87-1C6BAD5E5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2054226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60">
              <a:extLst>
                <a:ext uri="{FF2B5EF4-FFF2-40B4-BE49-F238E27FC236}">
                  <a16:creationId xmlns="" xmlns:a16="http://schemas.microsoft.com/office/drawing/2014/main" id="{A2A1EC4D-B9C9-42F0-906C-33DEE21C4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363" y="3421063"/>
              <a:ext cx="646113" cy="646113"/>
            </a:xfrm>
            <a:custGeom>
              <a:avLst/>
              <a:gdLst>
                <a:gd name="T0" fmla="*/ 407 w 407"/>
                <a:gd name="T1" fmla="*/ 203 h 407"/>
                <a:gd name="T2" fmla="*/ 203 w 407"/>
                <a:gd name="T3" fmla="*/ 407 h 407"/>
                <a:gd name="T4" fmla="*/ 0 w 407"/>
                <a:gd name="T5" fmla="*/ 203 h 407"/>
                <a:gd name="T6" fmla="*/ 203 w 407"/>
                <a:gd name="T7" fmla="*/ 0 h 407"/>
                <a:gd name="T8" fmla="*/ 407 w 407"/>
                <a:gd name="T9" fmla="*/ 2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407">
                  <a:moveTo>
                    <a:pt x="407" y="203"/>
                  </a:moveTo>
                  <a:lnTo>
                    <a:pt x="203" y="407"/>
                  </a:lnTo>
                  <a:lnTo>
                    <a:pt x="0" y="203"/>
                  </a:lnTo>
                  <a:lnTo>
                    <a:pt x="203" y="0"/>
                  </a:lnTo>
                  <a:lnTo>
                    <a:pt x="407" y="20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61">
              <a:extLst>
                <a:ext uri="{FF2B5EF4-FFF2-40B4-BE49-F238E27FC236}">
                  <a16:creationId xmlns="" xmlns:a16="http://schemas.microsoft.com/office/drawing/2014/main" id="{1022DC44-B6F2-4215-9A4C-57943E5F70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4488" y="11113"/>
              <a:ext cx="1839913" cy="3322638"/>
            </a:xfrm>
            <a:custGeom>
              <a:avLst/>
              <a:gdLst>
                <a:gd name="T0" fmla="*/ 4 w 1159"/>
                <a:gd name="T1" fmla="*/ 1166 h 2093"/>
                <a:gd name="T2" fmla="*/ 0 w 1159"/>
                <a:gd name="T3" fmla="*/ 1171 h 2093"/>
                <a:gd name="T4" fmla="*/ 921 w 1159"/>
                <a:gd name="T5" fmla="*/ 2093 h 2093"/>
                <a:gd name="T6" fmla="*/ 1159 w 1159"/>
                <a:gd name="T7" fmla="*/ 1855 h 2093"/>
                <a:gd name="T8" fmla="*/ 1159 w 1159"/>
                <a:gd name="T9" fmla="*/ 1846 h 2093"/>
                <a:gd name="T10" fmla="*/ 921 w 1159"/>
                <a:gd name="T11" fmla="*/ 2084 h 2093"/>
                <a:gd name="T12" fmla="*/ 4 w 1159"/>
                <a:gd name="T13" fmla="*/ 1166 h 2093"/>
                <a:gd name="T14" fmla="*/ 478 w 1159"/>
                <a:gd name="T15" fmla="*/ 0 h 2093"/>
                <a:gd name="T16" fmla="*/ 469 w 1159"/>
                <a:gd name="T17" fmla="*/ 0 h 2093"/>
                <a:gd name="T18" fmla="*/ 52 w 1159"/>
                <a:gd name="T19" fmla="*/ 417 h 2093"/>
                <a:gd name="T20" fmla="*/ 56 w 1159"/>
                <a:gd name="T21" fmla="*/ 421 h 2093"/>
                <a:gd name="T22" fmla="*/ 478 w 1159"/>
                <a:gd name="T23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9" h="2093">
                  <a:moveTo>
                    <a:pt x="4" y="1166"/>
                  </a:moveTo>
                  <a:lnTo>
                    <a:pt x="0" y="1171"/>
                  </a:lnTo>
                  <a:lnTo>
                    <a:pt x="921" y="2093"/>
                  </a:lnTo>
                  <a:lnTo>
                    <a:pt x="1159" y="1855"/>
                  </a:lnTo>
                  <a:lnTo>
                    <a:pt x="1159" y="1846"/>
                  </a:lnTo>
                  <a:lnTo>
                    <a:pt x="921" y="2084"/>
                  </a:lnTo>
                  <a:lnTo>
                    <a:pt x="4" y="1166"/>
                  </a:lnTo>
                  <a:close/>
                  <a:moveTo>
                    <a:pt x="478" y="0"/>
                  </a:moveTo>
                  <a:lnTo>
                    <a:pt x="469" y="0"/>
                  </a:lnTo>
                  <a:lnTo>
                    <a:pt x="52" y="417"/>
                  </a:lnTo>
                  <a:lnTo>
                    <a:pt x="56" y="421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65">
              <a:extLst>
                <a:ext uri="{FF2B5EF4-FFF2-40B4-BE49-F238E27FC236}">
                  <a16:creationId xmlns="" xmlns:a16="http://schemas.microsoft.com/office/drawing/2014/main" id="{AB631E9B-4A19-4410-AC44-03B42E6FB6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691" y="178768"/>
              <a:ext cx="3132043" cy="5395567"/>
            </a:xfrm>
            <a:custGeom>
              <a:avLst/>
              <a:gdLst>
                <a:gd name="T0" fmla="*/ 1638 w 1749"/>
                <a:gd name="T1" fmla="*/ 1639 h 3013"/>
                <a:gd name="T2" fmla="*/ 1634 w 1749"/>
                <a:gd name="T3" fmla="*/ 1643 h 3013"/>
                <a:gd name="T4" fmla="*/ 1740 w 1749"/>
                <a:gd name="T5" fmla="*/ 1749 h 3013"/>
                <a:gd name="T6" fmla="*/ 477 w 1749"/>
                <a:gd name="T7" fmla="*/ 3013 h 3013"/>
                <a:gd name="T8" fmla="*/ 486 w 1749"/>
                <a:gd name="T9" fmla="*/ 3013 h 3013"/>
                <a:gd name="T10" fmla="*/ 1749 w 1749"/>
                <a:gd name="T11" fmla="*/ 1749 h 3013"/>
                <a:gd name="T12" fmla="*/ 1638 w 1749"/>
                <a:gd name="T13" fmla="*/ 1639 h 3013"/>
                <a:gd name="T14" fmla="*/ 518 w 1749"/>
                <a:gd name="T15" fmla="*/ 518 h 3013"/>
                <a:gd name="T16" fmla="*/ 513 w 1749"/>
                <a:gd name="T17" fmla="*/ 523 h 3013"/>
                <a:gd name="T18" fmla="*/ 597 w 1749"/>
                <a:gd name="T19" fmla="*/ 606 h 3013"/>
                <a:gd name="T20" fmla="*/ 602 w 1749"/>
                <a:gd name="T21" fmla="*/ 602 h 3013"/>
                <a:gd name="T22" fmla="*/ 518 w 1749"/>
                <a:gd name="T23" fmla="*/ 518 h 3013"/>
                <a:gd name="T24" fmla="*/ 0 w 1749"/>
                <a:gd name="T25" fmla="*/ 0 h 3013"/>
                <a:gd name="T26" fmla="*/ 0 w 1749"/>
                <a:gd name="T27" fmla="*/ 0 h 3013"/>
                <a:gd name="T28" fmla="*/ 0 w 1749"/>
                <a:gd name="T29" fmla="*/ 9 h 3013"/>
                <a:gd name="T30" fmla="*/ 0 w 1749"/>
                <a:gd name="T31" fmla="*/ 9 h 3013"/>
                <a:gd name="T32" fmla="*/ 211 w 1749"/>
                <a:gd name="T33" fmla="*/ 219 h 3013"/>
                <a:gd name="T34" fmla="*/ 215 w 1749"/>
                <a:gd name="T35" fmla="*/ 215 h 3013"/>
                <a:gd name="T36" fmla="*/ 3 w 1749"/>
                <a:gd name="T37" fmla="*/ 2 h 3013"/>
                <a:gd name="T38" fmla="*/ 0 w 1749"/>
                <a:gd name="T39" fmla="*/ 0 h 3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9" h="3013">
                  <a:moveTo>
                    <a:pt x="1638" y="1639"/>
                  </a:moveTo>
                  <a:lnTo>
                    <a:pt x="1634" y="1643"/>
                  </a:lnTo>
                  <a:lnTo>
                    <a:pt x="1740" y="1749"/>
                  </a:lnTo>
                  <a:lnTo>
                    <a:pt x="477" y="3013"/>
                  </a:lnTo>
                  <a:lnTo>
                    <a:pt x="486" y="3013"/>
                  </a:lnTo>
                  <a:lnTo>
                    <a:pt x="1749" y="1749"/>
                  </a:lnTo>
                  <a:lnTo>
                    <a:pt x="1638" y="1639"/>
                  </a:lnTo>
                  <a:close/>
                  <a:moveTo>
                    <a:pt x="518" y="518"/>
                  </a:moveTo>
                  <a:lnTo>
                    <a:pt x="513" y="523"/>
                  </a:lnTo>
                  <a:lnTo>
                    <a:pt x="597" y="606"/>
                  </a:lnTo>
                  <a:lnTo>
                    <a:pt x="602" y="602"/>
                  </a:lnTo>
                  <a:lnTo>
                    <a:pt x="518" y="51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211" y="219"/>
                  </a:lnTo>
                  <a:lnTo>
                    <a:pt x="215" y="21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74">
              <a:extLst>
                <a:ext uri="{FF2B5EF4-FFF2-40B4-BE49-F238E27FC236}">
                  <a16:creationId xmlns="" xmlns:a16="http://schemas.microsoft.com/office/drawing/2014/main" id="{1AD5C506-2500-4255-8BFA-C469462A8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213" y="2135188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73">
              <a:extLst>
                <a:ext uri="{FF2B5EF4-FFF2-40B4-BE49-F238E27FC236}">
                  <a16:creationId xmlns="" xmlns:a16="http://schemas.microsoft.com/office/drawing/2014/main" id="{6D774D1C-FCE4-4BD5-AED6-4BA41880A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1" y="846138"/>
              <a:ext cx="2413000" cy="2414588"/>
            </a:xfrm>
            <a:custGeom>
              <a:avLst/>
              <a:gdLst>
                <a:gd name="T0" fmla="*/ 1520 w 1520"/>
                <a:gd name="T1" fmla="*/ 761 h 1521"/>
                <a:gd name="T2" fmla="*/ 760 w 1520"/>
                <a:gd name="T3" fmla="*/ 1521 h 1521"/>
                <a:gd name="T4" fmla="*/ 0 w 1520"/>
                <a:gd name="T5" fmla="*/ 761 h 1521"/>
                <a:gd name="T6" fmla="*/ 760 w 1520"/>
                <a:gd name="T7" fmla="*/ 0 h 1521"/>
                <a:gd name="T8" fmla="*/ 1520 w 1520"/>
                <a:gd name="T9" fmla="*/ 76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1521">
                  <a:moveTo>
                    <a:pt x="1520" y="761"/>
                  </a:moveTo>
                  <a:lnTo>
                    <a:pt x="760" y="1521"/>
                  </a:lnTo>
                  <a:lnTo>
                    <a:pt x="0" y="761"/>
                  </a:lnTo>
                  <a:lnTo>
                    <a:pt x="760" y="0"/>
                  </a:lnTo>
                  <a:lnTo>
                    <a:pt x="1520" y="7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="" xmlns:a16="http://schemas.microsoft.com/office/drawing/2014/main" id="{8515E49D-7B65-4A69-9AEA-F203B59DF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214" y="2949729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74">
              <a:extLst>
                <a:ext uri="{FF2B5EF4-FFF2-40B4-BE49-F238E27FC236}">
                  <a16:creationId xmlns="" xmlns:a16="http://schemas.microsoft.com/office/drawing/2014/main" id="{9726867D-F46C-4BB3-9FA0-FAA4E8694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941" y="4322835"/>
              <a:ext cx="466336" cy="465617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Freeform 60">
            <a:extLst>
              <a:ext uri="{FF2B5EF4-FFF2-40B4-BE49-F238E27FC236}">
                <a16:creationId xmlns="" xmlns:a16="http://schemas.microsoft.com/office/drawing/2014/main" id="{657BE2A1-17CF-4C5A-B987-3C54C136740F}"/>
              </a:ext>
            </a:extLst>
          </p:cNvPr>
          <p:cNvSpPr>
            <a:spLocks/>
          </p:cNvSpPr>
          <p:nvPr/>
        </p:nvSpPr>
        <p:spPr bwMode="auto">
          <a:xfrm>
            <a:off x="6000760" y="1396943"/>
            <a:ext cx="460421" cy="460421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Freeform 74">
            <a:extLst>
              <a:ext uri="{FF2B5EF4-FFF2-40B4-BE49-F238E27FC236}">
                <a16:creationId xmlns="" xmlns:a16="http://schemas.microsoft.com/office/drawing/2014/main" id="{34A85AC8-8770-4A88-A420-5D65C4BF0D3E}"/>
              </a:ext>
            </a:extLst>
          </p:cNvPr>
          <p:cNvSpPr>
            <a:spLocks/>
          </p:cNvSpPr>
          <p:nvPr/>
        </p:nvSpPr>
        <p:spPr bwMode="auto">
          <a:xfrm>
            <a:off x="7215206" y="642918"/>
            <a:ext cx="734185" cy="733053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Freeform 60">
            <a:extLst>
              <a:ext uri="{FF2B5EF4-FFF2-40B4-BE49-F238E27FC236}">
                <a16:creationId xmlns="" xmlns:a16="http://schemas.microsoft.com/office/drawing/2014/main" id="{657BE2A1-17CF-4C5A-B987-3C54C136740F}"/>
              </a:ext>
            </a:extLst>
          </p:cNvPr>
          <p:cNvSpPr>
            <a:spLocks/>
          </p:cNvSpPr>
          <p:nvPr/>
        </p:nvSpPr>
        <p:spPr bwMode="auto">
          <a:xfrm>
            <a:off x="8612173" y="4111587"/>
            <a:ext cx="460421" cy="460421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Freeform 74">
            <a:extLst>
              <a:ext uri="{FF2B5EF4-FFF2-40B4-BE49-F238E27FC236}">
                <a16:creationId xmlns="" xmlns:a16="http://schemas.microsoft.com/office/drawing/2014/main" id="{34A85AC8-8770-4A88-A420-5D65C4BF0D3E}"/>
              </a:ext>
            </a:extLst>
          </p:cNvPr>
          <p:cNvSpPr>
            <a:spLocks/>
          </p:cNvSpPr>
          <p:nvPr/>
        </p:nvSpPr>
        <p:spPr bwMode="auto">
          <a:xfrm>
            <a:off x="5357818" y="5286388"/>
            <a:ext cx="807433" cy="806189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Freeform 60">
            <a:extLst>
              <a:ext uri="{FF2B5EF4-FFF2-40B4-BE49-F238E27FC236}">
                <a16:creationId xmlns="" xmlns:a16="http://schemas.microsoft.com/office/drawing/2014/main" id="{657BE2A1-17CF-4C5A-B987-3C54C136740F}"/>
              </a:ext>
            </a:extLst>
          </p:cNvPr>
          <p:cNvSpPr>
            <a:spLocks/>
          </p:cNvSpPr>
          <p:nvPr/>
        </p:nvSpPr>
        <p:spPr bwMode="auto">
          <a:xfrm>
            <a:off x="3157831" y="-24"/>
            <a:ext cx="460421" cy="460421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Freeform 60">
            <a:extLst>
              <a:ext uri="{FF2B5EF4-FFF2-40B4-BE49-F238E27FC236}">
                <a16:creationId xmlns="" xmlns:a16="http://schemas.microsoft.com/office/drawing/2014/main" id="{657BE2A1-17CF-4C5A-B987-3C54C136740F}"/>
              </a:ext>
            </a:extLst>
          </p:cNvPr>
          <p:cNvSpPr>
            <a:spLocks/>
          </p:cNvSpPr>
          <p:nvPr/>
        </p:nvSpPr>
        <p:spPr bwMode="auto">
          <a:xfrm>
            <a:off x="39613" y="1676686"/>
            <a:ext cx="460421" cy="460421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146" name="Picture 2" descr="C:\Users\Administrator\Desktop\pLOGO.png"/>
          <p:cNvPicPr>
            <a:picLocks noChangeAspect="1" noChangeArrowheads="1"/>
          </p:cNvPicPr>
          <p:nvPr/>
        </p:nvPicPr>
        <p:blipFill>
          <a:blip r:embed="rId2"/>
          <a:srcRect l="6989" t="4301" r="6989" b="6989"/>
          <a:stretch>
            <a:fillRect/>
          </a:stretch>
        </p:blipFill>
        <p:spPr bwMode="auto">
          <a:xfrm>
            <a:off x="1285852" y="1500174"/>
            <a:ext cx="2286016" cy="2357454"/>
          </a:xfrm>
          <a:prstGeom prst="diamond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3000365" y="142852"/>
            <a:ext cx="3332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中正國小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學年度第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學期</a:t>
            </a:r>
            <a:endParaRPr lang="zh-TW" altLang="en-US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399256" y="512042"/>
            <a:ext cx="467307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5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學生防災小組培訓重點</a:t>
            </a:r>
            <a:endParaRPr lang="zh-TW" altLang="en-US" sz="35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4500562" y="1785926"/>
            <a:ext cx="2786082" cy="4857784"/>
            <a:chOff x="714348" y="1428736"/>
            <a:chExt cx="2857520" cy="4857784"/>
          </a:xfrm>
        </p:grpSpPr>
        <p:sp>
          <p:nvSpPr>
            <p:cNvPr id="5" name="圓角矩形 4"/>
            <p:cNvSpPr/>
            <p:nvPr/>
          </p:nvSpPr>
          <p:spPr>
            <a:xfrm>
              <a:off x="714348" y="1428736"/>
              <a:ext cx="2857520" cy="4857784"/>
            </a:xfrm>
            <a:prstGeom prst="roundRect">
              <a:avLst>
                <a:gd name="adj" fmla="val 981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800"/>
                </a:spcAft>
              </a:pPr>
              <a:r>
                <a:rPr lang="zh-TW" altLang="en-US" sz="38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提醒</a:t>
              </a:r>
              <a:endParaRPr lang="en-US" altLang="zh-TW" sz="3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2500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避難掩護三要領</a:t>
              </a:r>
              <a:endParaRPr lang="en-US" altLang="zh-TW" sz="25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2500" dirty="0" smtClean="0">
                  <a:solidFill>
                    <a:srgbClr val="FF00FF"/>
                  </a:solidFill>
                  <a:latin typeface="標楷體" pitchFamily="65" charset="-120"/>
                  <a:ea typeface="標楷體" pitchFamily="65" charset="-120"/>
                </a:rPr>
                <a:t>　趴下</a:t>
              </a:r>
              <a:endParaRPr lang="en-US" altLang="zh-TW" sz="2500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2500" dirty="0" smtClean="0">
                  <a:solidFill>
                    <a:srgbClr val="FF00FF"/>
                  </a:solidFill>
                  <a:latin typeface="標楷體" pitchFamily="65" charset="-120"/>
                  <a:ea typeface="標楷體" pitchFamily="65" charset="-120"/>
                </a:rPr>
                <a:t>　　　掩護</a:t>
              </a:r>
              <a:endParaRPr lang="en-US" altLang="zh-TW" sz="2500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2500" dirty="0" smtClean="0">
                  <a:solidFill>
                    <a:srgbClr val="FF00FF"/>
                  </a:solidFill>
                  <a:latin typeface="標楷體" pitchFamily="65" charset="-120"/>
                  <a:ea typeface="標楷體" pitchFamily="65" charset="-120"/>
                </a:rPr>
                <a:t>　　　　　穩住</a:t>
              </a:r>
              <a:endParaRPr lang="en-US" altLang="zh-TW" sz="2500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endParaRPr>
            </a:p>
            <a:p>
              <a:endParaRPr lang="en-US" altLang="zh-TW" sz="2500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spcBef>
                  <a:spcPts val="1200"/>
                </a:spcBef>
              </a:pPr>
              <a:r>
                <a:rPr lang="zh-TW" altLang="en-US" sz="2500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疏散三不原則</a:t>
              </a:r>
              <a:endParaRPr lang="en-US" altLang="zh-TW" sz="25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2500" dirty="0" smtClean="0">
                  <a:solidFill>
                    <a:srgbClr val="FF00FF"/>
                  </a:solidFill>
                  <a:latin typeface="標楷體" pitchFamily="65" charset="-120"/>
                  <a:ea typeface="標楷體" pitchFamily="65" charset="-120"/>
                </a:rPr>
                <a:t>　不推</a:t>
              </a:r>
              <a:endParaRPr lang="en-US" altLang="zh-TW" sz="2500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2500" dirty="0" smtClean="0">
                  <a:solidFill>
                    <a:srgbClr val="FF00FF"/>
                  </a:solidFill>
                  <a:latin typeface="標楷體" pitchFamily="65" charset="-120"/>
                  <a:ea typeface="標楷體" pitchFamily="65" charset="-120"/>
                </a:rPr>
                <a:t>　　　不跑</a:t>
              </a:r>
              <a:endParaRPr lang="en-US" altLang="zh-TW" sz="2500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2500" dirty="0" smtClean="0">
                  <a:solidFill>
                    <a:srgbClr val="FF00FF"/>
                  </a:solidFill>
                  <a:latin typeface="標楷體" pitchFamily="65" charset="-120"/>
                  <a:ea typeface="標楷體" pitchFamily="65" charset="-120"/>
                </a:rPr>
                <a:t>　　　　　不語</a:t>
              </a:r>
              <a:endParaRPr lang="en-US" altLang="zh-TW" sz="2500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endParaRPr lang="zh-TW" altLang="en-US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714348" y="1428736"/>
              <a:ext cx="2857520" cy="571504"/>
            </a:xfrm>
            <a:prstGeom prst="roundRect">
              <a:avLst>
                <a:gd name="adj" fmla="val 49834"/>
              </a:avLst>
            </a:prstGeom>
            <a:solidFill>
              <a:schemeClr val="accent6">
                <a:lumMod val="75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2000232" y="2571744"/>
            <a:ext cx="2071702" cy="2714644"/>
            <a:chOff x="214282" y="3500438"/>
            <a:chExt cx="2071702" cy="2714644"/>
          </a:xfrm>
        </p:grpSpPr>
        <p:sp>
          <p:nvSpPr>
            <p:cNvPr id="6" name="圓角矩形 5"/>
            <p:cNvSpPr/>
            <p:nvPr/>
          </p:nvSpPr>
          <p:spPr>
            <a:xfrm>
              <a:off x="214282" y="3500438"/>
              <a:ext cx="2071702" cy="2714644"/>
            </a:xfrm>
            <a:prstGeom prst="roundRect">
              <a:avLst>
                <a:gd name="adj" fmla="val 1227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>
                <a:spcAft>
                  <a:spcPts val="600"/>
                </a:spcAft>
              </a:pPr>
              <a:r>
                <a:rPr lang="zh-TW" altLang="en-US" sz="38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協助</a:t>
              </a:r>
              <a:endParaRPr lang="en-US" altLang="zh-TW" sz="3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zh-TW" altLang="en-US" sz="2500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整隊疏散</a:t>
              </a:r>
              <a:endParaRPr lang="en-US" altLang="zh-TW" sz="25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zh-TW" altLang="en-US" sz="2500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行進安全</a:t>
              </a:r>
              <a:endParaRPr lang="en-US" altLang="zh-TW" sz="25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zh-TW" altLang="en-US" sz="2500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清點人數</a:t>
              </a:r>
              <a:endParaRPr lang="en-US" altLang="zh-TW" sz="25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zh-TW" altLang="en-US" sz="2500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相互照顧</a:t>
              </a:r>
              <a:endParaRPr lang="en-US" altLang="zh-TW" sz="25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zh-TW" altLang="en-US" sz="2500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立即反應</a:t>
              </a:r>
              <a:endParaRPr lang="zh-TW" altLang="en-US" sz="25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214282" y="3500438"/>
              <a:ext cx="2071702" cy="714380"/>
            </a:xfrm>
            <a:prstGeom prst="roundRect">
              <a:avLst>
                <a:gd name="adj" fmla="val 33500"/>
              </a:avLst>
            </a:prstGeom>
            <a:solidFill>
              <a:schemeClr val="accent6">
                <a:lumMod val="75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500034" y="1571612"/>
            <a:ext cx="2857520" cy="1631216"/>
            <a:chOff x="1296439" y="2530308"/>
            <a:chExt cx="2857520" cy="1338190"/>
          </a:xfrm>
        </p:grpSpPr>
        <p:sp>
          <p:nvSpPr>
            <p:cNvPr id="13" name="文字方塊 12"/>
            <p:cNvSpPr txBox="1"/>
            <p:nvPr/>
          </p:nvSpPr>
          <p:spPr>
            <a:xfrm rot="1262302">
              <a:off x="1985736" y="2530308"/>
              <a:ext cx="1404413" cy="13381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TW" sz="10000" b="1" spc="300" dirty="0">
                  <a:ln w="11430" cmpd="sng">
                    <a:noFill/>
                    <a:prstDash val="solid"/>
                    <a:miter lim="800000"/>
                  </a:ln>
                  <a:solidFill>
                    <a:srgbClr val="FF0066">
                      <a:alpha val="10000"/>
                    </a:srgbClr>
                  </a:solidFill>
                  <a:effectLst>
                    <a:glow rad="45500">
                      <a:schemeClr val="bg1">
                        <a:alpha val="35000"/>
                      </a:schemeClr>
                    </a:glow>
                  </a:effectLst>
                  <a:latin typeface="標楷體" pitchFamily="65" charset="-120"/>
                  <a:ea typeface="標楷體" pitchFamily="65" charset="-120"/>
                </a:rPr>
                <a:t>?</a:t>
              </a:r>
              <a:endParaRPr lang="zh-TW" altLang="en-US" sz="10000" b="1" spc="300" dirty="0">
                <a:ln w="11430" cmpd="sng">
                  <a:noFill/>
                  <a:prstDash val="solid"/>
                  <a:miter lim="800000"/>
                </a:ln>
                <a:solidFill>
                  <a:srgbClr val="FF0066">
                    <a:alpha val="10000"/>
                  </a:srgbClr>
                </a:solidFill>
                <a:effectLst>
                  <a:glow rad="45500">
                    <a:schemeClr val="bg1">
                      <a:alpha val="35000"/>
                    </a:schemeClr>
                  </a:glo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296439" y="2537338"/>
              <a:ext cx="285752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該做什麼事</a:t>
              </a:r>
              <a:endParaRPr lang="en-US" altLang="zh-TW" sz="4000" dirty="0" smtClean="0"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文字方塊 5"/>
          <p:cNvSpPr txBox="1">
            <a:spLocks noChangeArrowheads="1"/>
          </p:cNvSpPr>
          <p:nvPr/>
        </p:nvSpPr>
        <p:spPr bwMode="auto">
          <a:xfrm>
            <a:off x="428596" y="785794"/>
            <a:ext cx="41338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地震發生當下</a:t>
            </a:r>
            <a:r>
              <a:rPr lang="en-US" altLang="zh-TW" sz="4400" dirty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 rot="20879653">
            <a:off x="-103281" y="914522"/>
            <a:ext cx="9224026" cy="4098434"/>
            <a:chOff x="1941666" y="1205443"/>
            <a:chExt cx="8907663" cy="3957867"/>
          </a:xfrm>
        </p:grpSpPr>
        <p:grpSp>
          <p:nvGrpSpPr>
            <p:cNvPr id="25" name="Group 6"/>
            <p:cNvGrpSpPr/>
            <p:nvPr/>
          </p:nvGrpSpPr>
          <p:grpSpPr>
            <a:xfrm>
              <a:off x="1941666" y="1205443"/>
              <a:ext cx="8907663" cy="3957867"/>
              <a:chOff x="1447800" y="2628900"/>
              <a:chExt cx="5745163" cy="2552700"/>
            </a:xfrm>
          </p:grpSpPr>
          <p:sp>
            <p:nvSpPr>
              <p:cNvPr id="35" name="Freeform 40"/>
              <p:cNvSpPr>
                <a:spLocks/>
              </p:cNvSpPr>
              <p:nvPr/>
            </p:nvSpPr>
            <p:spPr bwMode="auto">
              <a:xfrm>
                <a:off x="1447800" y="2713037"/>
                <a:ext cx="5745163" cy="2468563"/>
              </a:xfrm>
              <a:custGeom>
                <a:avLst/>
                <a:gdLst/>
                <a:ahLst/>
                <a:cxnLst>
                  <a:cxn ang="0">
                    <a:pos x="1532" y="272"/>
                  </a:cxn>
                  <a:cxn ang="0">
                    <a:pos x="984" y="0"/>
                  </a:cxn>
                  <a:cxn ang="0">
                    <a:pos x="984" y="162"/>
                  </a:cxn>
                  <a:cxn ang="0">
                    <a:pos x="0" y="658"/>
                  </a:cxn>
                  <a:cxn ang="0">
                    <a:pos x="984" y="388"/>
                  </a:cxn>
                  <a:cxn ang="0">
                    <a:pos x="984" y="385"/>
                  </a:cxn>
                  <a:cxn ang="0">
                    <a:pos x="984" y="533"/>
                  </a:cxn>
                  <a:cxn ang="0">
                    <a:pos x="1532" y="272"/>
                  </a:cxn>
                </a:cxnLst>
                <a:rect l="0" t="0" r="r" b="b"/>
                <a:pathLst>
                  <a:path w="1532" h="658">
                    <a:moveTo>
                      <a:pt x="1532" y="272"/>
                    </a:moveTo>
                    <a:cubicBezTo>
                      <a:pt x="984" y="0"/>
                      <a:pt x="984" y="0"/>
                      <a:pt x="984" y="0"/>
                    </a:cubicBezTo>
                    <a:cubicBezTo>
                      <a:pt x="984" y="162"/>
                      <a:pt x="984" y="162"/>
                      <a:pt x="984" y="162"/>
                    </a:cubicBezTo>
                    <a:cubicBezTo>
                      <a:pt x="914" y="167"/>
                      <a:pt x="243" y="222"/>
                      <a:pt x="0" y="658"/>
                    </a:cubicBezTo>
                    <a:cubicBezTo>
                      <a:pt x="0" y="658"/>
                      <a:pt x="302" y="350"/>
                      <a:pt x="984" y="388"/>
                    </a:cubicBezTo>
                    <a:cubicBezTo>
                      <a:pt x="984" y="385"/>
                      <a:pt x="984" y="385"/>
                      <a:pt x="984" y="385"/>
                    </a:cubicBezTo>
                    <a:cubicBezTo>
                      <a:pt x="984" y="533"/>
                      <a:pt x="984" y="533"/>
                      <a:pt x="984" y="533"/>
                    </a:cubicBezTo>
                    <a:lnTo>
                      <a:pt x="1532" y="272"/>
                    </a:lnTo>
                    <a:close/>
                  </a:path>
                </a:pathLst>
              </a:custGeom>
              <a:solidFill>
                <a:srgbClr val="2B293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0"/>
              <p:cNvSpPr>
                <a:spLocks/>
              </p:cNvSpPr>
              <p:nvPr/>
            </p:nvSpPr>
            <p:spPr bwMode="auto">
              <a:xfrm>
                <a:off x="1447800" y="2628900"/>
                <a:ext cx="5745163" cy="2468563"/>
              </a:xfrm>
              <a:custGeom>
                <a:avLst/>
                <a:gdLst/>
                <a:ahLst/>
                <a:cxnLst>
                  <a:cxn ang="0">
                    <a:pos x="1532" y="272"/>
                  </a:cxn>
                  <a:cxn ang="0">
                    <a:pos x="984" y="0"/>
                  </a:cxn>
                  <a:cxn ang="0">
                    <a:pos x="984" y="162"/>
                  </a:cxn>
                  <a:cxn ang="0">
                    <a:pos x="0" y="658"/>
                  </a:cxn>
                  <a:cxn ang="0">
                    <a:pos x="984" y="388"/>
                  </a:cxn>
                  <a:cxn ang="0">
                    <a:pos x="984" y="385"/>
                  </a:cxn>
                  <a:cxn ang="0">
                    <a:pos x="984" y="533"/>
                  </a:cxn>
                  <a:cxn ang="0">
                    <a:pos x="1532" y="272"/>
                  </a:cxn>
                </a:cxnLst>
                <a:rect l="0" t="0" r="r" b="b"/>
                <a:pathLst>
                  <a:path w="1532" h="658">
                    <a:moveTo>
                      <a:pt x="1532" y="272"/>
                    </a:moveTo>
                    <a:cubicBezTo>
                      <a:pt x="984" y="0"/>
                      <a:pt x="984" y="0"/>
                      <a:pt x="984" y="0"/>
                    </a:cubicBezTo>
                    <a:cubicBezTo>
                      <a:pt x="984" y="162"/>
                      <a:pt x="984" y="162"/>
                      <a:pt x="984" y="162"/>
                    </a:cubicBezTo>
                    <a:cubicBezTo>
                      <a:pt x="914" y="167"/>
                      <a:pt x="243" y="222"/>
                      <a:pt x="0" y="658"/>
                    </a:cubicBezTo>
                    <a:cubicBezTo>
                      <a:pt x="0" y="658"/>
                      <a:pt x="302" y="350"/>
                      <a:pt x="984" y="388"/>
                    </a:cubicBezTo>
                    <a:cubicBezTo>
                      <a:pt x="984" y="385"/>
                      <a:pt x="984" y="385"/>
                      <a:pt x="984" y="385"/>
                    </a:cubicBezTo>
                    <a:cubicBezTo>
                      <a:pt x="984" y="533"/>
                      <a:pt x="984" y="533"/>
                      <a:pt x="984" y="533"/>
                    </a:cubicBezTo>
                    <a:lnTo>
                      <a:pt x="1532" y="27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1" name="组合 23"/>
            <p:cNvGrpSpPr/>
            <p:nvPr/>
          </p:nvGrpSpPr>
          <p:grpSpPr>
            <a:xfrm>
              <a:off x="3175273" y="3544317"/>
              <a:ext cx="539560" cy="539560"/>
              <a:chOff x="3237545" y="4561747"/>
              <a:chExt cx="1146960" cy="1146960"/>
            </a:xfrm>
          </p:grpSpPr>
          <p:sp>
            <p:nvSpPr>
              <p:cNvPr id="42" name="圆角矩形 24"/>
              <p:cNvSpPr/>
              <p:nvPr/>
            </p:nvSpPr>
            <p:spPr>
              <a:xfrm>
                <a:off x="3237545" y="4561747"/>
                <a:ext cx="1146960" cy="114696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4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圆角矩形 25"/>
              <p:cNvSpPr/>
              <p:nvPr/>
            </p:nvSpPr>
            <p:spPr>
              <a:xfrm>
                <a:off x="3351015" y="4675219"/>
                <a:ext cx="920024" cy="92002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tx1">
                    <a:lumMod val="65000"/>
                    <a:lumOff val="35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>
                    <a:solidFill>
                      <a:srgbClr val="2B2939"/>
                    </a:solidFill>
                    <a:cs typeface="+mn-ea"/>
                    <a:sym typeface="+mn-lt"/>
                  </a:rPr>
                  <a:t>1</a:t>
                </a:r>
                <a:endParaRPr lang="zh-CN" altLang="en-US" sz="3200" b="1" dirty="0">
                  <a:solidFill>
                    <a:srgbClr val="2B2939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组合 28"/>
            <p:cNvGrpSpPr/>
            <p:nvPr/>
          </p:nvGrpSpPr>
          <p:grpSpPr>
            <a:xfrm>
              <a:off x="4558507" y="2827288"/>
              <a:ext cx="802042" cy="802042"/>
              <a:chOff x="3237545" y="4561747"/>
              <a:chExt cx="1146960" cy="1146960"/>
            </a:xfrm>
          </p:grpSpPr>
          <p:sp>
            <p:nvSpPr>
              <p:cNvPr id="45" name="圆角矩形 29"/>
              <p:cNvSpPr/>
              <p:nvPr/>
            </p:nvSpPr>
            <p:spPr>
              <a:xfrm>
                <a:off x="3237545" y="4561747"/>
                <a:ext cx="1146960" cy="114696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4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圆角矩形 30"/>
              <p:cNvSpPr/>
              <p:nvPr/>
            </p:nvSpPr>
            <p:spPr>
              <a:xfrm>
                <a:off x="3351015" y="4675219"/>
                <a:ext cx="920024" cy="92002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tx1">
                    <a:lumMod val="65000"/>
                    <a:lumOff val="35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>
                    <a:solidFill>
                      <a:srgbClr val="2B2939"/>
                    </a:solidFill>
                    <a:cs typeface="+mn-ea"/>
                    <a:sym typeface="+mn-lt"/>
                  </a:rPr>
                  <a:t>2</a:t>
                </a:r>
                <a:endParaRPr lang="zh-CN" altLang="en-US" sz="3200" b="1" dirty="0">
                  <a:solidFill>
                    <a:srgbClr val="2B2939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31"/>
            <p:cNvGrpSpPr/>
            <p:nvPr/>
          </p:nvGrpSpPr>
          <p:grpSpPr>
            <a:xfrm>
              <a:off x="6572101" y="2284058"/>
              <a:ext cx="1141668" cy="1141668"/>
              <a:chOff x="3237545" y="4561747"/>
              <a:chExt cx="1146960" cy="1146960"/>
            </a:xfrm>
          </p:grpSpPr>
          <p:sp>
            <p:nvSpPr>
              <p:cNvPr id="48" name="圆角矩形 32"/>
              <p:cNvSpPr/>
              <p:nvPr/>
            </p:nvSpPr>
            <p:spPr>
              <a:xfrm>
                <a:off x="3237545" y="4561747"/>
                <a:ext cx="1146960" cy="114696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4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圆角矩形 33"/>
              <p:cNvSpPr/>
              <p:nvPr/>
            </p:nvSpPr>
            <p:spPr>
              <a:xfrm>
                <a:off x="3351015" y="4675219"/>
                <a:ext cx="920024" cy="92002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tx1">
                    <a:lumMod val="65000"/>
                    <a:lumOff val="35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>
                    <a:solidFill>
                      <a:srgbClr val="2B2939"/>
                    </a:solidFill>
                    <a:cs typeface="+mn-ea"/>
                    <a:sym typeface="+mn-lt"/>
                  </a:rPr>
                  <a:t>3</a:t>
                </a:r>
                <a:endParaRPr lang="zh-CN" altLang="en-US" sz="3200" b="1" dirty="0">
                  <a:solidFill>
                    <a:srgbClr val="2B2939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群組 54"/>
          <p:cNvGrpSpPr/>
          <p:nvPr/>
        </p:nvGrpSpPr>
        <p:grpSpPr>
          <a:xfrm>
            <a:off x="214282" y="5072074"/>
            <a:ext cx="3057247" cy="1166162"/>
            <a:chOff x="371745" y="3857628"/>
            <a:chExt cx="3057247" cy="1166162"/>
          </a:xfrm>
        </p:grpSpPr>
        <p:sp>
          <p:nvSpPr>
            <p:cNvPr id="51" name="矩形 50"/>
            <p:cNvSpPr/>
            <p:nvPr/>
          </p:nvSpPr>
          <p:spPr>
            <a:xfrm>
              <a:off x="1359194" y="3857628"/>
              <a:ext cx="1082348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zh-TW" altLang="en-US" sz="3500" dirty="0" smtClean="0">
                  <a:ln w="12700">
                    <a:noFill/>
                  </a:ln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冷靜</a:t>
              </a:r>
              <a:endParaRPr lang="en-US" altLang="zh-TW" sz="3500" dirty="0" smtClean="0">
                <a:ln w="12700">
                  <a:noFill/>
                </a:ln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371745" y="4500570"/>
              <a:ext cx="30572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spcBef>
                  <a:spcPct val="20000"/>
                </a:spcBef>
                <a:defRPr/>
              </a:pPr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慌亂會做出最</a:t>
              </a:r>
              <a:r>
                <a:rPr lang="zh-TW" altLang="en-US" sz="28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愚蠢</a:t>
              </a:r>
              <a:r>
                <a:rPr lang="zh-TW" altLang="en-US" sz="2400" dirty="0" smtClean="0">
                  <a:latin typeface="標楷體" pitchFamily="65" charset="-120"/>
                  <a:ea typeface="標楷體" pitchFamily="65" charset="-120"/>
                </a:rPr>
                <a:t>的</a:t>
              </a:r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決定</a:t>
              </a:r>
              <a:endParaRPr lang="en-US" altLang="zh-TW" dirty="0" smtClean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2676304" y="4214818"/>
            <a:ext cx="1467068" cy="1018910"/>
            <a:chOff x="3610834" y="3244334"/>
            <a:chExt cx="1467068" cy="1018910"/>
          </a:xfrm>
        </p:grpSpPr>
        <p:sp>
          <p:nvSpPr>
            <p:cNvPr id="53" name="矩形 52"/>
            <p:cNvSpPr/>
            <p:nvPr/>
          </p:nvSpPr>
          <p:spPr>
            <a:xfrm>
              <a:off x="3803194" y="3244334"/>
              <a:ext cx="1082348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zh-TW" altLang="en-US" sz="3500" dirty="0" smtClean="0">
                  <a:ln w="12700">
                    <a:noFill/>
                  </a:ln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判斷</a:t>
              </a:r>
              <a:endParaRPr lang="en-US" altLang="zh-TW" sz="3500" dirty="0" smtClean="0">
                <a:ln w="12700">
                  <a:noFill/>
                </a:ln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3610834" y="3786190"/>
              <a:ext cx="1467068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zh-TW" altLang="en-US" sz="25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隨機應變</a:t>
              </a:r>
              <a:endParaRPr lang="en-US" altLang="zh-TW" sz="2500" dirty="0" smtClean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4321119" y="3387210"/>
            <a:ext cx="2108269" cy="1041922"/>
            <a:chOff x="4071934" y="3244334"/>
            <a:chExt cx="2108269" cy="1041922"/>
          </a:xfrm>
        </p:grpSpPr>
        <p:sp>
          <p:nvSpPr>
            <p:cNvPr id="57" name="矩形 56"/>
            <p:cNvSpPr/>
            <p:nvPr/>
          </p:nvSpPr>
          <p:spPr>
            <a:xfrm>
              <a:off x="4360474" y="3244334"/>
              <a:ext cx="1531189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zh-TW" altLang="en-US" sz="3500" dirty="0" smtClean="0">
                  <a:ln w="12700">
                    <a:noFill/>
                  </a:ln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做決定</a:t>
              </a:r>
              <a:endParaRPr lang="en-US" altLang="zh-TW" sz="3500" dirty="0" smtClean="0">
                <a:ln w="12700">
                  <a:noFill/>
                </a:ln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4071934" y="3809202"/>
              <a:ext cx="2108269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spcBef>
                  <a:spcPct val="20000"/>
                </a:spcBef>
              </a:pPr>
              <a:r>
                <a:rPr lang="zh-TW" altLang="en-US" sz="25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絕對 </a:t>
              </a:r>
              <a:r>
                <a:rPr lang="en-US" altLang="zh-TW" sz="2500" dirty="0" smtClean="0">
                  <a:latin typeface="標楷體" pitchFamily="65" charset="-120"/>
                  <a:ea typeface="標楷體" pitchFamily="65" charset="-120"/>
                </a:rPr>
                <a:t>VS</a:t>
              </a:r>
              <a:r>
                <a:rPr lang="zh-TW" altLang="en-US" sz="2500" dirty="0" smtClean="0">
                  <a:latin typeface="標楷體" pitchFamily="65" charset="-120"/>
                  <a:ea typeface="標楷體" pitchFamily="65" charset="-120"/>
                </a:rPr>
                <a:t> </a:t>
              </a:r>
              <a:r>
                <a:rPr lang="zh-TW" altLang="en-US" sz="25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相對</a:t>
              </a:r>
              <a:endParaRPr lang="en-US" altLang="zh-TW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群組 83"/>
          <p:cNvGrpSpPr/>
          <p:nvPr/>
        </p:nvGrpSpPr>
        <p:grpSpPr>
          <a:xfrm>
            <a:off x="285720" y="2214554"/>
            <a:ext cx="8606578" cy="1643074"/>
            <a:chOff x="1142976" y="1785926"/>
            <a:chExt cx="7858180" cy="1500198"/>
          </a:xfrm>
        </p:grpSpPr>
        <p:sp>
          <p:nvSpPr>
            <p:cNvPr id="63" name="矩形 62"/>
            <p:cNvSpPr/>
            <p:nvPr/>
          </p:nvSpPr>
          <p:spPr>
            <a:xfrm>
              <a:off x="1142976" y="2071678"/>
              <a:ext cx="2500330" cy="5000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grpSp>
          <p:nvGrpSpPr>
            <p:cNvPr id="83" name="群組 82"/>
            <p:cNvGrpSpPr/>
            <p:nvPr/>
          </p:nvGrpSpPr>
          <p:grpSpPr>
            <a:xfrm>
              <a:off x="1142976" y="1785926"/>
              <a:ext cx="7858180" cy="1500198"/>
              <a:chOff x="1142976" y="1785926"/>
              <a:chExt cx="7858180" cy="1500198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1142976" y="2056147"/>
                <a:ext cx="2500314" cy="927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Font typeface="Arial" pitchFamily="34" charset="0"/>
                  <a:buNone/>
                </a:pPr>
                <a:r>
                  <a:rPr lang="zh-TW" altLang="en-US" sz="3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有物 </a:t>
                </a:r>
                <a:r>
                  <a:rPr lang="en-US" altLang="zh-TW" sz="3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VS</a:t>
                </a:r>
                <a:r>
                  <a:rPr lang="zh-TW" altLang="en-US" sz="3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 無物</a:t>
                </a:r>
                <a:endParaRPr lang="en-US" altLang="zh-TW" sz="30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ctr">
                  <a:buFont typeface="Arial" pitchFamily="34" charset="0"/>
                  <a:buNone/>
                </a:pPr>
                <a:r>
                  <a:rPr lang="zh-TW" altLang="en-US" sz="3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室內 </a:t>
                </a:r>
                <a:r>
                  <a:rPr lang="en-US" altLang="zh-TW" sz="3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VS</a:t>
                </a:r>
                <a:r>
                  <a:rPr lang="zh-TW" altLang="en-US" sz="3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 室外</a:t>
                </a:r>
                <a:endParaRPr lang="en-US" altLang="zh-TW" sz="3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4357686" y="1785926"/>
                <a:ext cx="4643470" cy="55399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sz="3000" dirty="0" smtClean="0">
                    <a:latin typeface="標楷體" pitchFamily="65" charset="-120"/>
                    <a:ea typeface="標楷體" pitchFamily="65" charset="-120"/>
                  </a:rPr>
                  <a:t>先求有再求好 </a:t>
                </a:r>
                <a:r>
                  <a:rPr lang="en-US" altLang="zh-TW" sz="2500" dirty="0" smtClean="0">
                    <a:latin typeface="標楷體" pitchFamily="65" charset="-120"/>
                    <a:ea typeface="標楷體" pitchFamily="65" charset="-120"/>
                  </a:rPr>
                  <a:t>&amp;</a:t>
                </a:r>
                <a:r>
                  <a:rPr lang="zh-TW" altLang="en-US" sz="3000" dirty="0" smtClean="0">
                    <a:latin typeface="標楷體" pitchFamily="65" charset="-120"/>
                    <a:ea typeface="標楷體" pitchFamily="65" charset="-120"/>
                  </a:rPr>
                  <a:t> 就地取材</a:t>
                </a:r>
                <a:endParaRPr lang="en-US" altLang="zh-TW" sz="3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4286248" y="2732126"/>
                <a:ext cx="2643206" cy="55399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buFont typeface="Arial" pitchFamily="34" charset="0"/>
                  <a:buNone/>
                </a:pPr>
                <a:r>
                  <a:rPr lang="zh-TW" altLang="en-US" sz="3000" dirty="0" smtClean="0">
                    <a:latin typeface="標楷體" pitchFamily="65" charset="-120"/>
                    <a:ea typeface="標楷體" pitchFamily="65" charset="-120"/>
                  </a:rPr>
                  <a:t>萬能的雙手</a:t>
                </a:r>
                <a:endParaRPr lang="en-US" altLang="zh-TW" sz="3000" dirty="0" smtClean="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67" name="左大括弧 66"/>
              <p:cNvSpPr/>
              <p:nvPr/>
            </p:nvSpPr>
            <p:spPr>
              <a:xfrm>
                <a:off x="3643306" y="2071678"/>
                <a:ext cx="571504" cy="928694"/>
              </a:xfrm>
              <a:prstGeom prst="leftBrace">
                <a:avLst>
                  <a:gd name="adj1" fmla="val 3257"/>
                  <a:gd name="adj2" fmla="val 17011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</p:grpSp>
      <p:sp>
        <p:nvSpPr>
          <p:cNvPr id="4" name="文字方塊 5"/>
          <p:cNvSpPr txBox="1">
            <a:spLocks noChangeArrowheads="1"/>
          </p:cNvSpPr>
          <p:nvPr/>
        </p:nvSpPr>
        <p:spPr bwMode="auto">
          <a:xfrm>
            <a:off x="2214546" y="142852"/>
            <a:ext cx="41338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地震發生當下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" name="內容版面配置區 4"/>
          <p:cNvSpPr>
            <a:spLocks noGrp="1"/>
          </p:cNvSpPr>
          <p:nvPr>
            <p:ph idx="1"/>
          </p:nvPr>
        </p:nvSpPr>
        <p:spPr>
          <a:xfrm>
            <a:off x="357158" y="1714488"/>
            <a:ext cx="2500313" cy="714380"/>
          </a:xfrm>
          <a:noFill/>
        </p:spPr>
        <p:txBody>
          <a:bodyPr>
            <a:normAutofit/>
          </a:bodyPr>
          <a:lstStyle/>
          <a:p>
            <a:pPr algn="ctr">
              <a:buFont typeface="Arial" pitchFamily="34" charset="0"/>
              <a:buNone/>
            </a:pP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考  量</a:t>
            </a:r>
            <a:endParaRPr lang="en-US" altLang="zh-TW" sz="38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4" descr="C:\Users\Administrator\Desktop\未命名.jpg"/>
          <p:cNvPicPr>
            <a:picLocks noChangeAspect="1" noChangeArrowheads="1"/>
          </p:cNvPicPr>
          <p:nvPr/>
        </p:nvPicPr>
        <p:blipFill>
          <a:blip r:embed="rId2"/>
          <a:srcRect t="11539" b="3845"/>
          <a:stretch>
            <a:fillRect/>
          </a:stretch>
        </p:blipFill>
        <p:spPr bwMode="auto">
          <a:xfrm>
            <a:off x="3643305" y="2214554"/>
            <a:ext cx="517989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群組 28"/>
          <p:cNvGrpSpPr/>
          <p:nvPr/>
        </p:nvGrpSpPr>
        <p:grpSpPr>
          <a:xfrm>
            <a:off x="3786182" y="1285860"/>
            <a:ext cx="3571900" cy="5572140"/>
            <a:chOff x="4474864" y="-1329673"/>
            <a:chExt cx="3571900" cy="5643602"/>
          </a:xfrm>
        </p:grpSpPr>
        <p:grpSp>
          <p:nvGrpSpPr>
            <p:cNvPr id="30" name="群組 16"/>
            <p:cNvGrpSpPr/>
            <p:nvPr/>
          </p:nvGrpSpPr>
          <p:grpSpPr>
            <a:xfrm>
              <a:off x="4689178" y="-1329673"/>
              <a:ext cx="3357586" cy="911188"/>
              <a:chOff x="4689178" y="-1329673"/>
              <a:chExt cx="3357586" cy="911188"/>
            </a:xfrm>
          </p:grpSpPr>
          <p:sp>
            <p:nvSpPr>
              <p:cNvPr id="49" name="矩形 3"/>
              <p:cNvSpPr>
                <a:spLocks noChangeArrowheads="1"/>
              </p:cNvSpPr>
              <p:nvPr/>
            </p:nvSpPr>
            <p:spPr bwMode="auto">
              <a:xfrm>
                <a:off x="4689178" y="-1329673"/>
                <a:ext cx="3357585" cy="477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sz="2500" dirty="0" smtClean="0">
                    <a:solidFill>
                      <a:schemeClr val="tx2">
                        <a:lumMod val="7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室內掩護動作</a:t>
                </a:r>
                <a:endParaRPr lang="en-US" altLang="zh-TW" sz="2500" dirty="0">
                  <a:solidFill>
                    <a:schemeClr val="tx2">
                      <a:lumMod val="75000"/>
                    </a:schemeClr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4689178" y="-972483"/>
                <a:ext cx="3357586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3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趴下、掩護、穩住</a:t>
                </a:r>
                <a:endParaRPr lang="en-US" altLang="zh-TW" sz="30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31" name="群組 17"/>
            <p:cNvGrpSpPr/>
            <p:nvPr/>
          </p:nvGrpSpPr>
          <p:grpSpPr>
            <a:xfrm>
              <a:off x="4474864" y="2285706"/>
              <a:ext cx="3500462" cy="2028223"/>
              <a:chOff x="4474864" y="2285706"/>
              <a:chExt cx="3500462" cy="2028223"/>
            </a:xfrm>
          </p:grpSpPr>
          <p:grpSp>
            <p:nvGrpSpPr>
              <p:cNvPr id="32" name="群組 13"/>
              <p:cNvGrpSpPr/>
              <p:nvPr/>
            </p:nvGrpSpPr>
            <p:grpSpPr>
              <a:xfrm>
                <a:off x="4474864" y="2285706"/>
                <a:ext cx="3500462" cy="2028223"/>
                <a:chOff x="644199" y="1948849"/>
                <a:chExt cx="3500462" cy="2028223"/>
              </a:xfrm>
            </p:grpSpPr>
            <p:sp>
              <p:nvSpPr>
                <p:cNvPr id="34" name="AutoShape 3"/>
                <p:cNvSpPr>
                  <a:spLocks noChangeArrowheads="1"/>
                </p:cNvSpPr>
                <p:nvPr/>
              </p:nvSpPr>
              <p:spPr bwMode="auto">
                <a:xfrm rot="5400000">
                  <a:off x="1745274" y="1577685"/>
                  <a:ext cx="1298312" cy="3500462"/>
                </a:xfrm>
                <a:prstGeom prst="roundRect">
                  <a:avLst>
                    <a:gd name="adj" fmla="val 2875"/>
                  </a:avLst>
                </a:prstGeom>
                <a:noFill/>
                <a:ln w="3175">
                  <a:noFill/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>
                    <a:lnSpc>
                      <a:spcPct val="70000"/>
                    </a:lnSpc>
                  </a:pPr>
                  <a:endParaRPr lang="zh-TW" altLang="zh-TW" sz="3000" b="1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35" name="矩形 3"/>
                <p:cNvSpPr>
                  <a:spLocks noChangeArrowheads="1"/>
                </p:cNvSpPr>
                <p:nvPr/>
              </p:nvSpPr>
              <p:spPr bwMode="auto">
                <a:xfrm>
                  <a:off x="799779" y="1948849"/>
                  <a:ext cx="2428870" cy="4770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TW" altLang="en-US" sz="2500" dirty="0" smtClean="0">
                      <a:solidFill>
                        <a:schemeClr val="tx2">
                          <a:lumMod val="75000"/>
                        </a:schemeClr>
                      </a:solidFill>
                      <a:latin typeface="標楷體" pitchFamily="65" charset="-120"/>
                      <a:ea typeface="標楷體" pitchFamily="65" charset="-120"/>
                    </a:rPr>
                    <a:t>無任何掩蔽物時</a:t>
                  </a:r>
                  <a:endParaRPr lang="en-US" altLang="zh-TW" sz="2500" dirty="0">
                    <a:solidFill>
                      <a:schemeClr val="tx2">
                        <a:lumMod val="75000"/>
                      </a:schemeClr>
                    </a:solidFill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</p:grpSp>
          <p:sp>
            <p:nvSpPr>
              <p:cNvPr id="33" name="矩形 32"/>
              <p:cNvSpPr/>
              <p:nvPr/>
            </p:nvSpPr>
            <p:spPr>
              <a:xfrm>
                <a:off x="4546302" y="2655324"/>
                <a:ext cx="264320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3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保護頭、頸部</a:t>
                </a:r>
                <a:endParaRPr lang="en-US" altLang="zh-TW" sz="30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sz="30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環顧四週</a:t>
                </a:r>
                <a:endParaRPr lang="en-US" altLang="zh-TW" sz="30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</p:grpSp>
      <p:grpSp>
        <p:nvGrpSpPr>
          <p:cNvPr id="52" name="群組 51"/>
          <p:cNvGrpSpPr/>
          <p:nvPr/>
        </p:nvGrpSpPr>
        <p:grpSpPr>
          <a:xfrm>
            <a:off x="357158" y="2000240"/>
            <a:ext cx="2500330" cy="1785950"/>
            <a:chOff x="1214413" y="2000240"/>
            <a:chExt cx="2500330" cy="1785950"/>
          </a:xfrm>
        </p:grpSpPr>
        <p:sp>
          <p:nvSpPr>
            <p:cNvPr id="50" name="矩形 49"/>
            <p:cNvSpPr/>
            <p:nvPr/>
          </p:nvSpPr>
          <p:spPr>
            <a:xfrm>
              <a:off x="1214413" y="3286124"/>
              <a:ext cx="2500330" cy="5000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214421" y="2770527"/>
              <a:ext cx="250031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有物 </a:t>
              </a:r>
              <a:r>
                <a:rPr lang="en-US" altLang="zh-TW" sz="3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VS</a:t>
              </a:r>
              <a:r>
                <a:rPr lang="zh-TW" altLang="en-US" sz="3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 無物</a:t>
              </a:r>
              <a:endParaRPr lang="en-US" altLang="zh-TW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zh-TW" altLang="en-US" sz="30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室內 </a:t>
              </a:r>
              <a:r>
                <a:rPr lang="en-US" altLang="zh-TW" sz="30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VS</a:t>
              </a:r>
              <a:r>
                <a:rPr lang="zh-TW" altLang="en-US" sz="30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 室外</a:t>
              </a:r>
              <a:endParaRPr lang="en-US" altLang="zh-TW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8" name="內容版面配置區 4"/>
            <p:cNvSpPr txBox="1">
              <a:spLocks/>
            </p:cNvSpPr>
            <p:nvPr/>
          </p:nvSpPr>
          <p:spPr>
            <a:xfrm>
              <a:off x="1214422" y="2000240"/>
              <a:ext cx="2500313" cy="714380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3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</a:rPr>
                <a:t>考  量</a:t>
              </a:r>
              <a:endParaRPr kumimoji="0" lang="en-US" altLang="zh-TW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51" name="左大括弧 50"/>
          <p:cNvSpPr/>
          <p:nvPr/>
        </p:nvSpPr>
        <p:spPr>
          <a:xfrm>
            <a:off x="2928926" y="1571612"/>
            <a:ext cx="1071570" cy="3643338"/>
          </a:xfrm>
          <a:prstGeom prst="leftBrace">
            <a:avLst>
              <a:gd name="adj1" fmla="val 23491"/>
              <a:gd name="adj2" fmla="val 5467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文字方塊 5"/>
          <p:cNvSpPr txBox="1">
            <a:spLocks noChangeArrowheads="1"/>
          </p:cNvSpPr>
          <p:nvPr/>
        </p:nvSpPr>
        <p:spPr bwMode="auto">
          <a:xfrm>
            <a:off x="2214546" y="142852"/>
            <a:ext cx="41338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地震發生當下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/>
          <p:cNvGrpSpPr/>
          <p:nvPr/>
        </p:nvGrpSpPr>
        <p:grpSpPr>
          <a:xfrm>
            <a:off x="1000100" y="1571612"/>
            <a:ext cx="7715304" cy="3576702"/>
            <a:chOff x="1000100" y="1428736"/>
            <a:chExt cx="7715304" cy="3576702"/>
          </a:xfrm>
        </p:grpSpPr>
        <p:grpSp>
          <p:nvGrpSpPr>
            <p:cNvPr id="25" name="群組 24"/>
            <p:cNvGrpSpPr/>
            <p:nvPr/>
          </p:nvGrpSpPr>
          <p:grpSpPr>
            <a:xfrm>
              <a:off x="1357290" y="4429132"/>
              <a:ext cx="5786478" cy="571504"/>
              <a:chOff x="1357290" y="4786322"/>
              <a:chExt cx="5786478" cy="571504"/>
            </a:xfrm>
          </p:grpSpPr>
          <p:sp>
            <p:nvSpPr>
              <p:cNvPr id="22" name="圓角矩形 21"/>
              <p:cNvSpPr/>
              <p:nvPr/>
            </p:nvSpPr>
            <p:spPr>
              <a:xfrm>
                <a:off x="1357290" y="4786322"/>
                <a:ext cx="1785950" cy="571504"/>
              </a:xfrm>
              <a:prstGeom prst="roundRect">
                <a:avLst>
                  <a:gd name="adj" fmla="val 39288"/>
                </a:avLst>
              </a:prstGeom>
              <a:solidFill>
                <a:schemeClr val="bg1"/>
              </a:solidFill>
              <a:ln>
                <a:solidFill>
                  <a:srgbClr val="00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23" name="圓角矩形 22"/>
              <p:cNvSpPr/>
              <p:nvPr/>
            </p:nvSpPr>
            <p:spPr>
              <a:xfrm>
                <a:off x="3357554" y="4786322"/>
                <a:ext cx="1785950" cy="571504"/>
              </a:xfrm>
              <a:prstGeom prst="roundRect">
                <a:avLst>
                  <a:gd name="adj" fmla="val 39288"/>
                </a:avLst>
              </a:prstGeom>
              <a:solidFill>
                <a:schemeClr val="bg1"/>
              </a:solidFill>
              <a:ln>
                <a:solidFill>
                  <a:srgbClr val="00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24" name="圓角矩形 23"/>
              <p:cNvSpPr/>
              <p:nvPr/>
            </p:nvSpPr>
            <p:spPr>
              <a:xfrm>
                <a:off x="5357818" y="4786322"/>
                <a:ext cx="1785950" cy="571504"/>
              </a:xfrm>
              <a:prstGeom prst="roundRect">
                <a:avLst>
                  <a:gd name="adj" fmla="val 39288"/>
                </a:avLst>
              </a:prstGeom>
              <a:solidFill>
                <a:schemeClr val="bg1"/>
              </a:solidFill>
              <a:ln>
                <a:solidFill>
                  <a:srgbClr val="00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21" name="群組 20"/>
            <p:cNvGrpSpPr/>
            <p:nvPr/>
          </p:nvGrpSpPr>
          <p:grpSpPr>
            <a:xfrm>
              <a:off x="1000100" y="1428736"/>
              <a:ext cx="7715304" cy="3576702"/>
              <a:chOff x="928662" y="1571612"/>
              <a:chExt cx="7715304" cy="3576702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928662" y="2285992"/>
                <a:ext cx="7715304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Arial" pitchFamily="34" charset="0"/>
                  <a:buNone/>
                </a:pPr>
                <a:r>
                  <a:rPr lang="en-US" altLang="zh-TW" sz="2800" dirty="0" smtClean="0">
                    <a:latin typeface="標楷體" pitchFamily="65" charset="-120"/>
                    <a:ea typeface="標楷體" pitchFamily="65" charset="-120"/>
                  </a:rPr>
                  <a:t>1.</a:t>
                </a:r>
                <a:r>
                  <a:rPr lang="zh-TW" altLang="en-US" sz="32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持續</a:t>
                </a:r>
                <a:r>
                  <a:rPr lang="zh-TW" altLang="en-US" sz="2400" dirty="0" smtClean="0">
                    <a:latin typeface="標楷體" pitchFamily="65" charset="-120"/>
                    <a:ea typeface="標楷體" pitchFamily="65" charset="-120"/>
                  </a:rPr>
                  <a:t>保護頭頸部</a:t>
                </a:r>
                <a:endParaRPr lang="en-US" altLang="zh-TW" sz="2400" dirty="0">
                  <a:latin typeface="標楷體" pitchFamily="65" charset="-120"/>
                  <a:ea typeface="標楷體" pitchFamily="65" charset="-120"/>
                </a:endParaRPr>
              </a:p>
              <a:p>
                <a:pPr>
                  <a:buFont typeface="Arial" pitchFamily="34" charset="0"/>
                  <a:buNone/>
                </a:pPr>
                <a:r>
                  <a:rPr lang="en-US" altLang="zh-TW" sz="2800" dirty="0" smtClean="0">
                    <a:latin typeface="標楷體" pitchFamily="65" charset="-120"/>
                    <a:ea typeface="標楷體" pitchFamily="65" charset="-120"/>
                  </a:rPr>
                  <a:t>2.</a:t>
                </a:r>
                <a:r>
                  <a:rPr lang="zh-TW" altLang="en-US" sz="2400" dirty="0" smtClean="0">
                    <a:latin typeface="標楷體" pitchFamily="65" charset="-120"/>
                    <a:ea typeface="標楷體" pitchFamily="65" charset="-120"/>
                  </a:rPr>
                  <a:t>遵守</a:t>
                </a:r>
                <a:r>
                  <a:rPr lang="zh-TW" altLang="en-US" sz="32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不推</a:t>
                </a:r>
                <a:r>
                  <a:rPr lang="zh-TW" altLang="en-US" sz="2800" dirty="0" smtClean="0">
                    <a:latin typeface="標楷體" pitchFamily="65" charset="-120"/>
                    <a:ea typeface="標楷體" pitchFamily="65" charset="-120"/>
                  </a:rPr>
                  <a:t>、</a:t>
                </a:r>
                <a:r>
                  <a:rPr lang="zh-TW" altLang="en-US" sz="32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不跑</a:t>
                </a:r>
                <a:r>
                  <a:rPr lang="zh-TW" altLang="en-US" sz="28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、</a:t>
                </a:r>
                <a:r>
                  <a:rPr lang="zh-TW" altLang="en-US" sz="32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不語</a:t>
                </a:r>
                <a:r>
                  <a:rPr lang="zh-TW" altLang="en-US" sz="2400" dirty="0" smtClean="0">
                    <a:latin typeface="標楷體" pitchFamily="65" charset="-120"/>
                    <a:ea typeface="標楷體" pitchFamily="65" charset="-120"/>
                  </a:rPr>
                  <a:t>的疏散原則到達集結位置</a:t>
                </a:r>
                <a:endParaRPr lang="en-US" altLang="zh-TW" sz="24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>
                  <a:buFont typeface="Arial" pitchFamily="34" charset="0"/>
                  <a:buNone/>
                </a:pPr>
                <a:endParaRPr lang="en-US" altLang="zh-TW" sz="2800" dirty="0">
                  <a:latin typeface="標楷體" pitchFamily="65" charset="-120"/>
                  <a:ea typeface="標楷體" pitchFamily="65" charset="-120"/>
                </a:endParaRPr>
              </a:p>
              <a:p>
                <a:pPr>
                  <a:buFont typeface="Arial" pitchFamily="34" charset="0"/>
                  <a:buNone/>
                </a:pPr>
                <a:endParaRPr lang="en-US" altLang="zh-TW" sz="28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>
                  <a:buFont typeface="Arial" pitchFamily="34" charset="0"/>
                  <a:buNone/>
                </a:pPr>
                <a:endParaRPr lang="en-US" altLang="zh-TW" sz="2800" dirty="0">
                  <a:latin typeface="標楷體" pitchFamily="65" charset="-120"/>
                  <a:ea typeface="標楷體" pitchFamily="65" charset="-120"/>
                </a:endParaRPr>
              </a:p>
              <a:p>
                <a:pPr>
                  <a:buFont typeface="Arial" pitchFamily="34" charset="0"/>
                  <a:buNone/>
                </a:pPr>
                <a:r>
                  <a:rPr lang="en-US" altLang="zh-TW" sz="2800" dirty="0" smtClean="0">
                    <a:latin typeface="標楷體" pitchFamily="65" charset="-120"/>
                    <a:ea typeface="標楷體" pitchFamily="65" charset="-120"/>
                  </a:rPr>
                  <a:t>3.</a:t>
                </a:r>
                <a:r>
                  <a:rPr lang="zh-TW" altLang="en-US" sz="3200" dirty="0" smtClean="0">
                    <a:latin typeface="標楷體" pitchFamily="65" charset="-120"/>
                    <a:ea typeface="標楷體" pitchFamily="65" charset="-120"/>
                  </a:rPr>
                  <a:t>注意指令</a:t>
                </a:r>
                <a:r>
                  <a:rPr lang="zh-TW" altLang="en-US" sz="2800" dirty="0" smtClean="0">
                    <a:latin typeface="標楷體" pitchFamily="65" charset="-120"/>
                    <a:ea typeface="標楷體" pitchFamily="65" charset="-120"/>
                  </a:rPr>
                  <a:t>、</a:t>
                </a:r>
                <a:r>
                  <a:rPr lang="zh-TW" altLang="en-US" sz="3200" dirty="0" smtClean="0">
                    <a:latin typeface="標楷體" pitchFamily="65" charset="-120"/>
                    <a:ea typeface="標楷體" pitchFamily="65" charset="-120"/>
                  </a:rPr>
                  <a:t>關心狀態</a:t>
                </a:r>
                <a:r>
                  <a:rPr lang="zh-TW" altLang="en-US" sz="2800" dirty="0" smtClean="0">
                    <a:latin typeface="標楷體" pitchFamily="65" charset="-120"/>
                    <a:ea typeface="標楷體" pitchFamily="65" charset="-120"/>
                  </a:rPr>
                  <a:t>、</a:t>
                </a:r>
                <a:r>
                  <a:rPr lang="zh-TW" altLang="en-US" sz="3200" dirty="0" smtClean="0">
                    <a:latin typeface="標楷體" pitchFamily="65" charset="-120"/>
                    <a:ea typeface="標楷體" pitchFamily="65" charset="-120"/>
                  </a:rPr>
                  <a:t>即時告知</a:t>
                </a:r>
                <a:endParaRPr lang="en-US" altLang="zh-TW" sz="3200" dirty="0" smtClean="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7" name="內容版面配置區 4"/>
              <p:cNvSpPr txBox="1">
                <a:spLocks/>
              </p:cNvSpPr>
              <p:nvPr/>
            </p:nvSpPr>
            <p:spPr>
              <a:xfrm>
                <a:off x="3000364" y="1571612"/>
                <a:ext cx="2857520" cy="928694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txBody>
              <a:bodyPr>
                <a:normAutofit lnSpcReduction="10000"/>
              </a:bodyPr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TW" alt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標楷體" pitchFamily="65" charset="-120"/>
                    <a:ea typeface="標楷體" pitchFamily="65" charset="-120"/>
                  </a:rPr>
                  <a:t>疏散原則</a:t>
                </a:r>
                <a:endParaRPr kumimoji="0" lang="en-US" altLang="zh-TW" sz="3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8" name="矩形圖說文字 17"/>
              <p:cNvSpPr/>
              <p:nvPr/>
            </p:nvSpPr>
            <p:spPr>
              <a:xfrm>
                <a:off x="1071538" y="3500438"/>
                <a:ext cx="1428760" cy="923046"/>
              </a:xfrm>
              <a:prstGeom prst="wedgeRectCallout">
                <a:avLst>
                  <a:gd name="adj1" fmla="val 41290"/>
                  <a:gd name="adj2" fmla="val -77122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>
                    <a:latin typeface="標楷體" pitchFamily="65" charset="-120"/>
                    <a:ea typeface="標楷體" pitchFamily="65" charset="-120"/>
                  </a:rPr>
                  <a:t>防止</a:t>
                </a:r>
                <a:endParaRPr lang="en-US" altLang="zh-TW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跌倒</a:t>
                </a:r>
                <a:r>
                  <a:rPr lang="zh-TW" altLang="en-US" dirty="0" smtClean="0">
                    <a:latin typeface="標楷體" pitchFamily="65" charset="-120"/>
                    <a:ea typeface="標楷體" pitchFamily="65" charset="-120"/>
                  </a:rPr>
                  <a:t>及</a:t>
                </a:r>
                <a:r>
                  <a:rPr lang="zh-TW" altLang="en-US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傷害</a:t>
                </a:r>
                <a:endParaRPr lang="zh-TW" altLang="en-US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9" name="矩形圖說文字 18"/>
              <p:cNvSpPr/>
              <p:nvPr/>
            </p:nvSpPr>
            <p:spPr>
              <a:xfrm>
                <a:off x="2857488" y="3500438"/>
                <a:ext cx="1571636" cy="923046"/>
              </a:xfrm>
              <a:prstGeom prst="wedgeRectCallout">
                <a:avLst>
                  <a:gd name="adj1" fmla="val -4751"/>
                  <a:gd name="adj2" fmla="val -7324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>
                    <a:latin typeface="標楷體" pitchFamily="65" charset="-120"/>
                    <a:ea typeface="標楷體" pitchFamily="65" charset="-120"/>
                  </a:rPr>
                  <a:t>下樓</a:t>
                </a:r>
                <a:r>
                  <a:rPr lang="zh-TW" altLang="en-US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小心</a:t>
                </a:r>
                <a:endParaRPr lang="en-US" altLang="zh-TW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dirty="0" smtClean="0">
                    <a:latin typeface="標楷體" pitchFamily="65" charset="-120"/>
                    <a:ea typeface="標楷體" pitchFamily="65" charset="-120"/>
                  </a:rPr>
                  <a:t>平地</a:t>
                </a:r>
                <a:r>
                  <a:rPr lang="zh-TW" altLang="en-US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大步前進</a:t>
                </a:r>
                <a:endParaRPr lang="zh-TW" altLang="en-US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20" name="矩形圖說文字 19"/>
              <p:cNvSpPr/>
              <p:nvPr/>
            </p:nvSpPr>
            <p:spPr>
              <a:xfrm>
                <a:off x="4714876" y="3500438"/>
                <a:ext cx="1857388" cy="923046"/>
              </a:xfrm>
              <a:prstGeom prst="wedgeRectCallout">
                <a:avLst>
                  <a:gd name="adj1" fmla="val -49440"/>
                  <a:gd name="adj2" fmla="val -74158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>
                    <a:latin typeface="標楷體" pitchFamily="65" charset="-120"/>
                    <a:ea typeface="標楷體" pitchFamily="65" charset="-120"/>
                  </a:rPr>
                  <a:t>避免造成恐慌</a:t>
                </a:r>
                <a:endParaRPr lang="zh-TW" altLang="en-US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</p:grpSp>
      <p:sp>
        <p:nvSpPr>
          <p:cNvPr id="4" name="文字方塊 5"/>
          <p:cNvSpPr txBox="1">
            <a:spLocks noChangeArrowheads="1"/>
          </p:cNvSpPr>
          <p:nvPr/>
        </p:nvSpPr>
        <p:spPr bwMode="auto">
          <a:xfrm>
            <a:off x="642910" y="571480"/>
            <a:ext cx="35702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地震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結束後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10416</TotalTime>
  <Words>1520</Words>
  <Application>Microsoft Office PowerPoint</Application>
  <PresentationFormat>如螢幕大小 (4:3)</PresentationFormat>
  <Paragraphs>457</Paragraphs>
  <Slides>40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1" baseType="lpstr">
      <vt:lpstr>Office 佈景主題</vt:lpstr>
      <vt:lpstr>花蓮縣花蓮市中正國民小學</vt:lpstr>
      <vt:lpstr>投影片 2</vt:lpstr>
      <vt:lpstr>中正國小107學年度第2學期 複合式防災安全演練</vt:lpstr>
      <vt:lpstr>107學年度第2學期 複 合 式 防 災 演 練 流 程</vt:lpstr>
      <vt:lpstr>投影片 5</vt:lpstr>
      <vt:lpstr>投影片 6</vt:lpstr>
      <vt:lpstr>投影片 7</vt:lpstr>
      <vt:lpstr>投影片 8</vt:lpstr>
      <vt:lpstr>投影片 9</vt:lpstr>
      <vt:lpstr>投影片 10</vt:lpstr>
      <vt:lpstr>中正國小107年第2學期 防災逃生路線</vt:lpstr>
      <vt:lpstr>中正國小107年第2學期 滅火器使用方法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335</cp:revision>
  <dcterms:created xsi:type="dcterms:W3CDTF">2018-02-22T04:44:03Z</dcterms:created>
  <dcterms:modified xsi:type="dcterms:W3CDTF">2019-02-19T02:58:58Z</dcterms:modified>
</cp:coreProperties>
</file>