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27"/>
  </p:notesMasterIdLst>
  <p:handoutMasterIdLst>
    <p:handoutMasterId r:id="rId28"/>
  </p:handoutMasterIdLst>
  <p:sldIdLst>
    <p:sldId id="258" r:id="rId2"/>
    <p:sldId id="321" r:id="rId3"/>
    <p:sldId id="300" r:id="rId4"/>
    <p:sldId id="299" r:id="rId5"/>
    <p:sldId id="325" r:id="rId6"/>
    <p:sldId id="324" r:id="rId7"/>
    <p:sldId id="322" r:id="rId8"/>
    <p:sldId id="303" r:id="rId9"/>
    <p:sldId id="304" r:id="rId10"/>
    <p:sldId id="270" r:id="rId11"/>
    <p:sldId id="305" r:id="rId12"/>
    <p:sldId id="306" r:id="rId13"/>
    <p:sldId id="309" r:id="rId14"/>
    <p:sldId id="297" r:id="rId15"/>
    <p:sldId id="307" r:id="rId16"/>
    <p:sldId id="308" r:id="rId17"/>
    <p:sldId id="319" r:id="rId18"/>
    <p:sldId id="320" r:id="rId19"/>
    <p:sldId id="323" r:id="rId20"/>
    <p:sldId id="312" r:id="rId21"/>
    <p:sldId id="314" r:id="rId22"/>
    <p:sldId id="315" r:id="rId23"/>
    <p:sldId id="298" r:id="rId24"/>
    <p:sldId id="316" r:id="rId25"/>
    <p:sldId id="287" r:id="rId26"/>
  </p:sldIdLst>
  <p:sldSz cx="9144000" cy="6858000" type="screen4x3"/>
  <p:notesSz cx="6888163" cy="100203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超研澤注音體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660066"/>
    <a:srgbClr val="FFCCFF"/>
    <a:srgbClr val="A50021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4" autoAdjust="0"/>
    <p:restoredTop sz="94660"/>
  </p:normalViewPr>
  <p:slideViewPr>
    <p:cSldViewPr>
      <p:cViewPr>
        <p:scale>
          <a:sx n="66" d="100"/>
          <a:sy n="66" d="100"/>
        </p:scale>
        <p:origin x="-2011" y="-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548" y="0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>
              <a:defRPr sz="1200"/>
            </a:lvl1pPr>
          </a:lstStyle>
          <a:p>
            <a:fld id="{5B907145-C5B0-4ABD-935D-4834DE09369F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8275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548" y="9518275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>
              <a:defRPr sz="1200"/>
            </a:lvl1pPr>
          </a:lstStyle>
          <a:p>
            <a:fld id="{BFC27394-A5BF-46F7-A813-00A7F65AC4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41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548" y="0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12AC40D-E89E-450C-8772-CE7DC836EEBB}" type="datetimeFigureOut">
              <a:rPr lang="zh-TW" altLang="en-US"/>
              <a:pPr>
                <a:defRPr/>
              </a:pPr>
              <a:t>2018/4/16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5" rIns="89191" bIns="44595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509" y="4759137"/>
            <a:ext cx="5511147" cy="4508902"/>
          </a:xfrm>
          <a:prstGeom prst="rect">
            <a:avLst/>
          </a:prstGeom>
        </p:spPr>
        <p:txBody>
          <a:bodyPr vert="horz" lIns="89191" tIns="44595" rIns="89191" bIns="44595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8275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548" y="9518275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101B46B-96D6-449C-AD44-8D458E4C4B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268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1pPr>
            <a:lvl2pPr marL="724673" indent="-278721"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2pPr>
            <a:lvl3pPr marL="1114882" indent="-222976"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3pPr>
            <a:lvl4pPr marL="1560835" indent="-222976"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4pPr>
            <a:lvl5pPr marL="2006788" indent="-222976"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5pPr>
            <a:lvl6pPr marL="2452741" indent="-22297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6pPr>
            <a:lvl7pPr marL="2898694" indent="-22297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7pPr>
            <a:lvl8pPr marL="3344647" indent="-22297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8pPr>
            <a:lvl9pPr marL="3790599" indent="-22297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9pPr>
          </a:lstStyle>
          <a:p>
            <a:fld id="{17AC402E-7F0A-4708-8EA9-D8CD5EBBE109}" type="slidenum">
              <a:rPr lang="zh-TW" altLang="en-US" sz="1200"/>
              <a:pPr/>
              <a:t>23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 txBox="1">
            <a:spLocks noGrp="1"/>
          </p:cNvSpPr>
          <p:nvPr/>
        </p:nvSpPr>
        <p:spPr bwMode="auto">
          <a:xfrm>
            <a:off x="3901548" y="9518275"/>
            <a:ext cx="2985076" cy="5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1" tIns="44595" rIns="89191" bIns="44595" anchor="b"/>
          <a:lstStyle>
            <a:lvl1pPr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超研澤注音體" pitchFamily="49" charset="-120"/>
              </a:defRPr>
            </a:lvl9pPr>
          </a:lstStyle>
          <a:p>
            <a:pPr algn="r"/>
            <a:fld id="{11249545-CC4B-4A3F-8162-C94EBE409E1F}" type="slidenum">
              <a:rPr lang="zh-TW" altLang="en-US" sz="1200"/>
              <a:pPr algn="r"/>
              <a:t>24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0C00-9E0C-4F2F-95D7-C3F73F9A134D}" type="datetimeFigureOut">
              <a:rPr lang="zh-TW" altLang="en-US" smtClean="0"/>
              <a:pPr/>
              <a:t>2018/4/16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1E05-0623-4FB9-83A3-947264AE5A0E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FCBE-188A-41B5-BF7B-8A4E40AD7625}" type="datetimeFigureOut">
              <a:rPr lang="zh-TW" altLang="en-US" smtClean="0"/>
              <a:pPr/>
              <a:t>2018/4/16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3B3B-5677-43B4-B6FA-65B14190EACC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02F617-ACBA-44FF-A79B-A17A09DC2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37340;&#30707;&#22855;&#36447;&#23459;&#23566;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24656;&#24598;&#65281;&#33457;&#34030;6.0&#24375;&#38663;&#12288;&#37347;&#34662;&#22580;&#27744;&#27700;&#29378;&#26179;&#22914;&#28023;&#22063;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EYE%20SEE%20News%20&#35264;&#40670;&#20659;&#23186;&#65372;&#22320;&#38663;&#38450;&#28797;&#19977;&#37096;&#26354;Part%201%20%5b&#28436;&#32244;&#38928;&#38450;&#31687;%5d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8611;&#29017;&#23494;&#24067;&#20998;&#31186;&#24517;&#29229;%20&#30452;&#25802;&#28779;&#28797;&#25937;&#25588;&#30636;&#38291;&#9474;&#20013;&#35222;&#26032;&#32862;%2020170219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2304;&#22294;&#35299;&#26032;&#32862;&#12305;&#28779;&#28797;&#36991;&#38627;&#23560;&#23478;&#25945;&#20320;&#27714;&#29983;&#27861;&#38272;.mp4" TargetMode="External"/><Relationship Id="rId2" Type="http://schemas.openxmlformats.org/officeDocument/2006/relationships/hyperlink" Target="&#30332;&#29983;&#28779;&#28797;&#24590;&#40636;&#36774;&#65311;&#27491;&#30906;&#36867;&#29983;&#35264;&#24565;&#33021;&#25937;&#21629;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9"/>
          <p:cNvSpPr txBox="1">
            <a:spLocks noChangeArrowheads="1"/>
          </p:cNvSpPr>
          <p:nvPr/>
        </p:nvSpPr>
        <p:spPr bwMode="auto">
          <a:xfrm>
            <a:off x="1354933" y="2819400"/>
            <a:ext cx="653255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6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kumimoji="0" lang="zh-TW" altLang="en-US" sz="6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6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度複合式</a:t>
            </a:r>
            <a:endParaRPr kumimoji="0" lang="en-US" altLang="zh-TW" sz="6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6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防災演練宣導</a:t>
            </a:r>
          </a:p>
        </p:txBody>
      </p:sp>
      <p:sp>
        <p:nvSpPr>
          <p:cNvPr id="5123" name="文字方塊 2"/>
          <p:cNvSpPr txBox="1">
            <a:spLocks noChangeArrowheads="1"/>
          </p:cNvSpPr>
          <p:nvPr/>
        </p:nvSpPr>
        <p:spPr bwMode="auto">
          <a:xfrm>
            <a:off x="3276600" y="5638800"/>
            <a:ext cx="285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04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文字方塊 9"/>
          <p:cNvSpPr txBox="1">
            <a:spLocks noChangeArrowheads="1"/>
          </p:cNvSpPr>
          <p:nvPr/>
        </p:nvSpPr>
        <p:spPr bwMode="auto">
          <a:xfrm>
            <a:off x="828616" y="1111250"/>
            <a:ext cx="73661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8000" dirty="0">
                <a:latin typeface="標楷體" pitchFamily="65" charset="-120"/>
                <a:ea typeface="標楷體" pitchFamily="65" charset="-120"/>
              </a:rPr>
              <a:t>慈大附中國小部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7924800" cy="4495800"/>
          </a:xfrm>
        </p:spPr>
        <p:txBody>
          <a:bodyPr/>
          <a:lstStyle/>
          <a:p>
            <a:pPr marL="0" indent="0"/>
            <a:r>
              <a:rPr lang="zh-TW" altLang="en-US" sz="40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趴</a:t>
            </a:r>
            <a:r>
              <a:rPr lang="zh-TW" altLang="zh-TW" sz="40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下、掩護、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穩</a:t>
            </a:r>
            <a:r>
              <a:rPr lang="zh-TW" altLang="zh-TW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住</a:t>
            </a:r>
            <a:endParaRPr lang="en-US" altLang="zh-TW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/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地震時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3800" dirty="0" smtClean="0">
                <a:latin typeface="標楷體" pitchFamily="65" charset="-120"/>
                <a:ea typeface="標楷體" pitchFamily="65" charset="-120"/>
              </a:rPr>
              <a:t>練習</a:t>
            </a:r>
            <a:r>
              <a:rPr lang="zh-TW" altLang="zh-TW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趴下、掩護、穩住</a:t>
            </a:r>
            <a:r>
              <a:rPr lang="zh-TW" altLang="zh-TW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zh-TW" sz="3800" dirty="0" smtClean="0">
                <a:latin typeface="標楷體" pitchFamily="65" charset="-120"/>
                <a:ea typeface="標楷體" pitchFamily="65" charset="-120"/>
              </a:rPr>
              <a:t>的姿勢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800" dirty="0" smtClean="0">
                <a:latin typeface="標楷體" pitchFamily="65" charset="-120"/>
                <a:ea typeface="標楷體" pitchFamily="65" charset="-120"/>
              </a:rPr>
              <a:t>就地</a:t>
            </a:r>
            <a:r>
              <a:rPr lang="zh-TW" altLang="zh-TW" sz="3800" dirty="0">
                <a:latin typeface="標楷體" pitchFamily="65" charset="-120"/>
                <a:ea typeface="標楷體" pitchFamily="65" charset="-120"/>
              </a:rPr>
              <a:t>找安全處</a:t>
            </a:r>
            <a:r>
              <a:rPr lang="zh-TW" altLang="zh-TW" sz="3800" dirty="0" smtClean="0">
                <a:latin typeface="標楷體" pitchFamily="65" charset="-120"/>
                <a:ea typeface="標楷體" pitchFamily="65" charset="-120"/>
              </a:rPr>
              <a:t>掩護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3800" dirty="0" smtClean="0">
                <a:latin typeface="標楷體" pitchFamily="65" charset="-120"/>
                <a:ea typeface="標楷體" pitchFamily="65" charset="-120"/>
              </a:rPr>
              <a:t>待</a:t>
            </a:r>
            <a:r>
              <a:rPr lang="zh-TW" altLang="zh-TW" sz="3800" dirty="0">
                <a:latin typeface="標楷體" pitchFamily="65" charset="-120"/>
                <a:ea typeface="標楷體" pitchFamily="65" charset="-120"/>
              </a:rPr>
              <a:t>地震搖晃停止後，再進行</a:t>
            </a:r>
            <a:r>
              <a:rPr lang="zh-TW" altLang="zh-TW" sz="3800" dirty="0" smtClean="0">
                <a:latin typeface="標楷體" pitchFamily="65" charset="-120"/>
                <a:ea typeface="標楷體" pitchFamily="65" charset="-120"/>
              </a:rPr>
              <a:t>疏散。</a:t>
            </a:r>
            <a:endParaRPr lang="zh-TW" altLang="en-US"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標題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ctr"/>
          <a:lstStyle/>
          <a:p>
            <a:pPr algn="r"/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6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避難逃生要領</a:t>
            </a:r>
            <a:endParaRPr lang="en-US" altLang="zh-TW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5274"/>
            <a:ext cx="8458200" cy="272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39825"/>
          </a:xfrm>
        </p:spPr>
        <p:txBody>
          <a:bodyPr/>
          <a:lstStyle/>
          <a:p>
            <a:r>
              <a:rPr lang="zh-TW" altLang="en-US" sz="4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zh-TW" sz="4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就地掩蔽</a:t>
            </a:r>
            <a:r>
              <a:rPr lang="zh-TW" altLang="en-US" sz="4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(趴</a:t>
            </a:r>
            <a:r>
              <a:rPr lang="zh-TW" altLang="zh-TW" sz="4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TW" altLang="zh-TW" sz="4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、掩護、</a:t>
            </a:r>
            <a:r>
              <a:rPr lang="zh-TW" altLang="en-US" sz="4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穩</a:t>
            </a:r>
            <a:r>
              <a:rPr lang="zh-TW" altLang="zh-TW" sz="4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住</a:t>
            </a:r>
            <a:r>
              <a:rPr lang="zh-TW" altLang="en-US" sz="4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3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Y:\105上相片室\105-1 訓育組\1050921國家防災日逃生演練\2-0921正式逃生演練\桂枝攝\DSC04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9706"/>
            <a:ext cx="6772275" cy="5078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DSC015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8" y="1342649"/>
            <a:ext cx="8526112" cy="52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39825"/>
          </a:xfrm>
          <a:noFill/>
          <a:ln/>
        </p:spPr>
        <p:txBody>
          <a:bodyPr/>
          <a:lstStyle/>
          <a:p>
            <a:r>
              <a:rPr lang="zh-TW" altLang="en-US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zh-TW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就地掩蔽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(趴</a:t>
            </a:r>
            <a:r>
              <a:rPr lang="zh-TW" altLang="zh-TW" sz="43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TW" altLang="zh-TW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、掩護、</a:t>
            </a:r>
            <a:r>
              <a:rPr lang="zh-TW" altLang="en-US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穩</a:t>
            </a:r>
            <a:r>
              <a:rPr lang="zh-TW" altLang="zh-TW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住</a:t>
            </a:r>
            <a:r>
              <a:rPr lang="zh-TW" altLang="en-US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3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SC08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8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39825"/>
          </a:xfrm>
          <a:noFill/>
          <a:ln/>
        </p:spPr>
        <p:txBody>
          <a:bodyPr/>
          <a:lstStyle/>
          <a:p>
            <a:r>
              <a:rPr lang="zh-TW" altLang="en-US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zh-TW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就地掩蔽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(趴</a:t>
            </a:r>
            <a:r>
              <a:rPr lang="zh-TW" altLang="zh-TW" sz="43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TW" altLang="zh-TW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、掩護、</a:t>
            </a:r>
            <a:r>
              <a:rPr lang="zh-TW" altLang="en-US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穩</a:t>
            </a:r>
            <a:r>
              <a:rPr lang="zh-TW" altLang="zh-TW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住</a:t>
            </a:r>
            <a:r>
              <a:rPr lang="zh-TW" altLang="en-US" sz="4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3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1655763" y="304800"/>
            <a:ext cx="7488237" cy="1143000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◎避難疏散四不原則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3582988" cy="3581400"/>
          </a:xfrm>
        </p:spPr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不跑步</a:t>
            </a:r>
          </a:p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不推擠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不回頭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不說話</a:t>
            </a:r>
            <a:endParaRPr lang="en-US" altLang="zh-TW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 descr="DSC082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105400" cy="3405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39825"/>
          </a:xfrm>
          <a:ln/>
        </p:spPr>
        <p:txBody>
          <a:bodyPr/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◎不跑步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不推擠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不說話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不回頭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239000" y="4419600"/>
            <a:ext cx="762000" cy="1219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1208" name="Picture 8" descr="DSC08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4709"/>
          <a:stretch>
            <a:fillRect/>
          </a:stretch>
        </p:blipFill>
        <p:spPr bwMode="auto">
          <a:xfrm>
            <a:off x="304800" y="1447800"/>
            <a:ext cx="4114800" cy="2960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DSC015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8"/>
          <a:stretch>
            <a:fillRect/>
          </a:stretch>
        </p:blipFill>
        <p:spPr bwMode="auto">
          <a:xfrm>
            <a:off x="304800" y="1447800"/>
            <a:ext cx="4419600" cy="4219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DSC01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0"/>
          <a:stretch>
            <a:fillRect/>
          </a:stretch>
        </p:blipFill>
        <p:spPr bwMode="auto">
          <a:xfrm>
            <a:off x="4343400" y="2379663"/>
            <a:ext cx="4648200" cy="43068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8077200" y="4343400"/>
            <a:ext cx="8382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1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39825"/>
          </a:xfrm>
          <a:ln/>
        </p:spPr>
        <p:txBody>
          <a:bodyPr/>
          <a:lstStyle/>
          <a:p>
            <a:r>
              <a:rPr lang="zh-TW" altLang="en-US" sz="4000" b="1">
                <a:ea typeface="標楷體" pitchFamily="65" charset="-120"/>
              </a:rPr>
              <a:t>◎不跑步</a:t>
            </a:r>
            <a:r>
              <a:rPr lang="zh-TW" altLang="zh-TW" sz="4000" b="1">
                <a:ea typeface="標楷體" pitchFamily="65" charset="-120"/>
              </a:rPr>
              <a:t>、</a:t>
            </a:r>
            <a:r>
              <a:rPr lang="zh-TW" altLang="en-US" sz="4000" b="1">
                <a:ea typeface="標楷體" pitchFamily="65" charset="-120"/>
              </a:rPr>
              <a:t>不推擠</a:t>
            </a:r>
            <a:r>
              <a:rPr lang="zh-TW" altLang="zh-TW" sz="4000" b="1">
                <a:ea typeface="標楷體" pitchFamily="65" charset="-120"/>
              </a:rPr>
              <a:t>、</a:t>
            </a:r>
            <a:r>
              <a:rPr lang="zh-TW" altLang="en-US" sz="4000" b="1">
                <a:ea typeface="標楷體" pitchFamily="65" charset="-120"/>
              </a:rPr>
              <a:t>不說話</a:t>
            </a:r>
            <a:r>
              <a:rPr lang="zh-TW" altLang="zh-TW" sz="4000" b="1">
                <a:ea typeface="標楷體" pitchFamily="65" charset="-120"/>
              </a:rPr>
              <a:t>、</a:t>
            </a:r>
            <a:r>
              <a:rPr lang="zh-TW" altLang="en-US" sz="4000" b="1">
                <a:ea typeface="標楷體" pitchFamily="65" charset="-120"/>
              </a:rPr>
              <a:t>不回頭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410200" cy="1219200"/>
          </a:xfrm>
        </p:spPr>
        <p:txBody>
          <a:bodyPr/>
          <a:lstStyle/>
          <a:p>
            <a:pPr>
              <a:buFontTx/>
              <a:buChar char="•"/>
            </a:pPr>
            <a:r>
              <a:rPr kumimoji="0"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海嘯來臨時</a:t>
            </a:r>
            <a:endParaRPr kumimoji="0" lang="en-US" altLang="zh-TW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904" b="16747"/>
          <a:stretch>
            <a:fillRect/>
          </a:stretch>
        </p:blipFill>
        <p:spPr bwMode="auto">
          <a:xfrm>
            <a:off x="533400" y="1600200"/>
            <a:ext cx="80772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410200" cy="1219200"/>
          </a:xfrm>
        </p:spPr>
        <p:txBody>
          <a:bodyPr/>
          <a:lstStyle/>
          <a:p>
            <a:pPr>
              <a:buFontTx/>
              <a:buChar char="•"/>
            </a:pPr>
            <a:r>
              <a:rPr kumimoji="0"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海嘯來臨時</a:t>
            </a:r>
            <a:endParaRPr kumimoji="0" lang="en-US" altLang="zh-TW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8612" name="Picture 4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114800" cy="2743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14800" cy="2743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114800" cy="2743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/>
          <a:stretch>
            <a:fillRect/>
          </a:stretch>
        </p:blipFill>
        <p:spPr bwMode="auto">
          <a:xfrm>
            <a:off x="4800600" y="3863975"/>
            <a:ext cx="4114800" cy="2768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769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zh-TW" altLang="en-US" sz="4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海嘯避難實例</a:t>
            </a:r>
            <a:r>
              <a:rPr kumimoji="0" lang="en-US" altLang="zh-TW" sz="4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釜石奇蹟</a:t>
            </a:r>
            <a:endParaRPr kumimoji="0" lang="en-US" altLang="zh-TW" sz="48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3857" y="1828800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第一：不要以為不會有事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：選擇最佳的選項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第三：先跑再說；有人跑了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6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他人就會開始跑</a:t>
            </a:r>
          </a:p>
        </p:txBody>
      </p:sp>
    </p:spTree>
    <p:extLst>
      <p:ext uri="{BB962C8B-B14F-4D97-AF65-F5344CB8AC3E}">
        <p14:creationId xmlns:p14="http://schemas.microsoft.com/office/powerpoint/2010/main" val="37782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607874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一</a:t>
            </a:r>
            <a:r>
              <a:rPr kumimoji="1" lang="zh-TW" altLang="en-US" b="1" kern="0" dirty="0" smtClean="0">
                <a:solidFill>
                  <a:srgbClr val="C00000"/>
                </a:solidFill>
                <a:latin typeface="標楷體"/>
                <a:ea typeface="標楷體"/>
                <a:cs typeface="+mj-cs"/>
              </a:rPr>
              <a:t>、</a:t>
            </a:r>
            <a:r>
              <a:rPr kumimoji="1" lang="zh-TW" altLang="en-US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為什麼</a:t>
            </a:r>
            <a:r>
              <a:rPr kumimoji="1" lang="zh-TW" altLang="en-US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複合</a:t>
            </a:r>
            <a:r>
              <a:rPr kumimoji="1" lang="zh-TW" altLang="en-US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式防災演練？</a:t>
            </a:r>
            <a:endParaRPr kumimoji="1" lang="en-US" altLang="zh-TW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ctr"/>
            <a:r>
              <a:rPr kumimoji="1" lang="zh-TW" altLang="en-US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還記得今年</a:t>
            </a:r>
            <a:r>
              <a:rPr kumimoji="1" lang="zh-TW" altLang="en-US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的</a:t>
            </a:r>
            <a:r>
              <a:rPr kumimoji="1" lang="en-US" altLang="zh-TW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  <a:hlinkClick r:id="rId2" action="ppaction://hlinkfile"/>
              </a:rPr>
              <a:t>0206</a:t>
            </a:r>
            <a:r>
              <a:rPr kumimoji="1" lang="zh-TW" altLang="en-US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嗎</a:t>
            </a:r>
            <a:r>
              <a:rPr kumimoji="1" lang="en-US" altLang="zh-TW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?</a:t>
            </a:r>
            <a:endParaRPr kumimoji="1" lang="zh-TW" altLang="en-US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zh-TW" altLang="en-US" sz="40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2133600"/>
            <a:ext cx="327211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514600" cy="23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72" y="3899705"/>
            <a:ext cx="3315028" cy="276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65" y="2057400"/>
            <a:ext cx="2514600" cy="23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/>
            <a:r>
              <a:rPr kumimoji="0" lang="en-US" altLang="zh-TW" sz="6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en-US" sz="6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海嘯來臨時避難要領</a:t>
            </a:r>
            <a:endParaRPr kumimoji="0" lang="en-US" altLang="zh-TW" sz="6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153400" cy="3922713"/>
          </a:xfrm>
        </p:spPr>
        <p:txBody>
          <a:bodyPr/>
          <a:lstStyle/>
          <a:p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全校師生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依各班逃生路線，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進行疏散。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前往</a:t>
            </a:r>
            <a:r>
              <a:rPr lang="zh-TW" altLang="en-US" sz="40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「最高處：志真樓」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避難。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沿路若有看見「落單者」，請引導共同前往避難。</a:t>
            </a:r>
          </a:p>
          <a:p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39825"/>
          </a:xfrm>
          <a:ln/>
        </p:spPr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◎不跑步</a:t>
            </a:r>
            <a:r>
              <a:rPr lang="zh-TW" altLang="zh-TW" sz="4000" b="1" dirty="0">
                <a:solidFill>
                  <a:srgbClr val="C00000"/>
                </a:solidFill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不推擠</a:t>
            </a:r>
            <a:r>
              <a:rPr lang="zh-TW" altLang="zh-TW" sz="4000" b="1" dirty="0">
                <a:solidFill>
                  <a:srgbClr val="C00000"/>
                </a:solidFill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不說話</a:t>
            </a:r>
            <a:r>
              <a:rPr lang="zh-TW" altLang="zh-TW" sz="4000" b="1" dirty="0">
                <a:solidFill>
                  <a:srgbClr val="C00000"/>
                </a:solidFill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不回頭</a:t>
            </a:r>
          </a:p>
        </p:txBody>
      </p:sp>
      <p:pic>
        <p:nvPicPr>
          <p:cNvPr id="58374" name="Picture 6" descr="DSC069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>
            <a:fillRect/>
          </a:stretch>
        </p:blipFill>
        <p:spPr bwMode="auto">
          <a:xfrm>
            <a:off x="4419600" y="3505200"/>
            <a:ext cx="4572000" cy="32019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DSC069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0" y="1267427"/>
            <a:ext cx="4572000" cy="30495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DSC06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876800" cy="3252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DSC069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724400" cy="3151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2514600" y="2514600"/>
            <a:ext cx="990600" cy="1143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19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39825"/>
          </a:xfrm>
          <a:ln/>
        </p:spPr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◎不跑步</a:t>
            </a:r>
            <a:r>
              <a:rPr lang="zh-TW" altLang="zh-TW" sz="4000" b="1" dirty="0">
                <a:solidFill>
                  <a:srgbClr val="C00000"/>
                </a:solidFill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不推擠</a:t>
            </a:r>
            <a:r>
              <a:rPr lang="zh-TW" altLang="zh-TW" sz="4000" b="1" dirty="0">
                <a:solidFill>
                  <a:srgbClr val="C00000"/>
                </a:solidFill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不說話</a:t>
            </a:r>
            <a:r>
              <a:rPr lang="zh-TW" altLang="zh-TW" sz="4000" b="1" dirty="0">
                <a:solidFill>
                  <a:srgbClr val="C00000"/>
                </a:solidFill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ea typeface="標楷體" pitchFamily="65" charset="-120"/>
              </a:rPr>
              <a:t>不回頭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 idx="4294967295"/>
          </p:nvPr>
        </p:nvSpPr>
        <p:spPr>
          <a:xfrm>
            <a:off x="1350963" y="152400"/>
            <a:ext cx="7793037" cy="1462088"/>
          </a:xfrm>
        </p:spPr>
        <p:txBody>
          <a:bodyPr anchor="ctr"/>
          <a:lstStyle/>
          <a:p>
            <a:pPr algn="ctr"/>
            <a:r>
              <a:rPr lang="zh-TW" altLang="en-US" sz="6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集結區注意事項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610600" cy="4572000"/>
          </a:xfrm>
        </p:spPr>
        <p:txBody>
          <a:bodyPr/>
          <a:lstStyle/>
          <a:p>
            <a:pPr marL="449263" indent="-449263">
              <a:buFont typeface="Wingdings" pitchFamily="2" charset="2"/>
              <a:buNone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避難過程</a:t>
            </a:r>
            <a:r>
              <a:rPr lang="zh-TW" altLang="en-US" sz="3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以物品保護頭部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，避免發生推擠（樓梯口），並協助身心障礙者行動、不便者避難。</a:t>
            </a:r>
          </a:p>
          <a:p>
            <a:pPr marL="449263" indent="-449263">
              <a:buFont typeface="Wingdings" pitchFamily="2" charset="2"/>
              <a:buNone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至指定集合地點安靜蹲下，才拿下書包。請</a:t>
            </a:r>
            <a:r>
              <a:rPr lang="zh-TW" altLang="en-US" sz="3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班長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立即清點學生人數</a:t>
            </a:r>
            <a:r>
              <a:rPr lang="zh-TW" altLang="zh-TW" sz="3400" dirty="0">
                <a:latin typeface="標楷體" pitchFamily="65" charset="-120"/>
                <a:ea typeface="標楷體" pitchFamily="65" charset="-120"/>
              </a:rPr>
              <a:t>並回報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en-US" sz="34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現場指揮官：蘇秋碧主任</a:t>
            </a:r>
            <a:r>
              <a:rPr lang="zh-TW" altLang="zh-TW" sz="3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449263" indent="-449263">
              <a:buFont typeface="Wingdings" pitchFamily="2" charset="2"/>
              <a:buNone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五年二班，應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、實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449263" indent="-449263">
              <a:buFont typeface="Wingdings" pitchFamily="2" charset="2"/>
              <a:buNone/>
            </a:pP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 （</a:t>
            </a:r>
            <a:r>
              <a:rPr lang="zh-TW" altLang="en-US" sz="3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4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人請假）</a:t>
            </a:r>
            <a:endParaRPr lang="en-US" altLang="zh-TW" sz="3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 idx="4294967295"/>
          </p:nvPr>
        </p:nvSpPr>
        <p:spPr>
          <a:xfrm>
            <a:off x="1350963" y="0"/>
            <a:ext cx="7793037" cy="1462088"/>
          </a:xfrm>
        </p:spPr>
        <p:txBody>
          <a:bodyPr anchor="ctr"/>
          <a:lstStyle/>
          <a:p>
            <a:pPr algn="ctr"/>
            <a:r>
              <a:rPr lang="zh-TW" altLang="en-US" sz="6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集結區注意事項</a:t>
            </a:r>
          </a:p>
        </p:txBody>
      </p:sp>
      <p:sp>
        <p:nvSpPr>
          <p:cNvPr id="61443" name="內容版面配置區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610600" cy="1752600"/>
          </a:xfrm>
        </p:spPr>
        <p:txBody>
          <a:bodyPr/>
          <a:lstStyle/>
          <a:p>
            <a:pPr marL="363538" indent="-363538"/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至指定集合地點</a:t>
            </a:r>
            <a:r>
              <a:rPr lang="zh-TW" altLang="en-US" sz="34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安靜蹲下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，才拿下書包。</a:t>
            </a: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班長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立即清點學生人數</a:t>
            </a:r>
            <a:r>
              <a:rPr lang="zh-TW" altLang="zh-TW" sz="3400">
                <a:latin typeface="標楷體" pitchFamily="65" charset="-120"/>
                <a:ea typeface="標楷體" pitchFamily="65" charset="-120"/>
              </a:rPr>
              <a:t>並回報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en-US" sz="3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現場指揮官：蘇秋碧主任</a:t>
            </a:r>
            <a:r>
              <a:rPr lang="zh-TW" altLang="zh-TW" sz="3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45" name="Picture 5" descr="DSC06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6441"/>
          <a:stretch>
            <a:fillRect/>
          </a:stretch>
        </p:blipFill>
        <p:spPr bwMode="auto">
          <a:xfrm>
            <a:off x="304800" y="3276600"/>
            <a:ext cx="4419600" cy="32654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DSC069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7"/>
          <a:stretch>
            <a:fillRect/>
          </a:stretch>
        </p:blipFill>
        <p:spPr bwMode="auto">
          <a:xfrm>
            <a:off x="4724400" y="3276600"/>
            <a:ext cx="4267200" cy="32718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/>
          <p:cNvSpPr txBox="1">
            <a:spLocks/>
          </p:cNvSpPr>
          <p:nvPr/>
        </p:nvSpPr>
        <p:spPr bwMode="auto">
          <a:xfrm>
            <a:off x="457200" y="3048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ts val="4000"/>
              </a:lnSpc>
              <a:spcBef>
                <a:spcPct val="50000"/>
              </a:spcBef>
              <a:defRPr/>
            </a:pPr>
            <a:r>
              <a:rPr kumimoji="1" lang="zh-TW" altLang="en-US" sz="4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災害可怕，不懂防災更可怕；</a:t>
            </a:r>
            <a:endParaRPr kumimoji="1" lang="en-US" altLang="zh-TW" sz="44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ctr" eaLnBrk="1" hangingPunct="1">
              <a:lnSpc>
                <a:spcPts val="4000"/>
              </a:lnSpc>
              <a:spcBef>
                <a:spcPct val="50000"/>
              </a:spcBef>
              <a:defRPr/>
            </a:pPr>
            <a:r>
              <a:rPr kumimoji="1" lang="zh-TW" altLang="en-US" sz="44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災害來臨要鎮定、用智慧逃生！</a:t>
            </a:r>
            <a:r>
              <a:rPr kumimoji="1" lang="zh-TW" altLang="en-US" sz="6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1" lang="zh-TW" altLang="en-US" sz="6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1" lang="en-US" altLang="zh-TW" sz="60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6387" name="Picture 5" descr="C:\Users\TEA-BOBO\Desktop\1030227 防災演練宣導\蕭耀華\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209800"/>
            <a:ext cx="6629400" cy="44196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93038" cy="1462088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1" lang="zh-TW" altLang="en-US" sz="6000" b="1" kern="0" dirty="0">
                <a:solidFill>
                  <a:srgbClr val="C00000"/>
                </a:solidFill>
                <a:latin typeface="標楷體"/>
              </a:rPr>
              <a:t>、</a:t>
            </a:r>
            <a:r>
              <a:rPr lang="zh-TW" altLang="zh-TW" sz="6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平時</a:t>
            </a:r>
            <a:r>
              <a:rPr lang="zh-TW" altLang="zh-TW" sz="6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防</a:t>
            </a:r>
            <a:r>
              <a:rPr lang="zh-TW" altLang="en-US" sz="6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災</a:t>
            </a:r>
            <a:r>
              <a:rPr lang="zh-TW" altLang="zh-TW" sz="6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準備</a:t>
            </a:r>
            <a:endParaRPr lang="zh-TW" altLang="en-US" sz="6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4294967295"/>
          </p:nvPr>
        </p:nvSpPr>
        <p:spPr>
          <a:xfrm>
            <a:off x="1027113" y="1752600"/>
            <a:ext cx="8116887" cy="4419600"/>
          </a:xfrm>
        </p:spPr>
        <p:txBody>
          <a:bodyPr/>
          <a:lstStyle/>
          <a:p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準備</a:t>
            </a:r>
            <a:r>
              <a:rPr lang="zh-TW" altLang="zh-TW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緊急避難包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，放置於容易取得處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事先製作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熟悉瓦斯、電源安全閥開關方式</a:t>
            </a:r>
          </a:p>
          <a:p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固定</a:t>
            </a:r>
            <a:r>
              <a:rPr lang="zh-TW" altLang="zh-TW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住家大型家具、電器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及瓦斯桶</a:t>
            </a:r>
            <a:endParaRPr lang="zh-TW" altLang="zh-TW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了解地震時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家中、學校</a:t>
            </a:r>
            <a:r>
              <a:rPr lang="zh-TW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最安全的地方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熟悉家中、學校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逃生路線、集合地點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 dirty="0">
                <a:latin typeface="+mn-lt"/>
                <a:ea typeface="+mn-ea"/>
              </a:rPr>
              <a:t>內政部消防署 周文智 編撰</a:t>
            </a:r>
            <a:endParaRPr lang="en-US" altLang="zh-TW" sz="1400" dirty="0">
              <a:latin typeface="+mn-lt"/>
              <a:ea typeface="+mn-ea"/>
            </a:endParaRPr>
          </a:p>
        </p:txBody>
      </p:sp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6835775" cy="1143000"/>
          </a:xfrm>
        </p:spPr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endParaRPr lang="zh-TW" altLang="en-US" sz="5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7618"/>
            <a:ext cx="9301225" cy="6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 idx="4294967295"/>
          </p:nvPr>
        </p:nvSpPr>
        <p:spPr>
          <a:xfrm>
            <a:off x="1366838" y="381000"/>
            <a:ext cx="7777162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地震伴隨的危險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3" name="內容版面配置區 1"/>
          <p:cNvSpPr>
            <a:spLocks noGrp="1"/>
          </p:cNvSpPr>
          <p:nvPr>
            <p:ph idx="4294967295"/>
          </p:nvPr>
        </p:nvSpPr>
        <p:spPr>
          <a:xfrm>
            <a:off x="914400" y="16764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建物倒塌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室內家具電器物品掉落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室外路上物品掉落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火災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土壤液化</a:t>
            </a:r>
          </a:p>
          <a:p>
            <a:pPr>
              <a:lnSpc>
                <a:spcPct val="9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海嘯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787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6000" b="1" kern="0" dirty="0">
                <a:solidFill>
                  <a:srgbClr val="C00000"/>
                </a:solidFill>
                <a:latin typeface="標楷體"/>
              </a:rPr>
              <a:t>、</a:t>
            </a:r>
            <a:r>
              <a:rPr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火災避難逃生要領</a:t>
            </a:r>
            <a:endParaRPr lang="zh-TW" altLang="en-US" b="1" kern="0" dirty="0">
              <a:solidFill>
                <a:srgbClr val="C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67000" y="2209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火災新聞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3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三</a:t>
            </a:r>
            <a:r>
              <a:rPr kumimoji="1" lang="zh-TW" altLang="en-US" sz="6000" b="1" kern="0" dirty="0">
                <a:solidFill>
                  <a:srgbClr val="C00000"/>
                </a:solidFill>
                <a:latin typeface="標楷體"/>
              </a:rPr>
              <a:t>、</a:t>
            </a:r>
            <a:r>
              <a:rPr lang="zh-TW" altLang="en-US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火災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避難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逃生要領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4294967295"/>
          </p:nvPr>
        </p:nvSpPr>
        <p:spPr>
          <a:xfrm>
            <a:off x="569913" y="1676400"/>
            <a:ext cx="8574087" cy="46482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大聲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呼叫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、打電話報警：</a:t>
            </a:r>
            <a:r>
              <a:rPr lang="en-US" altLang="zh-TW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119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出房門前，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先觸摸「門把」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溫度，勿往上爬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「低姿勢」爬行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、向下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避難，若濃煙過大，請待在房內，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衣物塞住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門縫，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等待救援，勿躲在廁所浴室。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打開窗戶，向外求援。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534400" cy="3200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en-US" sz="5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發生</a:t>
            </a: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時，先就地掩護</a:t>
            </a:r>
            <a:r>
              <a:rPr lang="zh-TW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5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en-US" sz="54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停止</a:t>
            </a: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時，關閉電源</a:t>
            </a:r>
            <a:r>
              <a:rPr lang="zh-TW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5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54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尋找逃生路線</a:t>
            </a:r>
            <a:r>
              <a:rPr lang="zh-TW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sz="5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標題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39825"/>
          </a:xfrm>
        </p:spPr>
        <p:txBody>
          <a:bodyPr anchor="ctr">
            <a:norm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避難逃生要領</a:t>
            </a:r>
            <a:endParaRPr lang="en-US" altLang="zh-TW" sz="6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63" y="4225241"/>
            <a:ext cx="2443237" cy="24432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25241"/>
            <a:ext cx="2495550" cy="24955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58555"/>
            <a:ext cx="2372005" cy="2009923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2667000" y="539609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848350" y="5410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3101</TotalTime>
  <Words>569</Words>
  <Application>Microsoft Office PowerPoint</Application>
  <PresentationFormat>如螢幕大小 (4:3)</PresentationFormat>
  <Paragraphs>68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波形</vt:lpstr>
      <vt:lpstr>PowerPoint 簡報</vt:lpstr>
      <vt:lpstr>PowerPoint 簡報</vt:lpstr>
      <vt:lpstr>二、平時防災準備</vt:lpstr>
      <vt:lpstr>◎</vt:lpstr>
      <vt:lpstr>PowerPoint 簡報</vt:lpstr>
      <vt:lpstr>地震伴隨的危險</vt:lpstr>
      <vt:lpstr>PowerPoint 簡報</vt:lpstr>
      <vt:lpstr>三、火災避難逃生要領</vt:lpstr>
      <vt:lpstr>四、地震避難逃生要領</vt:lpstr>
      <vt:lpstr>四、地震避難逃生要領</vt:lpstr>
      <vt:lpstr>◎就地掩蔽(趴下、掩護、穩住)</vt:lpstr>
      <vt:lpstr>◎就地掩蔽(趴下、掩護、穩住)</vt:lpstr>
      <vt:lpstr>◎就地掩蔽(趴下、掩護、穩住)</vt:lpstr>
      <vt:lpstr>◎避難疏散四不原則</vt:lpstr>
      <vt:lpstr>◎不跑步、不推擠、不說話、不回頭</vt:lpstr>
      <vt:lpstr>◎不跑步、不推擠、不說話、不回頭</vt:lpstr>
      <vt:lpstr>海嘯來臨時</vt:lpstr>
      <vt:lpstr>海嘯來臨時</vt:lpstr>
      <vt:lpstr>PowerPoint 簡報</vt:lpstr>
      <vt:lpstr>5.海嘯來臨時避難要領</vt:lpstr>
      <vt:lpstr>◎不跑步、不推擠、不說話、不回頭</vt:lpstr>
      <vt:lpstr>◎不跑步、不推擠、不說話、不回頭</vt:lpstr>
      <vt:lpstr>集結區注意事項</vt:lpstr>
      <vt:lpstr>集結區注意事項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TEA-BOBO</dc:creator>
  <cp:lastModifiedBy>user</cp:lastModifiedBy>
  <cp:revision>143</cp:revision>
  <cp:lastPrinted>1601-01-01T00:00:00Z</cp:lastPrinted>
  <dcterms:created xsi:type="dcterms:W3CDTF">1601-01-01T00:00:00Z</dcterms:created>
  <dcterms:modified xsi:type="dcterms:W3CDTF">2018-04-16T15:32:15Z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