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9" r:id="rId2"/>
    <p:sldId id="261" r:id="rId3"/>
    <p:sldId id="265" r:id="rId4"/>
    <p:sldId id="269" r:id="rId5"/>
    <p:sldId id="266" r:id="rId6"/>
    <p:sldId id="270" r:id="rId7"/>
    <p:sldId id="262" r:id="rId8"/>
    <p:sldId id="267" r:id="rId9"/>
    <p:sldId id="268"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p:cViewPr>
        <p:scale>
          <a:sx n="107" d="100"/>
          <a:sy n="107" d="100"/>
        </p:scale>
        <p:origin x="-638" y="12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52E241-1EC9-47A3-BE81-6EE1027543E8}"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E52E241-1EC9-47A3-BE81-6EE1027543E8}"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DE52E241-1EC9-47A3-BE81-6EE1027543E8}"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DE52E241-1EC9-47A3-BE81-6EE1027543E8}"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E52E241-1EC9-47A3-BE81-6EE1027543E8}"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4BE85C0F-DF4C-4DA3-AB0B-994F2EBB271C}" type="datetimeFigureOut">
              <a:rPr lang="zh-TW" altLang="en-US" smtClean="0"/>
              <a:pPr/>
              <a:t>2017/7/6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E52E241-1EC9-47A3-BE81-6EE1027543E8}"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DE52E241-1EC9-47A3-BE81-6EE1027543E8}"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DE52E241-1EC9-47A3-BE81-6EE1027543E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E52E241-1EC9-47A3-BE81-6EE1027543E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E52E241-1EC9-47A3-BE81-6EE1027543E8}"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4BE85C0F-DF4C-4DA3-AB0B-994F2EBB271C}" type="datetimeFigureOut">
              <a:rPr lang="zh-TW" altLang="en-US" smtClean="0"/>
              <a:pPr/>
              <a:t>2017/7/6</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DE52E241-1EC9-47A3-BE81-6EE1027543E8}"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4BE85C0F-DF4C-4DA3-AB0B-994F2EBB271C}" type="datetimeFigureOut">
              <a:rPr lang="zh-TW" altLang="en-US" smtClean="0"/>
              <a:pPr/>
              <a:t>2017/7/6</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E85C0F-DF4C-4DA3-AB0B-994F2EBB271C}" type="datetimeFigureOut">
              <a:rPr lang="zh-TW" altLang="en-US" smtClean="0"/>
              <a:pPr/>
              <a:t>2017/7/6</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E52E241-1EC9-47A3-BE81-6EE1027543E8}"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491880" y="5301208"/>
            <a:ext cx="5429200" cy="1203920"/>
          </a:xfrm>
        </p:spPr>
        <p:txBody>
          <a:bodyPr>
            <a:normAutofit/>
          </a:bodyPr>
          <a:lstStyle/>
          <a:p>
            <a:pPr algn="l"/>
            <a:r>
              <a:rPr lang="zh-TW" altLang="en-US" sz="2800" dirty="0" smtClean="0">
                <a:solidFill>
                  <a:schemeClr val="tx1"/>
                </a:solidFill>
                <a:latin typeface="標楷體" pitchFamily="65" charset="-120"/>
                <a:ea typeface="標楷體" pitchFamily="65" charset="-120"/>
              </a:rPr>
              <a:t>時間：</a:t>
            </a:r>
            <a:r>
              <a:rPr lang="en-US" altLang="zh-TW" sz="2800" dirty="0" smtClean="0">
                <a:solidFill>
                  <a:schemeClr val="tx1"/>
                </a:solidFill>
                <a:latin typeface="標楷體" pitchFamily="65" charset="-120"/>
                <a:ea typeface="標楷體" pitchFamily="65" charset="-120"/>
              </a:rPr>
              <a:t>106</a:t>
            </a:r>
            <a:r>
              <a:rPr lang="zh-TW" altLang="en-US" sz="2800" dirty="0" smtClean="0">
                <a:solidFill>
                  <a:schemeClr val="tx1"/>
                </a:solidFill>
                <a:latin typeface="標楷體" pitchFamily="65" charset="-120"/>
                <a:ea typeface="標楷體" pitchFamily="65" charset="-120"/>
              </a:rPr>
              <a:t>年</a:t>
            </a:r>
            <a:r>
              <a:rPr lang="en-US" altLang="zh-TW" sz="2800" dirty="0" smtClean="0">
                <a:solidFill>
                  <a:schemeClr val="tx1"/>
                </a:solidFill>
                <a:latin typeface="標楷體" pitchFamily="65" charset="-120"/>
                <a:ea typeface="標楷體" pitchFamily="65" charset="-120"/>
              </a:rPr>
              <a:t>3</a:t>
            </a:r>
            <a:r>
              <a:rPr lang="zh-TW" altLang="en-US" sz="2800" dirty="0" smtClean="0">
                <a:solidFill>
                  <a:schemeClr val="tx1"/>
                </a:solidFill>
                <a:latin typeface="標楷體" pitchFamily="65" charset="-120"/>
                <a:ea typeface="標楷體" pitchFamily="65" charset="-120"/>
              </a:rPr>
              <a:t>月</a:t>
            </a:r>
            <a:r>
              <a:rPr lang="en-US" altLang="zh-TW" sz="2800" dirty="0" smtClean="0">
                <a:solidFill>
                  <a:schemeClr val="tx1"/>
                </a:solidFill>
                <a:latin typeface="標楷體" pitchFamily="65" charset="-120"/>
                <a:ea typeface="標楷體" pitchFamily="65" charset="-120"/>
              </a:rPr>
              <a:t>4</a:t>
            </a:r>
            <a:r>
              <a:rPr lang="zh-TW" altLang="en-US" sz="2800" dirty="0" smtClean="0">
                <a:solidFill>
                  <a:schemeClr val="tx1"/>
                </a:solidFill>
                <a:latin typeface="標楷體" pitchFamily="65" charset="-120"/>
                <a:ea typeface="標楷體" pitchFamily="65" charset="-120"/>
              </a:rPr>
              <a:t>日</a:t>
            </a:r>
            <a:endParaRPr lang="en-US" altLang="zh-TW" sz="2800" dirty="0" smtClean="0">
              <a:solidFill>
                <a:schemeClr val="tx1"/>
              </a:solidFill>
              <a:latin typeface="標楷體" pitchFamily="65" charset="-120"/>
              <a:ea typeface="標楷體" pitchFamily="65" charset="-120"/>
            </a:endParaRPr>
          </a:p>
          <a:p>
            <a:pPr algn="l"/>
            <a:r>
              <a:rPr lang="zh-TW" altLang="en-US" sz="2800" dirty="0" smtClean="0">
                <a:solidFill>
                  <a:schemeClr val="tx1"/>
                </a:solidFill>
                <a:latin typeface="標楷體" pitchFamily="65" charset="-120"/>
                <a:ea typeface="標楷體" pitchFamily="65" charset="-120"/>
              </a:rPr>
              <a:t>地點：大進國小三樓禮堂</a:t>
            </a:r>
            <a:endParaRPr lang="zh-TW" altLang="en-US" sz="2800" dirty="0">
              <a:solidFill>
                <a:schemeClr val="tx1"/>
              </a:solidFill>
              <a:latin typeface="標楷體" pitchFamily="65" charset="-120"/>
              <a:ea typeface="標楷體" pitchFamily="65" charset="-120"/>
            </a:endParaRPr>
          </a:p>
        </p:txBody>
      </p:sp>
      <p:sp>
        <p:nvSpPr>
          <p:cNvPr id="2" name="標題 1"/>
          <p:cNvSpPr>
            <a:spLocks noGrp="1"/>
          </p:cNvSpPr>
          <p:nvPr>
            <p:ph type="ctrTitle"/>
          </p:nvPr>
        </p:nvSpPr>
        <p:spPr>
          <a:xfrm>
            <a:off x="683568" y="548680"/>
            <a:ext cx="7772400" cy="1470025"/>
          </a:xfrm>
        </p:spPr>
        <p:txBody>
          <a:bodyPr>
            <a:normAutofit/>
          </a:bodyPr>
          <a:lstStyle/>
          <a:p>
            <a:r>
              <a:rPr lang="zh-TW" altLang="en-US" dirty="0" smtClean="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rPr>
              <a:t>花蓮縣光復鄉大進國民小學</a:t>
            </a:r>
            <a:r>
              <a:rPr lang="en-US" altLang="zh-TW" dirty="0" smtClean="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rPr>
              <a:t/>
            </a:r>
            <a:br>
              <a:rPr lang="en-US" altLang="zh-TW" dirty="0" smtClean="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rPr>
            </a:br>
            <a:r>
              <a:rPr lang="en-US" altLang="zh-TW" dirty="0" smtClean="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rPr>
              <a:t>106</a:t>
            </a:r>
            <a:r>
              <a:rPr lang="zh-TW" altLang="en-US" dirty="0" smtClean="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rPr>
              <a:t>年度親師防災計畫會議</a:t>
            </a:r>
            <a:endParaRPr lang="zh-TW" altLang="en-US" dirty="0">
              <a:solidFill>
                <a:srgbClr val="C00000"/>
              </a:solidFill>
              <a:effectLst>
                <a:outerShdw blurRad="38100" dist="38100" dir="2700000" algn="tl">
                  <a:srgbClr val="000000">
                    <a:alpha val="43137"/>
                  </a:srgbClr>
                </a:outerShdw>
              </a:effectLst>
              <a:latin typeface="王漢宗中隸書繁" pitchFamily="2" charset="-120"/>
              <a:ea typeface="王漢宗中隸書繁" pitchFamily="2" charset="-120"/>
            </a:endParaRPr>
          </a:p>
        </p:txBody>
      </p:sp>
      <p:pic>
        <p:nvPicPr>
          <p:cNvPr id="29698" name="Picture 2" descr="http://www.guthriecenter.lib.ia.us/images/boardmeeting1"/>
          <p:cNvPicPr>
            <a:picLocks noChangeAspect="1" noChangeArrowheads="1"/>
          </p:cNvPicPr>
          <p:nvPr/>
        </p:nvPicPr>
        <p:blipFill>
          <a:blip r:embed="rId2" cstate="print"/>
          <a:srcRect/>
          <a:stretch>
            <a:fillRect/>
          </a:stretch>
        </p:blipFill>
        <p:spPr bwMode="auto">
          <a:xfrm>
            <a:off x="3347864" y="2852936"/>
            <a:ext cx="2497460" cy="21394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923330"/>
          </a:xfrm>
          <a:prstGeom prst="rect">
            <a:avLst/>
          </a:prstGeom>
          <a:noFill/>
        </p:spPr>
        <p:txBody>
          <a:bodyPr wrap="square" rtlCol="0">
            <a:spAutoFit/>
          </a:bodyPr>
          <a:lstStyle/>
          <a:p>
            <a:r>
              <a:rPr lang="zh-TW" altLang="en-US" sz="3600" dirty="0" smtClean="0">
                <a:latin typeface="標楷體" pitchFamily="65" charset="-120"/>
                <a:ea typeface="標楷體" pitchFamily="65" charset="-120"/>
              </a:rPr>
              <a:t>一、</a:t>
            </a:r>
            <a:r>
              <a:rPr lang="zh-TW" altLang="zh-TW" sz="3600" dirty="0" smtClean="0">
                <a:latin typeface="標楷體" pitchFamily="65" charset="-120"/>
                <a:ea typeface="標楷體" pitchFamily="65" charset="-120"/>
              </a:rPr>
              <a:t>舉辦</a:t>
            </a:r>
            <a:r>
              <a:rPr lang="zh-TW" altLang="zh-TW" sz="3600" dirty="0">
                <a:latin typeface="標楷體" pitchFamily="65" charset="-120"/>
                <a:ea typeface="標楷體" pitchFamily="65" charset="-120"/>
              </a:rPr>
              <a:t>公民</a:t>
            </a:r>
            <a:r>
              <a:rPr lang="en-US" altLang="zh-TW" sz="3600" dirty="0">
                <a:latin typeface="標楷體" pitchFamily="65" charset="-120"/>
                <a:ea typeface="標楷體" pitchFamily="65" charset="-120"/>
              </a:rPr>
              <a:t>(</a:t>
            </a:r>
            <a:r>
              <a:rPr lang="zh-TW" altLang="zh-TW" sz="3600" dirty="0">
                <a:latin typeface="標楷體" pitchFamily="65" charset="-120"/>
                <a:ea typeface="標楷體" pitchFamily="65" charset="-120"/>
              </a:rPr>
              <a:t>師生、家長</a:t>
            </a:r>
            <a:r>
              <a:rPr lang="en-US" altLang="zh-TW" sz="3600" dirty="0">
                <a:latin typeface="標楷體" pitchFamily="65" charset="-120"/>
                <a:ea typeface="標楷體" pitchFamily="65" charset="-120"/>
              </a:rPr>
              <a:t>)</a:t>
            </a:r>
            <a:r>
              <a:rPr lang="zh-TW" altLang="zh-TW" sz="3600" dirty="0">
                <a:latin typeface="標楷體" pitchFamily="65" charset="-120"/>
                <a:ea typeface="標楷體" pitchFamily="65" charset="-120"/>
              </a:rPr>
              <a:t>防災計畫會議</a:t>
            </a:r>
          </a:p>
          <a:p>
            <a:endParaRPr lang="zh-TW" altLang="en-US" dirty="0">
              <a:latin typeface="標楷體" pitchFamily="65" charset="-120"/>
              <a:ea typeface="標楷體" pitchFamily="65" charset="-120"/>
            </a:endParaRPr>
          </a:p>
        </p:txBody>
      </p:sp>
      <p:pic>
        <p:nvPicPr>
          <p:cNvPr id="5122" name="Picture 2"/>
          <p:cNvPicPr>
            <a:picLocks noChangeAspect="1" noChangeArrowheads="1"/>
          </p:cNvPicPr>
          <p:nvPr/>
        </p:nvPicPr>
        <p:blipFill>
          <a:blip r:embed="rId2" cstate="print"/>
          <a:srcRect/>
          <a:stretch>
            <a:fillRect/>
          </a:stretch>
        </p:blipFill>
        <p:spPr bwMode="auto">
          <a:xfrm>
            <a:off x="1259632" y="2492896"/>
            <a:ext cx="6397297" cy="360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861774"/>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二、</a:t>
            </a:r>
            <a:r>
              <a:rPr lang="zh-TW" altLang="zh-TW" sz="3200" dirty="0" smtClean="0">
                <a:latin typeface="標楷體" pitchFamily="65" charset="-120"/>
                <a:ea typeface="標楷體" pitchFamily="65" charset="-120"/>
              </a:rPr>
              <a:t>進行校園環境調查及在地化災害潛勢檢核</a:t>
            </a:r>
            <a:endParaRPr lang="en-US" altLang="zh-TW" sz="32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aphicFrame>
        <p:nvGraphicFramePr>
          <p:cNvPr id="5" name="Group 240"/>
          <p:cNvGraphicFramePr>
            <a:graphicFrameLocks/>
          </p:cNvGraphicFramePr>
          <p:nvPr/>
        </p:nvGraphicFramePr>
        <p:xfrm>
          <a:off x="467544" y="2420888"/>
          <a:ext cx="8208589" cy="3694896"/>
        </p:xfrm>
        <a:graphic>
          <a:graphicData uri="http://schemas.openxmlformats.org/drawingml/2006/table">
            <a:tbl>
              <a:tblPr/>
              <a:tblGrid>
                <a:gridCol w="1008112"/>
                <a:gridCol w="1123870"/>
                <a:gridCol w="1079677"/>
                <a:gridCol w="4996930"/>
              </a:tblGrid>
              <a:tr h="5040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災害類型</a:t>
                      </a:r>
                      <a:endParaRPr kumimoji="1" lang="zh-TW" altLang="en-US" sz="16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判定年度</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潛勢結果</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詳細說明</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D9D9D9"/>
                    </a:solidFill>
                  </a:tcPr>
                </a:tc>
              </a:tr>
              <a:tr h="57606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地震</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低</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校舍耐震補強評估結果其</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a:t>
                      </a:r>
                      <a:r>
                        <a:rPr kumimoji="1" lang="en-US" altLang="zh-TW" sz="1200" b="0" i="0" u="none" strike="noStrike" cap="none" normalizeH="0" baseline="0" dirty="0" err="1" smtClean="0">
                          <a:ln>
                            <a:noFill/>
                          </a:ln>
                          <a:solidFill>
                            <a:schemeClr val="tx1"/>
                          </a:solidFill>
                          <a:effectLst/>
                          <a:latin typeface="Times New Roman" pitchFamily="18" charset="0"/>
                          <a:ea typeface="標楷體" pitchFamily="65" charset="-120"/>
                          <a:cs typeface="Times New Roman" pitchFamily="18" charset="0"/>
                        </a:rPr>
                        <a:t>Ei</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值</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&gt;125</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且</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D</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值≦</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0.1"</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；學校位於活動斷層兩側超過</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公尺範圍之學校；土壤液化潛勢等級為無潛勢；</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53850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淹水</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累積雨量達</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450 mm/day</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，學校可能發生淹水深度達</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公尺以上且未達</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0.5</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公尺；過去</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年內校園不曾發生淹水事件</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136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坡地</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低</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校園周邊</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公尺範圍以下無土石流潛勢溪流影響範圍或土石流潛勢溪流或順向坡；過去</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年內校園不曾發生坡地災害事件</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人為</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低</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校園周邊</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500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公尺範圍以下有製造業與瓦斯；校園周邊</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公尺範圍以下有溝渠；校園周邊</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200</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公尺範圍以下道路服務水準</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C</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級；過去</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年內校園曾發生人為災害事件</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次以上</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040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輻射</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無潛勢</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學校位於核電廠圓周</a:t>
                      </a:r>
                      <a:r>
                        <a:rPr kumimoji="1" lang="en-US" altLang="zh-TW"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16</a:t>
                      </a: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公里防護準備區範圍外</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040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海嘯</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105</a:t>
                      </a:r>
                      <a:endParaRPr kumimoji="1" lang="en-US" altLang="zh-TW"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無潛勢</a:t>
                      </a:r>
                      <a:endParaRPr kumimoji="1" lang="zh-TW" altLang="en-US" sz="1600" b="0" i="0" u="none" strike="noStrike" cap="none" normalizeH="0" baseline="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屬於海嘯溢淹潛勢圖範圍外之學校</a:t>
                      </a:r>
                      <a:endParaRPr kumimoji="1" lang="zh-TW" altLang="en-US" sz="1200" b="0" i="0" u="none" strike="noStrike" cap="none" normalizeH="0" baseline="0" dirty="0" smtClean="0">
                        <a:ln>
                          <a:noFill/>
                        </a:ln>
                        <a:solidFill>
                          <a:schemeClr val="tx1"/>
                        </a:solidFill>
                        <a:effectLst/>
                        <a:latin typeface="Tahoma" pitchFamily="34"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861774"/>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二、</a:t>
            </a:r>
            <a:r>
              <a:rPr lang="zh-TW" altLang="zh-TW" sz="3200" dirty="0" smtClean="0">
                <a:latin typeface="標楷體" pitchFamily="65" charset="-120"/>
                <a:ea typeface="標楷體" pitchFamily="65" charset="-120"/>
              </a:rPr>
              <a:t>進行校園環境調查及在地化災害潛勢檢核</a:t>
            </a:r>
            <a:endParaRPr lang="en-US" altLang="zh-TW" sz="3200"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6" name="Picture 54"/>
          <p:cNvPicPr>
            <a:picLocks noChangeAspect="1" noChangeArrowheads="1"/>
          </p:cNvPicPr>
          <p:nvPr/>
        </p:nvPicPr>
        <p:blipFill>
          <a:blip r:embed="rId2" cstate="print"/>
          <a:srcRect/>
          <a:stretch>
            <a:fillRect/>
          </a:stretch>
        </p:blipFill>
        <p:spPr bwMode="auto">
          <a:xfrm>
            <a:off x="1331913" y="2133600"/>
            <a:ext cx="5832475" cy="43719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923330"/>
          </a:xfrm>
          <a:prstGeom prst="rect">
            <a:avLst/>
          </a:prstGeom>
          <a:noFill/>
        </p:spPr>
        <p:txBody>
          <a:bodyPr wrap="square" rtlCol="0">
            <a:spAutoFit/>
          </a:bodyPr>
          <a:lstStyle/>
          <a:p>
            <a:r>
              <a:rPr lang="zh-TW" altLang="en-US" sz="3600" dirty="0" smtClean="0">
                <a:latin typeface="標楷體" pitchFamily="65" charset="-120"/>
                <a:ea typeface="標楷體" pitchFamily="65" charset="-120"/>
              </a:rPr>
              <a:t>三、</a:t>
            </a:r>
            <a:r>
              <a:rPr lang="zh-TW" altLang="zh-TW" sz="3600" dirty="0" smtClean="0">
                <a:latin typeface="標楷體" pitchFamily="65" charset="-120"/>
                <a:ea typeface="標楷體" pitchFamily="65" charset="-120"/>
              </a:rPr>
              <a:t>整備防災器具</a:t>
            </a:r>
            <a:endParaRPr lang="en-US" altLang="zh-TW" sz="36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p:txBody>
      </p:sp>
      <p:pic>
        <p:nvPicPr>
          <p:cNvPr id="1026" name="Picture 2" descr="C:\Users\user\Desktop\13843132321491570345.jpg"/>
          <p:cNvPicPr>
            <a:picLocks noChangeAspect="1" noChangeArrowheads="1"/>
          </p:cNvPicPr>
          <p:nvPr/>
        </p:nvPicPr>
        <p:blipFill>
          <a:blip r:embed="rId2" cstate="print"/>
          <a:srcRect/>
          <a:stretch>
            <a:fillRect/>
          </a:stretch>
        </p:blipFill>
        <p:spPr bwMode="auto">
          <a:xfrm>
            <a:off x="1763688" y="2348880"/>
            <a:ext cx="5400600" cy="3600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923330"/>
          </a:xfrm>
          <a:prstGeom prst="rect">
            <a:avLst/>
          </a:prstGeom>
          <a:noFill/>
        </p:spPr>
        <p:txBody>
          <a:bodyPr wrap="square" rtlCol="0">
            <a:spAutoFit/>
          </a:bodyPr>
          <a:lstStyle/>
          <a:p>
            <a:r>
              <a:rPr lang="zh-TW" altLang="en-US" sz="3600" dirty="0" smtClean="0">
                <a:latin typeface="標楷體" pitchFamily="65" charset="-120"/>
                <a:ea typeface="標楷體" pitchFamily="65" charset="-120"/>
              </a:rPr>
              <a:t>四、</a:t>
            </a:r>
            <a:r>
              <a:rPr lang="zh-TW" altLang="zh-TW" sz="3600" dirty="0" smtClean="0">
                <a:latin typeface="標楷體" pitchFamily="65" charset="-120"/>
                <a:ea typeface="標楷體" pitchFamily="65" charset="-120"/>
              </a:rPr>
              <a:t>推廣家庭防災卡及</a:t>
            </a:r>
            <a:r>
              <a:rPr lang="en-US" altLang="zh-TW" sz="3600" dirty="0" smtClean="0">
                <a:latin typeface="標楷體" pitchFamily="65" charset="-120"/>
                <a:ea typeface="標楷體" pitchFamily="65" charset="-120"/>
              </a:rPr>
              <a:t>1991</a:t>
            </a:r>
            <a:r>
              <a:rPr lang="zh-TW" altLang="zh-TW" sz="3600" dirty="0" smtClean="0">
                <a:latin typeface="標楷體" pitchFamily="65" charset="-120"/>
                <a:ea typeface="標楷體" pitchFamily="65" charset="-120"/>
              </a:rPr>
              <a:t>報平安留言</a:t>
            </a:r>
            <a:endParaRPr lang="en-US" altLang="zh-TW" sz="36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endParaRPr lang="zh-TW" altLang="zh-TW" dirty="0">
              <a:latin typeface="標楷體" pitchFamily="65" charset="-120"/>
              <a:ea typeface="標楷體" pitchFamily="65" charset="-120"/>
            </a:endParaRPr>
          </a:p>
        </p:txBody>
      </p:sp>
      <p:pic>
        <p:nvPicPr>
          <p:cNvPr id="3074" name="Picture 2"/>
          <p:cNvPicPr>
            <a:picLocks noChangeAspect="1" noChangeArrowheads="1"/>
          </p:cNvPicPr>
          <p:nvPr/>
        </p:nvPicPr>
        <p:blipFill>
          <a:blip r:embed="rId2" cstate="print"/>
          <a:srcRect/>
          <a:stretch>
            <a:fillRect/>
          </a:stretch>
        </p:blipFill>
        <p:spPr bwMode="auto">
          <a:xfrm>
            <a:off x="755576" y="2420888"/>
            <a:ext cx="7128792" cy="360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923330"/>
          </a:xfrm>
          <a:prstGeom prst="rect">
            <a:avLst/>
          </a:prstGeom>
          <a:noFill/>
        </p:spPr>
        <p:txBody>
          <a:bodyPr wrap="square" rtlCol="0">
            <a:spAutoFit/>
          </a:bodyPr>
          <a:lstStyle/>
          <a:p>
            <a:r>
              <a:rPr lang="zh-TW" altLang="en-US" sz="3600" dirty="0" smtClean="0">
                <a:latin typeface="標楷體" pitchFamily="65" charset="-120"/>
                <a:ea typeface="標楷體" pitchFamily="65" charset="-120"/>
              </a:rPr>
              <a:t>四、</a:t>
            </a:r>
            <a:r>
              <a:rPr lang="zh-TW" altLang="zh-TW" sz="3600" dirty="0" smtClean="0">
                <a:latin typeface="標楷體" pitchFamily="65" charset="-120"/>
                <a:ea typeface="標楷體" pitchFamily="65" charset="-120"/>
              </a:rPr>
              <a:t>推廣家庭防災卡及</a:t>
            </a:r>
            <a:r>
              <a:rPr lang="en-US" altLang="zh-TW" sz="3600" dirty="0" smtClean="0">
                <a:latin typeface="標楷體" pitchFamily="65" charset="-120"/>
                <a:ea typeface="標楷體" pitchFamily="65" charset="-120"/>
              </a:rPr>
              <a:t>1991</a:t>
            </a:r>
            <a:r>
              <a:rPr lang="zh-TW" altLang="zh-TW" sz="3600" dirty="0" smtClean="0">
                <a:latin typeface="標楷體" pitchFamily="65" charset="-120"/>
                <a:ea typeface="標楷體" pitchFamily="65" charset="-120"/>
              </a:rPr>
              <a:t>報平安留言</a:t>
            </a:r>
            <a:endParaRPr lang="en-US" altLang="zh-TW" sz="36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    </a:t>
            </a:r>
            <a:endParaRPr lang="zh-TW" altLang="zh-TW" dirty="0">
              <a:latin typeface="標楷體" pitchFamily="65" charset="-120"/>
              <a:ea typeface="標楷體" pitchFamily="65" charset="-120"/>
            </a:endParaRPr>
          </a:p>
        </p:txBody>
      </p:sp>
      <p:pic>
        <p:nvPicPr>
          <p:cNvPr id="2050" name="Picture 2"/>
          <p:cNvPicPr>
            <a:picLocks noChangeAspect="1" noChangeArrowheads="1"/>
          </p:cNvPicPr>
          <p:nvPr/>
        </p:nvPicPr>
        <p:blipFill>
          <a:blip r:embed="rId2" cstate="print"/>
          <a:srcRect/>
          <a:stretch>
            <a:fillRect/>
          </a:stretch>
        </p:blipFill>
        <p:spPr bwMode="auto">
          <a:xfrm>
            <a:off x="1403648" y="5157192"/>
            <a:ext cx="3078287" cy="78258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43608" y="2204864"/>
            <a:ext cx="6780213" cy="41290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1200329"/>
          </a:xfrm>
          <a:prstGeom prst="rect">
            <a:avLst/>
          </a:prstGeom>
          <a:noFill/>
        </p:spPr>
        <p:txBody>
          <a:bodyPr wrap="square" rtlCol="0">
            <a:spAutoFit/>
          </a:bodyPr>
          <a:lstStyle/>
          <a:p>
            <a:r>
              <a:rPr lang="zh-TW" altLang="en-US" sz="3600" dirty="0" smtClean="0">
                <a:latin typeface="標楷體" pitchFamily="65" charset="-120"/>
                <a:ea typeface="標楷體" pitchFamily="65" charset="-120"/>
              </a:rPr>
              <a:t>五、辦理防災演練</a:t>
            </a:r>
            <a:r>
              <a:rPr lang="en-US" altLang="zh-TW" sz="3600" dirty="0" smtClean="0">
                <a:latin typeface="標楷體" pitchFamily="65" charset="-120"/>
                <a:ea typeface="標楷體" pitchFamily="65" charset="-120"/>
              </a:rPr>
              <a:t>(106</a:t>
            </a:r>
            <a:r>
              <a:rPr lang="zh-TW" altLang="en-US" sz="3600" dirty="0" smtClean="0">
                <a:latin typeface="標楷體" pitchFamily="65" charset="-120"/>
                <a:ea typeface="標楷體" pitchFamily="65" charset="-120"/>
              </a:rPr>
              <a:t>年</a:t>
            </a:r>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月</a:t>
            </a:r>
            <a:r>
              <a:rPr lang="en-US" altLang="zh-TW" sz="3600" dirty="0" smtClean="0">
                <a:latin typeface="標楷體" pitchFamily="65" charset="-120"/>
                <a:ea typeface="標楷體" pitchFamily="65" charset="-120"/>
              </a:rPr>
              <a:t>22</a:t>
            </a:r>
            <a:r>
              <a:rPr lang="zh-TW" altLang="en-US" sz="3600" dirty="0" smtClean="0">
                <a:latin typeface="標楷體" pitchFamily="65" charset="-120"/>
                <a:ea typeface="標楷體" pitchFamily="65" charset="-120"/>
              </a:rPr>
              <a:t>日</a:t>
            </a:r>
            <a:r>
              <a:rPr lang="en-US" altLang="zh-TW" sz="3600" dirty="0" smtClean="0">
                <a:latin typeface="標楷體" pitchFamily="65" charset="-120"/>
                <a:ea typeface="標楷體" pitchFamily="65" charset="-120"/>
              </a:rPr>
              <a:t>)</a:t>
            </a:r>
          </a:p>
          <a:p>
            <a:r>
              <a:rPr lang="en-US" altLang="zh-TW" dirty="0" smtClean="0">
                <a:latin typeface="標楷體" pitchFamily="65" charset="-120"/>
                <a:ea typeface="標楷體" pitchFamily="65" charset="-120"/>
              </a:rPr>
              <a:t>    </a:t>
            </a:r>
          </a:p>
          <a:p>
            <a:endParaRPr lang="en-US" altLang="zh-TW" dirty="0">
              <a:latin typeface="標楷體" pitchFamily="65" charset="-120"/>
              <a:ea typeface="標楷體" pitchFamily="65" charset="-120"/>
            </a:endParaRPr>
          </a:p>
        </p:txBody>
      </p:sp>
      <p:pic>
        <p:nvPicPr>
          <p:cNvPr id="4098" name="Picture 2" descr="X:\00活動照片\105下\1060222消防演練預演\DSC_0109.JPG"/>
          <p:cNvPicPr>
            <a:picLocks noChangeAspect="1" noChangeArrowheads="1"/>
          </p:cNvPicPr>
          <p:nvPr/>
        </p:nvPicPr>
        <p:blipFill>
          <a:blip r:embed="rId2" cstate="print"/>
          <a:srcRect/>
          <a:stretch>
            <a:fillRect/>
          </a:stretch>
        </p:blipFill>
        <p:spPr bwMode="auto">
          <a:xfrm>
            <a:off x="899592" y="2204864"/>
            <a:ext cx="2700000" cy="1800000"/>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899592" y="4365104"/>
            <a:ext cx="2700000" cy="18000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572000" y="2204864"/>
            <a:ext cx="2700000" cy="18000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644008" y="4365104"/>
            <a:ext cx="2700000" cy="1800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latin typeface="標楷體" pitchFamily="65" charset="-120"/>
                <a:ea typeface="標楷體" pitchFamily="65" charset="-120"/>
              </a:rPr>
              <a:t>106</a:t>
            </a:r>
            <a:r>
              <a:rPr lang="zh-TW" altLang="en-US" dirty="0" smtClean="0">
                <a:latin typeface="標楷體" pitchFamily="65" charset="-120"/>
                <a:ea typeface="標楷體" pitchFamily="65" charset="-120"/>
              </a:rPr>
              <a:t>年度防災校園建置執行項目</a:t>
            </a:r>
            <a:endParaRPr lang="zh-TW" altLang="en-US" dirty="0">
              <a:latin typeface="標楷體" pitchFamily="65" charset="-120"/>
              <a:ea typeface="標楷體" pitchFamily="65" charset="-120"/>
            </a:endParaRPr>
          </a:p>
        </p:txBody>
      </p:sp>
      <p:sp>
        <p:nvSpPr>
          <p:cNvPr id="4" name="文字方塊 3"/>
          <p:cNvSpPr txBox="1"/>
          <p:nvPr/>
        </p:nvSpPr>
        <p:spPr>
          <a:xfrm>
            <a:off x="323528" y="1556792"/>
            <a:ext cx="8496944"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六、</a:t>
            </a:r>
            <a:r>
              <a:rPr lang="zh-TW" altLang="zh-TW" sz="3200" dirty="0" smtClean="0">
                <a:latin typeface="標楷體" pitchFamily="65" charset="-120"/>
                <a:ea typeface="標楷體" pitchFamily="65" charset="-120"/>
              </a:rPr>
              <a:t>配合</a:t>
            </a:r>
            <a:r>
              <a:rPr lang="zh-TW" altLang="zh-TW" sz="3200" dirty="0">
                <a:latin typeface="標楷體" pitchFamily="65" charset="-120"/>
                <a:ea typeface="標楷體" pitchFamily="65" charset="-120"/>
              </a:rPr>
              <a:t>親職</a:t>
            </a:r>
            <a:r>
              <a:rPr lang="zh-TW" altLang="zh-TW" sz="3200" dirty="0" smtClean="0">
                <a:latin typeface="標楷體" pitchFamily="65" charset="-120"/>
                <a:ea typeface="標楷體" pitchFamily="65" charset="-120"/>
              </a:rPr>
              <a:t>教育</a:t>
            </a:r>
            <a:r>
              <a:rPr lang="zh-TW" altLang="en-US" sz="3200" dirty="0" smtClean="0">
                <a:latin typeface="標楷體" pitchFamily="65" charset="-120"/>
                <a:ea typeface="標楷體" pitchFamily="65" charset="-120"/>
              </a:rPr>
              <a:t>等活動加強</a:t>
            </a:r>
            <a:r>
              <a:rPr lang="zh-TW" altLang="zh-TW" sz="3200" dirty="0" smtClean="0">
                <a:latin typeface="標楷體" pitchFamily="65" charset="-120"/>
                <a:ea typeface="標楷體" pitchFamily="65" charset="-120"/>
              </a:rPr>
              <a:t>防災教育宣導</a:t>
            </a:r>
            <a:endParaRPr lang="zh-TW" altLang="zh-TW" sz="3200" dirty="0">
              <a:latin typeface="標楷體" pitchFamily="65" charset="-120"/>
              <a:ea typeface="標楷體" pitchFamily="65" charset="-120"/>
            </a:endParaRPr>
          </a:p>
        </p:txBody>
      </p:sp>
      <p:pic>
        <p:nvPicPr>
          <p:cNvPr id="5" name="Picture 2" descr="http://www.city.yamatokoriyama.nara.jp/life/assets/img/bousai_7-1.jpg"/>
          <p:cNvPicPr>
            <a:picLocks noChangeAspect="1" noChangeArrowheads="1"/>
          </p:cNvPicPr>
          <p:nvPr/>
        </p:nvPicPr>
        <p:blipFill>
          <a:blip r:embed="rId2" cstate="print"/>
          <a:srcRect/>
          <a:stretch>
            <a:fillRect/>
          </a:stretch>
        </p:blipFill>
        <p:spPr bwMode="auto">
          <a:xfrm>
            <a:off x="2123728" y="2852936"/>
            <a:ext cx="4608512" cy="270366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353</TotalTime>
  <Words>376</Words>
  <Application>Microsoft Office PowerPoint</Application>
  <PresentationFormat>如螢幕大小 (4:3)</PresentationFormat>
  <Paragraphs>51</Paragraphs>
  <Slides>9</Slides>
  <Notes>0</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市鎮</vt:lpstr>
      <vt:lpstr>花蓮縣光復鄉大進國民小學 106年度親師防災計畫會議</vt:lpstr>
      <vt:lpstr>106年度防災校園建置執行項目</vt:lpstr>
      <vt:lpstr>106年度防災校園建置執行項目</vt:lpstr>
      <vt:lpstr>106年度防災校園建置執行項目</vt:lpstr>
      <vt:lpstr>106年度防災校園建置執行項目</vt:lpstr>
      <vt:lpstr>106年度防災校園建置執行項目</vt:lpstr>
      <vt:lpstr>106年度防災校園建置執行項目</vt:lpstr>
      <vt:lpstr>106年度防災校園建置執行項目</vt:lpstr>
      <vt:lpstr>106年度防災校園建置執行項目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花蓮縣光復鄉大進國民小學 106年度教師防災計畫會議</dc:title>
  <dc:creator>user</dc:creator>
  <cp:lastModifiedBy>cluck</cp:lastModifiedBy>
  <cp:revision>31</cp:revision>
  <dcterms:created xsi:type="dcterms:W3CDTF">2017-02-15T01:07:33Z</dcterms:created>
  <dcterms:modified xsi:type="dcterms:W3CDTF">2017-07-06T04:38:14Z</dcterms:modified>
</cp:coreProperties>
</file>