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7"/>
  </p:notesMasterIdLst>
  <p:handoutMasterIdLst>
    <p:handoutMasterId r:id="rId78"/>
  </p:handoutMasterIdLst>
  <p:sldIdLst>
    <p:sldId id="256" r:id="rId2"/>
    <p:sldId id="353" r:id="rId3"/>
    <p:sldId id="348" r:id="rId4"/>
    <p:sldId id="443" r:id="rId5"/>
    <p:sldId id="352" r:id="rId6"/>
    <p:sldId id="429" r:id="rId7"/>
    <p:sldId id="350" r:id="rId8"/>
    <p:sldId id="349" r:id="rId9"/>
    <p:sldId id="354" r:id="rId10"/>
    <p:sldId id="360" r:id="rId11"/>
    <p:sldId id="361" r:id="rId12"/>
    <p:sldId id="362" r:id="rId13"/>
    <p:sldId id="363" r:id="rId14"/>
    <p:sldId id="364" r:id="rId15"/>
    <p:sldId id="417" r:id="rId16"/>
    <p:sldId id="430" r:id="rId17"/>
    <p:sldId id="365" r:id="rId18"/>
    <p:sldId id="366" r:id="rId19"/>
    <p:sldId id="423" r:id="rId20"/>
    <p:sldId id="367" r:id="rId21"/>
    <p:sldId id="368" r:id="rId22"/>
    <p:sldId id="369" r:id="rId23"/>
    <p:sldId id="370" r:id="rId24"/>
    <p:sldId id="433" r:id="rId25"/>
    <p:sldId id="431" r:id="rId26"/>
    <p:sldId id="371" r:id="rId27"/>
    <p:sldId id="372" r:id="rId28"/>
    <p:sldId id="420" r:id="rId29"/>
    <p:sldId id="421" r:id="rId30"/>
    <p:sldId id="424" r:id="rId31"/>
    <p:sldId id="425" r:id="rId32"/>
    <p:sldId id="426" r:id="rId33"/>
    <p:sldId id="427" r:id="rId34"/>
    <p:sldId id="432" r:id="rId35"/>
    <p:sldId id="373" r:id="rId36"/>
    <p:sldId id="374" r:id="rId37"/>
    <p:sldId id="375" r:id="rId38"/>
    <p:sldId id="376" r:id="rId39"/>
    <p:sldId id="377" r:id="rId40"/>
    <p:sldId id="378" r:id="rId41"/>
    <p:sldId id="379" r:id="rId42"/>
    <p:sldId id="380" r:id="rId43"/>
    <p:sldId id="381" r:id="rId44"/>
    <p:sldId id="382" r:id="rId45"/>
    <p:sldId id="383" r:id="rId46"/>
    <p:sldId id="384" r:id="rId47"/>
    <p:sldId id="434" r:id="rId48"/>
    <p:sldId id="390" r:id="rId49"/>
    <p:sldId id="391" r:id="rId50"/>
    <p:sldId id="440" r:id="rId51"/>
    <p:sldId id="435" r:id="rId52"/>
    <p:sldId id="436" r:id="rId53"/>
    <p:sldId id="437" r:id="rId54"/>
    <p:sldId id="438" r:id="rId55"/>
    <p:sldId id="439" r:id="rId56"/>
    <p:sldId id="441" r:id="rId57"/>
    <p:sldId id="444" r:id="rId58"/>
    <p:sldId id="395" r:id="rId59"/>
    <p:sldId id="396" r:id="rId60"/>
    <p:sldId id="397" r:id="rId61"/>
    <p:sldId id="450" r:id="rId62"/>
    <p:sldId id="445" r:id="rId63"/>
    <p:sldId id="442" r:id="rId64"/>
    <p:sldId id="447" r:id="rId65"/>
    <p:sldId id="449" r:id="rId66"/>
    <p:sldId id="398" r:id="rId67"/>
    <p:sldId id="399" r:id="rId68"/>
    <p:sldId id="400" r:id="rId69"/>
    <p:sldId id="401" r:id="rId70"/>
    <p:sldId id="402" r:id="rId71"/>
    <p:sldId id="403" r:id="rId72"/>
    <p:sldId id="410" r:id="rId73"/>
    <p:sldId id="411" r:id="rId74"/>
    <p:sldId id="448" r:id="rId75"/>
    <p:sldId id="276" r:id="rId76"/>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990000"/>
    <a:srgbClr val="FFCC66"/>
    <a:srgbClr val="CC0066"/>
    <a:srgbClr val="996633"/>
    <a:srgbClr val="FFFF99"/>
    <a:srgbClr val="6600CC"/>
    <a:srgbClr val="413305"/>
    <a:srgbClr val="C9F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661" autoAdjust="0"/>
    <p:restoredTop sz="98276" autoAdjust="0"/>
  </p:normalViewPr>
  <p:slideViewPr>
    <p:cSldViewPr>
      <p:cViewPr varScale="1">
        <p:scale>
          <a:sx n="67" d="100"/>
          <a:sy n="67" d="100"/>
        </p:scale>
        <p:origin x="-115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220"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endParaRPr lang="zh-TW" altLang="en-US" dirty="0"/>
          </a:p>
        </p:txBody>
      </p:sp>
      <p:sp>
        <p:nvSpPr>
          <p:cNvPr id="4" name="頁尾版面配置區 3"/>
          <p:cNvSpPr>
            <a:spLocks noGrp="1"/>
          </p:cNvSpPr>
          <p:nvPr>
            <p:ph type="ftr" sz="quarter" idx="2"/>
          </p:nvPr>
        </p:nvSpPr>
        <p:spPr>
          <a:xfrm>
            <a:off x="2" y="9428584"/>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28584"/>
            <a:ext cx="2945659" cy="496332"/>
          </a:xfrm>
          <a:prstGeom prst="rect">
            <a:avLst/>
          </a:prstGeom>
        </p:spPr>
        <p:txBody>
          <a:bodyPr vert="horz" lIns="91440" tIns="45720" rIns="91440" bIns="45720" rtlCol="0" anchor="b"/>
          <a:lstStyle>
            <a:lvl1pPr algn="r">
              <a:defRPr sz="1200"/>
            </a:lvl1pPr>
          </a:lstStyle>
          <a:p>
            <a:fld id="{9FF72144-130C-4A16-871F-7EB7504BDA25}" type="slidenum">
              <a:rPr lang="zh-TW" altLang="en-US" smtClean="0"/>
              <a:pPr/>
              <a:t>‹#›</a:t>
            </a:fld>
            <a:endParaRPr lang="zh-TW" altLang="en-US"/>
          </a:p>
        </p:txBody>
      </p:sp>
    </p:spTree>
    <p:extLst>
      <p:ext uri="{BB962C8B-B14F-4D97-AF65-F5344CB8AC3E}">
        <p14:creationId xmlns:p14="http://schemas.microsoft.com/office/powerpoint/2010/main" val="23775781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D8D6083-7A4C-4A9E-97EF-7AFCE87A574C}" type="datetimeFigureOut">
              <a:rPr lang="zh-TW" altLang="en-US" smtClean="0"/>
              <a:pPr/>
              <a:t>2016/6/23</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14876"/>
            <a:ext cx="5438775" cy="4467225"/>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D053CD1-0BA3-41CB-8611-5B015F9A1066}" type="slidenum">
              <a:rPr lang="zh-TW" altLang="en-US" smtClean="0"/>
              <a:pPr/>
              <a:t>‹#›</a:t>
            </a:fld>
            <a:endParaRPr lang="zh-TW" altLang="en-US"/>
          </a:p>
        </p:txBody>
      </p:sp>
    </p:spTree>
    <p:extLst>
      <p:ext uri="{BB962C8B-B14F-4D97-AF65-F5344CB8AC3E}">
        <p14:creationId xmlns:p14="http://schemas.microsoft.com/office/powerpoint/2010/main" val="15938705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053CD1-0BA3-41CB-8611-5B015F9A1066}" type="slidenum">
              <a:rPr lang="zh-TW" altLang="en-US" smtClean="0"/>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B3D21B-7E0F-452A-80E8-FD54DD3BEF64}" type="slidenum">
              <a:rPr lang="zh-TW" altLang="en-US" smtClean="0"/>
              <a:pPr/>
              <a:t>24</a:t>
            </a:fld>
            <a:endParaRPr lang="zh-TW" altLang="en-US"/>
          </a:p>
        </p:txBody>
      </p:sp>
    </p:spTree>
    <p:extLst>
      <p:ext uri="{BB962C8B-B14F-4D97-AF65-F5344CB8AC3E}">
        <p14:creationId xmlns:p14="http://schemas.microsoft.com/office/powerpoint/2010/main" val="7034587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endParaRPr lang="zh-TW" alt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76533647-D2A2-4BCF-B95A-B45AD7C2A446}" type="slidenum">
              <a:rPr lang="zh-TW" altLang="en-US" smtClean="0"/>
              <a:pPr/>
              <a:t>‹#›</a:t>
            </a:fld>
            <a:endParaRPr lang="zh-TW" altLang="en-US"/>
          </a:p>
        </p:txBody>
      </p:sp>
      <p:pic>
        <p:nvPicPr>
          <p:cNvPr id="7" name="Picture 2" descr="http://www.cshm.org.tw/images/areaClass/0.gif"/>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84820" y="6291535"/>
            <a:ext cx="541512" cy="536079"/>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userDrawn="1"/>
        </p:nvSpPr>
        <p:spPr>
          <a:xfrm>
            <a:off x="1047019" y="6271542"/>
            <a:ext cx="4176464" cy="576064"/>
          </a:xfrm>
          <a:prstGeom prst="rect">
            <a:avLst/>
          </a:prstGeom>
          <a:scene3d>
            <a:camera prst="orthographicFront"/>
            <a:lightRig rig="threePt" dir="t"/>
          </a:scene3d>
          <a:sp3d>
            <a:bevelT w="139700" h="139700" prst="divot"/>
          </a:sp3d>
        </p:spPr>
        <p:txBody>
          <a:bodyPr vert="horz" wrap="none" lIns="0" rIns="18288" rtlCol="0">
            <a:noAutofit/>
          </a:bodyPr>
          <a:lstStyle/>
          <a:p>
            <a:pPr marL="0" marR="45720" indent="0" defTabSz="914400" rtl="0" eaLnBrk="1" fontAlgn="auto" latinLnBrk="0" hangingPunct="1">
              <a:lnSpc>
                <a:spcPct val="100000"/>
              </a:lnSpc>
              <a:spcBef>
                <a:spcPct val="20000"/>
              </a:spcBef>
              <a:spcAft>
                <a:spcPts val="0"/>
              </a:spcAft>
              <a:buClr>
                <a:schemeClr val="accent3"/>
              </a:buClr>
              <a:buSzPct val="95000"/>
              <a:buFont typeface="Wingdings 2"/>
              <a:buNone/>
              <a:tabLst/>
            </a:pPr>
            <a:r>
              <a:rPr kumimoji="0" lang="zh-TW" altLang="en-US" sz="2400" i="0" u="none" strike="noStrike" kern="1200" normalizeH="0" baseline="0" noProof="0" dirty="0" smtClean="0">
                <a:solidFill>
                  <a:schemeClr val="accent4">
                    <a:lumMod val="50000"/>
                  </a:schemeClr>
                </a:solidFill>
                <a:uLnTx/>
                <a:uFillTx/>
                <a:latin typeface="Times New Roman" pitchFamily="18" charset="0"/>
                <a:ea typeface="標楷體" pitchFamily="65" charset="-120"/>
                <a:cs typeface="Times New Roman" pitchFamily="18" charset="0"/>
              </a:rPr>
              <a:t>中國勞工安全衛生管理學會</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6533647-D2A2-4BCF-B95A-B45AD7C2A446}"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6533647-D2A2-4BCF-B95A-B45AD7C2A446}"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780696"/>
          </a:xfrm>
        </p:spPr>
        <p:txBody>
          <a:bodyPr vert="horz" lIns="0" rIns="0" bIns="0" anchor="b">
            <a:normAutofit/>
          </a:bodyPr>
          <a:lstStyle>
            <a:lvl1pPr>
              <a:defRPr lang="en-US" sz="4800" b="1" dirty="0">
                <a:latin typeface="Times New Roman" pitchFamily="18" charset="0"/>
                <a:ea typeface="標楷體" pitchFamily="65" charset="-120"/>
                <a:cs typeface="Times New Roman" pitchFamily="18" charset="0"/>
              </a:defRPr>
            </a:lvl1pPr>
          </a:lstStyle>
          <a:p>
            <a:pPr lvl="0"/>
            <a:r>
              <a:rPr kumimoji="0" lang="zh-TW" altLang="en-US" dirty="0" smtClean="0"/>
              <a:t>按一下以編輯母片標題樣式</a:t>
            </a:r>
            <a:endParaRPr kumimoji="0" lang="en-US" dirty="0"/>
          </a:p>
        </p:txBody>
      </p:sp>
      <p:sp>
        <p:nvSpPr>
          <p:cNvPr id="3" name="內容版面配置區 2"/>
          <p:cNvSpPr>
            <a:spLocks noGrp="1"/>
          </p:cNvSpPr>
          <p:nvPr>
            <p:ph idx="1"/>
          </p:nvPr>
        </p:nvSpPr>
        <p:spPr>
          <a:xfrm>
            <a:off x="457200" y="1556792"/>
            <a:ext cx="8229600" cy="4968552"/>
          </a:xfrm>
        </p:spPr>
        <p:txBody>
          <a:bodyPr/>
          <a:lstStyle>
            <a:lvl1pPr marL="274320" indent="-274320">
              <a:buClr>
                <a:schemeClr val="accent2">
                  <a:lumMod val="50000"/>
                </a:schemeClr>
              </a:buClr>
              <a:buSzPct val="100000"/>
              <a:buFont typeface="Wingdings" pitchFamily="2" charset="2"/>
              <a:buChar char="Ø"/>
              <a:defRPr sz="2400" b="1">
                <a:latin typeface="Times New Roman" pitchFamily="18" charset="0"/>
                <a:ea typeface="標楷體" pitchFamily="65" charset="-120"/>
                <a:cs typeface="Times New Roman" pitchFamily="18" charset="0"/>
              </a:defRPr>
            </a:lvl1pPr>
            <a:lvl2pPr marL="640080" indent="-246888">
              <a:buFont typeface="Wingdings" pitchFamily="2" charset="2"/>
              <a:buChar char="p"/>
              <a:defRPr>
                <a:latin typeface="Times New Roman" pitchFamily="18" charset="0"/>
                <a:ea typeface="標楷體" pitchFamily="65" charset="-120"/>
                <a:cs typeface="Times New Roman" pitchFamily="18" charset="0"/>
              </a:defRPr>
            </a:lvl2pPr>
            <a:lvl3pPr marL="914400" indent="-246888">
              <a:buFont typeface="Wingdings" pitchFamily="2" charset="2"/>
              <a:buChar char="u"/>
              <a:defRPr>
                <a:latin typeface="Times New Roman" pitchFamily="18" charset="0"/>
                <a:ea typeface="標楷體" pitchFamily="65" charset="-120"/>
                <a:cs typeface="Times New Roman" pitchFamily="18" charset="0"/>
              </a:defRPr>
            </a:lvl3pPr>
            <a:lvl4pPr marL="1188720" indent="-210312">
              <a:buFont typeface="Wingdings" pitchFamily="2" charset="2"/>
              <a:buChar char="ü"/>
              <a:defRPr>
                <a:latin typeface="Times New Roman" pitchFamily="18" charset="0"/>
                <a:ea typeface="標楷體" pitchFamily="65" charset="-120"/>
                <a:cs typeface="Times New Roman" pitchFamily="18" charset="0"/>
              </a:defRPr>
            </a:lvl4pPr>
            <a:lvl5pPr marL="1463040" indent="-210312">
              <a:buFont typeface="Wingdings" pitchFamily="2" charset="2"/>
              <a:buChar char="n"/>
              <a:defRPr>
                <a:latin typeface="Times New Roman" pitchFamily="18" charset="0"/>
                <a:ea typeface="標楷體" pitchFamily="65" charset="-120"/>
                <a:cs typeface="Times New Roman" pitchFamily="18" charset="0"/>
              </a:defRPr>
            </a:lvl5p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4" name="日期版面配置區 3"/>
          <p:cNvSpPr>
            <a:spLocks noGrp="1"/>
          </p:cNvSpPr>
          <p:nvPr>
            <p:ph type="dt" sz="half" idx="10"/>
          </p:nvPr>
        </p:nvSpPr>
        <p:spPr/>
        <p:txBody>
          <a:bodyPr/>
          <a:lstStyle>
            <a:lvl1pPr>
              <a:defRPr>
                <a:latin typeface="Times New Roman" pitchFamily="18" charset="0"/>
                <a:ea typeface="標楷體" pitchFamily="65" charset="-120"/>
                <a:cs typeface="Times New Roman" pitchFamily="18" charset="0"/>
              </a:defRPr>
            </a:lvl1pPr>
          </a:lstStyle>
          <a:p>
            <a:endParaRPr lang="zh-TW" altLang="en-US"/>
          </a:p>
        </p:txBody>
      </p:sp>
      <p:sp>
        <p:nvSpPr>
          <p:cNvPr id="5" name="頁尾版面配置區 4"/>
          <p:cNvSpPr>
            <a:spLocks noGrp="1"/>
          </p:cNvSpPr>
          <p:nvPr>
            <p:ph type="ftr" sz="quarter" idx="11"/>
          </p:nvPr>
        </p:nvSpPr>
        <p:spPr/>
        <p:txBody>
          <a:bodyPr/>
          <a:lstStyle>
            <a:lvl1pPr>
              <a:defRPr>
                <a:latin typeface="Times New Roman" pitchFamily="18" charset="0"/>
                <a:ea typeface="標楷體" pitchFamily="65" charset="-120"/>
                <a:cs typeface="Times New Roman" pitchFamily="18" charset="0"/>
              </a:defRPr>
            </a:lvl1pPr>
          </a:lstStyle>
          <a:p>
            <a:endParaRPr lang="zh-TW" altLang="en-US"/>
          </a:p>
        </p:txBody>
      </p:sp>
      <p:sp>
        <p:nvSpPr>
          <p:cNvPr id="6" name="投影片編號版面配置區 5"/>
          <p:cNvSpPr>
            <a:spLocks noGrp="1"/>
          </p:cNvSpPr>
          <p:nvPr>
            <p:ph type="sldNum" sz="quarter" idx="12"/>
          </p:nvPr>
        </p:nvSpPr>
        <p:spPr/>
        <p:txBody>
          <a:bodyPr/>
          <a:lstStyle>
            <a:lvl1pPr>
              <a:defRPr>
                <a:latin typeface="Times New Roman" pitchFamily="18" charset="0"/>
                <a:ea typeface="標楷體" pitchFamily="65" charset="-120"/>
                <a:cs typeface="Times New Roman" pitchFamily="18" charset="0"/>
              </a:defRPr>
            </a:lvl1pPr>
          </a:lstStyle>
          <a:p>
            <a:fld id="{76533647-D2A2-4BCF-B95A-B45AD7C2A446}"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6533647-D2A2-4BCF-B95A-B45AD7C2A446}"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6533647-D2A2-4BCF-B95A-B45AD7C2A446}"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6533647-D2A2-4BCF-B95A-B45AD7C2A446}"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6533647-D2A2-4BCF-B95A-B45AD7C2A446}"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6533647-D2A2-4BCF-B95A-B45AD7C2A446}"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77200" y="6356350"/>
            <a:ext cx="609600" cy="365125"/>
          </a:xfrm>
        </p:spPr>
        <p:txBody>
          <a:bodyPr/>
          <a:lstStyle/>
          <a:p>
            <a:fld id="{76533647-D2A2-4BCF-B95A-B45AD7C2A446}" type="slidenum">
              <a:rPr lang="zh-TW" altLang="en-US" smtClean="0"/>
              <a:pPr/>
              <a:t>‹#›</a:t>
            </a:fld>
            <a:endParaRPr lang="zh-TW" alt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636680"/>
          </a:xfrm>
          <a:prstGeom prst="rect">
            <a:avLst/>
          </a:prstGeom>
        </p:spPr>
        <p:txBody>
          <a:bodyPr vert="horz" lIns="0" rIns="0" bIns="0" anchor="b">
            <a:normAutofit/>
          </a:bodyPr>
          <a:lstStyle/>
          <a:p>
            <a:pPr lvl="0"/>
            <a:r>
              <a:rPr kumimoji="0" lang="zh-TW" altLang="en-US" dirty="0" smtClean="0"/>
              <a:t>按一下以編輯母片標題樣式</a:t>
            </a:r>
            <a:endParaRPr kumimoji="0" lang="en-US" dirty="0"/>
          </a:p>
        </p:txBody>
      </p:sp>
      <p:sp>
        <p:nvSpPr>
          <p:cNvPr id="30" name="文字版面配置區 29"/>
          <p:cNvSpPr>
            <a:spLocks noGrp="1"/>
          </p:cNvSpPr>
          <p:nvPr>
            <p:ph type="body" idx="1"/>
          </p:nvPr>
        </p:nvSpPr>
        <p:spPr>
          <a:xfrm>
            <a:off x="457200" y="1412776"/>
            <a:ext cx="8229600" cy="5184576"/>
          </a:xfrm>
          <a:prstGeom prst="rect">
            <a:avLst/>
          </a:prstGeom>
        </p:spPr>
        <p:txBody>
          <a:bodyPr vert="horz">
            <a:normAutofit/>
          </a:bodyPr>
          <a:lstStyle/>
          <a:p>
            <a:pPr lvl="0" eaLnBrk="1" latinLnBrk="0" hangingPunct="1"/>
            <a:r>
              <a:rPr kumimoji="0" lang="zh-TW" altLang="en-US" dirty="0" smtClean="0"/>
              <a:t>按一下以編輯母片文字樣式</a:t>
            </a:r>
          </a:p>
          <a:p>
            <a:pPr lvl="1" eaLnBrk="1" latinLnBrk="0" hangingPunct="1"/>
            <a:r>
              <a:rPr kumimoji="0" lang="zh-TW" altLang="en-US" dirty="0" smtClean="0"/>
              <a:t>第二層</a:t>
            </a:r>
          </a:p>
          <a:p>
            <a:pPr lvl="2" eaLnBrk="1" latinLnBrk="0" hangingPunct="1"/>
            <a:r>
              <a:rPr kumimoji="0" lang="zh-TW" altLang="en-US" dirty="0" smtClean="0"/>
              <a:t>第三層</a:t>
            </a:r>
          </a:p>
          <a:p>
            <a:pPr lvl="3" eaLnBrk="1" latinLnBrk="0" hangingPunct="1"/>
            <a:r>
              <a:rPr kumimoji="0" lang="zh-TW" altLang="en-US" dirty="0" smtClean="0"/>
              <a:t>第四層</a:t>
            </a:r>
          </a:p>
          <a:p>
            <a:pPr lvl="4" eaLnBrk="1" latinLnBrk="0" hangingPunct="1"/>
            <a:r>
              <a:rPr kumimoji="0" lang="zh-TW" altLang="en-US" dirty="0" smtClean="0"/>
              <a:t>第五層</a:t>
            </a:r>
            <a:endParaRPr kumimoji="0" lang="en-US" dirty="0"/>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6533647-D2A2-4BCF-B95A-B45AD7C2A446}" type="slidenum">
              <a:rPr lang="zh-TW" altLang="en-US" smtClean="0"/>
              <a:pPr/>
              <a:t>‹#›</a:t>
            </a:fld>
            <a:endParaRPr lang="zh-TW" altLang="en-US"/>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2" descr="http://www.cshm.org.tw/images/areaClass/0.gif"/>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84820" y="6291535"/>
            <a:ext cx="541512" cy="536079"/>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p:cNvSpPr txBox="1"/>
          <p:nvPr userDrawn="1"/>
        </p:nvSpPr>
        <p:spPr>
          <a:xfrm>
            <a:off x="1047019" y="6271542"/>
            <a:ext cx="4176464" cy="576064"/>
          </a:xfrm>
          <a:prstGeom prst="rect">
            <a:avLst/>
          </a:prstGeom>
          <a:scene3d>
            <a:camera prst="orthographicFront"/>
            <a:lightRig rig="threePt" dir="t"/>
          </a:scene3d>
          <a:sp3d>
            <a:bevelT w="139700" h="139700" prst="divot"/>
          </a:sp3d>
        </p:spPr>
        <p:txBody>
          <a:bodyPr vert="horz" wrap="none" lIns="0" rIns="18288" rtlCol="0">
            <a:noAutofit/>
          </a:bodyPr>
          <a:lstStyle/>
          <a:p>
            <a:pPr marL="0" marR="45720" indent="0" defTabSz="914400" rtl="0" eaLnBrk="1" fontAlgn="auto" latinLnBrk="0" hangingPunct="1">
              <a:lnSpc>
                <a:spcPct val="100000"/>
              </a:lnSpc>
              <a:spcBef>
                <a:spcPct val="20000"/>
              </a:spcBef>
              <a:spcAft>
                <a:spcPts val="0"/>
              </a:spcAft>
              <a:buClr>
                <a:schemeClr val="accent3"/>
              </a:buClr>
              <a:buSzPct val="95000"/>
              <a:buFont typeface="Wingdings 2"/>
              <a:buNone/>
              <a:tabLst/>
            </a:pPr>
            <a:r>
              <a:rPr kumimoji="0" lang="zh-TW" altLang="en-US" sz="2400" i="0" u="none" strike="noStrike" kern="1200" normalizeH="0" baseline="0" noProof="0" dirty="0" smtClean="0">
                <a:solidFill>
                  <a:schemeClr val="accent4">
                    <a:lumMod val="50000"/>
                  </a:schemeClr>
                </a:solidFill>
                <a:uLnTx/>
                <a:uFillTx/>
                <a:latin typeface="Times New Roman" pitchFamily="18" charset="0"/>
                <a:ea typeface="標楷體" pitchFamily="65" charset="-120"/>
                <a:cs typeface="Times New Roman" pitchFamily="18" charset="0"/>
              </a:rPr>
              <a:t>中國勞工安全衛生管理學會</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rtl="0" eaLnBrk="1" latinLnBrk="0" hangingPunct="1">
        <a:spcBef>
          <a:spcPct val="0"/>
        </a:spcBef>
        <a:buNone/>
        <a:defRPr kumimoji="0" lang="en-US" altLang="en-US" sz="4800" b="1" kern="1200">
          <a:ln>
            <a:noFill/>
          </a:ln>
          <a:solidFill>
            <a:schemeClr val="tx2"/>
          </a:solidFill>
          <a:effectLst/>
          <a:latin typeface="Times New Roman" pitchFamily="18" charset="0"/>
          <a:ea typeface="標楷體" pitchFamily="65" charset="-120"/>
          <a:cs typeface="Times New Roman" pitchFamily="18" charset="0"/>
        </a:defRPr>
      </a:lvl1pPr>
    </p:titleStyle>
    <p:bodyStyle>
      <a:lvl1pPr marL="274320" indent="-274320" algn="l" rtl="0" eaLnBrk="1" latinLnBrk="0" hangingPunct="1">
        <a:lnSpc>
          <a:spcPct val="150000"/>
        </a:lnSpc>
        <a:spcBef>
          <a:spcPct val="20000"/>
        </a:spcBef>
        <a:buClr>
          <a:schemeClr val="accent1">
            <a:lumMod val="75000"/>
          </a:schemeClr>
        </a:buClr>
        <a:buSzPct val="100000"/>
        <a:buFont typeface="Wingdings" pitchFamily="2" charset="2"/>
        <a:buChar char="Ø"/>
        <a:defRPr kumimoji="0" sz="2400" b="1" kern="1200">
          <a:solidFill>
            <a:schemeClr val="tx1"/>
          </a:solidFill>
          <a:latin typeface="Times New Roman" pitchFamily="18" charset="0"/>
          <a:ea typeface="標楷體" pitchFamily="65" charset="-120"/>
          <a:cs typeface="Times New Roman" pitchFamily="18" charset="0"/>
        </a:defRPr>
      </a:lvl1pPr>
      <a:lvl2pPr marL="640080" indent="-246888" algn="l" rtl="0" eaLnBrk="1" latinLnBrk="0" hangingPunct="1">
        <a:lnSpc>
          <a:spcPct val="150000"/>
        </a:lnSpc>
        <a:spcBef>
          <a:spcPct val="20000"/>
        </a:spcBef>
        <a:buClr>
          <a:schemeClr val="accent1"/>
        </a:buClr>
        <a:buSzPct val="85000"/>
        <a:buFont typeface="Wingdings" pitchFamily="2" charset="2"/>
        <a:buChar char="u"/>
        <a:defRPr kumimoji="0" sz="2000" kern="1200">
          <a:solidFill>
            <a:schemeClr val="tx1"/>
          </a:solidFill>
          <a:latin typeface="Times New Roman" pitchFamily="18" charset="0"/>
          <a:ea typeface="標楷體" pitchFamily="65" charset="-120"/>
          <a:cs typeface="Times New Roman" pitchFamily="18" charset="0"/>
        </a:defRPr>
      </a:lvl2pPr>
      <a:lvl3pPr marL="914400" indent="-246888" algn="l" rtl="0" eaLnBrk="1" latinLnBrk="0" hangingPunct="1">
        <a:lnSpc>
          <a:spcPct val="150000"/>
        </a:lnSpc>
        <a:spcBef>
          <a:spcPct val="20000"/>
        </a:spcBef>
        <a:buClr>
          <a:schemeClr val="accent2"/>
        </a:buClr>
        <a:buSzPct val="70000"/>
        <a:buFont typeface="Wingdings" pitchFamily="2" charset="2"/>
        <a:buChar char="p"/>
        <a:defRPr kumimoji="0" sz="2000" kern="1200">
          <a:solidFill>
            <a:schemeClr val="tx1"/>
          </a:solidFill>
          <a:latin typeface="Times New Roman" pitchFamily="18" charset="0"/>
          <a:ea typeface="標楷體" pitchFamily="65" charset="-120"/>
          <a:cs typeface="Times New Roman" pitchFamily="18" charset="0"/>
        </a:defRPr>
      </a:lvl3pPr>
      <a:lvl4pPr marL="1188720" indent="-210312" algn="l" rtl="0" eaLnBrk="1" latinLnBrk="0" hangingPunct="1">
        <a:lnSpc>
          <a:spcPct val="150000"/>
        </a:lnSpc>
        <a:spcBef>
          <a:spcPct val="20000"/>
        </a:spcBef>
        <a:buClr>
          <a:schemeClr val="accent3"/>
        </a:buClr>
        <a:buSzPct val="65000"/>
        <a:buFont typeface="Wingdings" pitchFamily="2" charset="2"/>
        <a:buChar char="ü"/>
        <a:defRPr kumimoji="0" sz="2000" kern="1200">
          <a:solidFill>
            <a:schemeClr val="tx1"/>
          </a:solidFill>
          <a:latin typeface="Times New Roman" pitchFamily="18" charset="0"/>
          <a:ea typeface="標楷體" pitchFamily="65" charset="-120"/>
          <a:cs typeface="Times New Roman" pitchFamily="18" charset="0"/>
        </a:defRPr>
      </a:lvl4pPr>
      <a:lvl5pPr marL="1463040" indent="-210312" algn="l" rtl="0" eaLnBrk="1" latinLnBrk="0" hangingPunct="1">
        <a:lnSpc>
          <a:spcPct val="150000"/>
        </a:lnSpc>
        <a:spcBef>
          <a:spcPct val="20000"/>
        </a:spcBef>
        <a:buClr>
          <a:schemeClr val="accent4"/>
        </a:buClr>
        <a:buSzPct val="65000"/>
        <a:buFont typeface="Wingdings 2"/>
        <a:buChar char=""/>
        <a:defRPr kumimoji="0" sz="2000" kern="1200">
          <a:solidFill>
            <a:schemeClr val="tx1"/>
          </a:solidFill>
          <a:latin typeface="Times New Roman" pitchFamily="18" charset="0"/>
          <a:ea typeface="標楷體" pitchFamily="65" charset="-120"/>
          <a:cs typeface="Times New Roman" pitchFamily="18"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32887;&#26989;&#28797;&#23475;&#32113;&#35336;&#34920;.do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safelab.edu.t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twimg.edgesuite.net/images/ReNews/20140722/640_7501e5570ee16391d959d248f68aaa96.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oleObject" Target="../embeddings/oleObject1.bin"/><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safelab.edu.tw/index.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標楷體" pitchFamily="65" charset="-120"/>
                <a:cs typeface="Times New Roman" pitchFamily="18" charset="0"/>
              </a:rPr>
              <a:t>法規說明</a:t>
            </a:r>
            <a:endParaRPr lang="zh-TW" altLang="en-US" sz="4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標楷體" pitchFamily="65" charset="-120"/>
              <a:cs typeface="Times New Roman" pitchFamily="18" charset="0"/>
            </a:endParaRPr>
          </a:p>
        </p:txBody>
      </p:sp>
      <p:sp>
        <p:nvSpPr>
          <p:cNvPr id="5" name="副標題 4"/>
          <p:cNvSpPr>
            <a:spLocks noGrp="1"/>
          </p:cNvSpPr>
          <p:nvPr>
            <p:ph type="subTitle" idx="1"/>
          </p:nvPr>
        </p:nvSpPr>
        <p:spPr/>
        <p:txBody>
          <a:bodyPr>
            <a:noAutofit/>
          </a:bodyPr>
          <a:lstStyle/>
          <a:p>
            <a:r>
              <a:rPr lang="en-US" altLang="zh-TW" sz="3200" dirty="0"/>
              <a:t>《</a:t>
            </a:r>
            <a:r>
              <a:rPr lang="zh-TW" altLang="en-US" sz="3200" dirty="0"/>
              <a:t>國民中小學</a:t>
            </a:r>
            <a:r>
              <a:rPr lang="en-US" altLang="zh-TW" sz="3200" dirty="0"/>
              <a:t>》</a:t>
            </a:r>
          </a:p>
          <a:p>
            <a:r>
              <a:rPr lang="en-US" altLang="zh-TW" sz="3200" dirty="0" smtClean="0"/>
              <a:t>《</a:t>
            </a:r>
            <a:r>
              <a:rPr lang="zh-TW" altLang="en-US" sz="3200" dirty="0"/>
              <a:t>職業安全衛生</a:t>
            </a:r>
            <a:r>
              <a:rPr lang="zh-TW" altLang="en-US" sz="3200" dirty="0" smtClean="0"/>
              <a:t>法 </a:t>
            </a:r>
            <a:r>
              <a:rPr lang="en-US" altLang="zh-TW" sz="3200" dirty="0" smtClean="0"/>
              <a:t>+ </a:t>
            </a:r>
            <a:r>
              <a:rPr lang="zh-TW" altLang="en-US" sz="3200" dirty="0" smtClean="0"/>
              <a:t>學校</a:t>
            </a:r>
            <a:r>
              <a:rPr lang="zh-TW" altLang="en-US" sz="3200" dirty="0"/>
              <a:t>職業安全衛生管理要點</a:t>
            </a:r>
            <a:r>
              <a:rPr lang="en-US" altLang="zh-TW" sz="3200" dirty="0" smtClean="0"/>
              <a:t>》</a:t>
            </a:r>
            <a:endParaRPr lang="en-US" altLang="zh-TW" sz="3200" dirty="0"/>
          </a:p>
          <a:p>
            <a:endParaRPr lang="zh-TW" altLang="en-US" sz="3200" dirty="0"/>
          </a:p>
        </p:txBody>
      </p:sp>
      <p:sp>
        <p:nvSpPr>
          <p:cNvPr id="6" name="投影片編號版面配置區 5"/>
          <p:cNvSpPr>
            <a:spLocks noGrp="1"/>
          </p:cNvSpPr>
          <p:nvPr>
            <p:ph type="sldNum" sz="quarter" idx="12"/>
          </p:nvPr>
        </p:nvSpPr>
        <p:spPr/>
        <p:txBody>
          <a:bodyPr/>
          <a:lstStyle/>
          <a:p>
            <a:fld id="{76533647-D2A2-4BCF-B95A-B45AD7C2A446}" type="slidenum">
              <a:rPr lang="zh-TW" altLang="en-US" smtClean="0"/>
              <a:pPr/>
              <a:t>1</a:t>
            </a:fld>
            <a:endParaRPr lang="zh-TW" altLang="en-US"/>
          </a:p>
        </p:txBody>
      </p:sp>
      <p:pic>
        <p:nvPicPr>
          <p:cNvPr id="1026" name="Picture 2" descr="http://www.cshm.org.tw/images/areaClass/0.gif"/>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84820" y="6291535"/>
            <a:ext cx="541512" cy="536079"/>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1047019" y="6271542"/>
            <a:ext cx="4176464" cy="576064"/>
          </a:xfrm>
          <a:prstGeom prst="rect">
            <a:avLst/>
          </a:prstGeom>
          <a:scene3d>
            <a:camera prst="orthographicFront"/>
            <a:lightRig rig="threePt" dir="t"/>
          </a:scene3d>
          <a:sp3d>
            <a:bevelT w="139700" h="139700" prst="divot"/>
          </a:sp3d>
        </p:spPr>
        <p:txBody>
          <a:bodyPr vert="horz" wrap="none" lIns="0" rIns="18288" rtlCol="0">
            <a:noAutofit/>
          </a:bodyPr>
          <a:lstStyle/>
          <a:p>
            <a:pPr marL="0" marR="45720" indent="0" defTabSz="914400" rtl="0" eaLnBrk="1" fontAlgn="auto" latinLnBrk="0" hangingPunct="1">
              <a:lnSpc>
                <a:spcPct val="100000"/>
              </a:lnSpc>
              <a:spcBef>
                <a:spcPct val="20000"/>
              </a:spcBef>
              <a:spcAft>
                <a:spcPts val="0"/>
              </a:spcAft>
              <a:buClr>
                <a:schemeClr val="accent3"/>
              </a:buClr>
              <a:buSzPct val="95000"/>
              <a:buFont typeface="Wingdings 2"/>
              <a:buNone/>
              <a:tabLst/>
            </a:pPr>
            <a:r>
              <a:rPr kumimoji="0" lang="zh-TW" altLang="en-US" sz="2400" i="0" u="none" strike="noStrike" kern="1200" normalizeH="0" baseline="0" noProof="0" dirty="0" smtClean="0">
                <a:solidFill>
                  <a:schemeClr val="accent4">
                    <a:lumMod val="50000"/>
                  </a:schemeClr>
                </a:solidFill>
                <a:uLnTx/>
                <a:uFillTx/>
                <a:latin typeface="Times New Roman" pitchFamily="18" charset="0"/>
                <a:ea typeface="標楷體" pitchFamily="65" charset="-120"/>
                <a:cs typeface="Times New Roman" pitchFamily="18" charset="0"/>
              </a:rPr>
              <a:t>中國勞工安全衛生管理學會</a:t>
            </a: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8"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dirty="0" smtClean="0"/>
              <a:t>勞動場所定義</a:t>
            </a:r>
            <a:endParaRPr lang="en-US" altLang="zh-TW" dirty="0"/>
          </a:p>
        </p:txBody>
      </p:sp>
      <p:sp>
        <p:nvSpPr>
          <p:cNvPr id="620549" name="Rectangle 3"/>
          <p:cNvSpPr>
            <a:spLocks noGrp="1" noChangeArrowheads="1"/>
          </p:cNvSpPr>
          <p:nvPr>
            <p:ph idx="1"/>
          </p:nvPr>
        </p:nvSpPr>
        <p:spPr>
          <a:xfrm>
            <a:off x="457200" y="1556792"/>
            <a:ext cx="3898776" cy="4968552"/>
          </a:xfrm>
        </p:spPr>
        <p:txBody>
          <a:bodyPr>
            <a:normAutofit/>
          </a:bodyPr>
          <a:lstStyle/>
          <a:p>
            <a:pPr eaLnBrk="1" hangingPunct="1"/>
            <a:r>
              <a:rPr lang="zh-TW" altLang="en-US" u="sng" dirty="0" smtClean="0"/>
              <a:t>勞動場所</a:t>
            </a:r>
            <a:r>
              <a:rPr lang="zh-TW" altLang="en-US" dirty="0" smtClean="0"/>
              <a:t>包括下列場所</a:t>
            </a:r>
            <a:r>
              <a:rPr lang="en-US" altLang="zh-TW" dirty="0" smtClean="0"/>
              <a:t>:</a:t>
            </a:r>
          </a:p>
          <a:p>
            <a:pPr lvl="1" eaLnBrk="1" hangingPunct="1">
              <a:buFont typeface="Wingdings" pitchFamily="2" charset="2"/>
              <a:buChar char="l"/>
            </a:pPr>
            <a:r>
              <a:rPr lang="zh-TW" altLang="en-US" dirty="0" smtClean="0"/>
              <a:t>於勞動契約存續中，由雇主所提示，使勞工履行契約提供勞務之場所。</a:t>
            </a:r>
            <a:r>
              <a:rPr lang="en-US" altLang="zh-TW" dirty="0" smtClean="0">
                <a:solidFill>
                  <a:srgbClr val="FF0000"/>
                </a:solidFill>
              </a:rPr>
              <a:t>(</a:t>
            </a:r>
            <a:r>
              <a:rPr lang="zh-TW" altLang="en-US" dirty="0" smtClean="0">
                <a:solidFill>
                  <a:srgbClr val="FF0000"/>
                </a:solidFill>
              </a:rPr>
              <a:t>原就業場所</a:t>
            </a:r>
            <a:r>
              <a:rPr lang="en-US" altLang="zh-TW" dirty="0" smtClean="0">
                <a:solidFill>
                  <a:srgbClr val="FF0000"/>
                </a:solidFill>
              </a:rPr>
              <a:t>)</a:t>
            </a:r>
          </a:p>
          <a:p>
            <a:pPr lvl="1" eaLnBrk="1" hangingPunct="1">
              <a:buFont typeface="Wingdings" pitchFamily="2" charset="2"/>
              <a:buChar char="l"/>
            </a:pPr>
            <a:r>
              <a:rPr lang="zh-TW" altLang="en-US" dirty="0" smtClean="0"/>
              <a:t>自營作業者實際從事勞動之場所。</a:t>
            </a:r>
          </a:p>
          <a:p>
            <a:pPr lvl="1" eaLnBrk="1" hangingPunct="1">
              <a:buFont typeface="Wingdings" pitchFamily="2" charset="2"/>
              <a:buChar char="l"/>
            </a:pPr>
            <a:r>
              <a:rPr lang="zh-TW" altLang="en-US" dirty="0" smtClean="0"/>
              <a:t>其他受工作場所負責人指揮或監督從事勞動之人員，實際從事勞動之場所。</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10</a:t>
            </a:fld>
            <a:endParaRPr lang="zh-TW" altLang="en-US"/>
          </a:p>
        </p:txBody>
      </p:sp>
      <p:sp>
        <p:nvSpPr>
          <p:cNvPr id="20" name="投影片編號版面配置區 4"/>
          <p:cNvSpPr txBox="1">
            <a:spLocks noGrp="1"/>
          </p:cNvSpPr>
          <p:nvPr/>
        </p:nvSpPr>
        <p:spPr bwMode="auto">
          <a:xfrm>
            <a:off x="6553200" y="6248400"/>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defRPr/>
            </a:pPr>
            <a:fld id="{6616D470-D736-42AB-825F-3F348DDFAB8F}" type="slidenum">
              <a:rPr kumimoji="0" lang="en-US" altLang="zh-TW" sz="1200">
                <a:latin typeface="Times New Roman" pitchFamily="18" charset="0"/>
                <a:ea typeface="標楷體" pitchFamily="65" charset="-120"/>
                <a:cs typeface="Times New Roman" pitchFamily="18" charset="0"/>
              </a:rPr>
              <a:pPr algn="r">
                <a:defRPr/>
              </a:pPr>
              <a:t>10</a:t>
            </a:fld>
            <a:endParaRPr kumimoji="0" lang="en-US" altLang="zh-TW" sz="1200">
              <a:latin typeface="Times New Roman" pitchFamily="18" charset="0"/>
              <a:ea typeface="標楷體" pitchFamily="65" charset="-120"/>
              <a:cs typeface="Times New Roman" pitchFamily="18" charset="0"/>
            </a:endParaRPr>
          </a:p>
        </p:txBody>
      </p:sp>
      <p:pic>
        <p:nvPicPr>
          <p:cNvPr id="620550" name="Picture 4" descr="MCj023165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484883"/>
            <a:ext cx="46434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551" name="AutoShape 5"/>
          <p:cNvSpPr>
            <a:spLocks noChangeArrowheads="1"/>
          </p:cNvSpPr>
          <p:nvPr/>
        </p:nvSpPr>
        <p:spPr bwMode="auto">
          <a:xfrm>
            <a:off x="8101013" y="1268413"/>
            <a:ext cx="1008062" cy="719137"/>
          </a:xfrm>
          <a:prstGeom prst="cloudCallout">
            <a:avLst>
              <a:gd name="adj1" fmla="val -107796"/>
              <a:gd name="adj2" fmla="val 44259"/>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1600">
                <a:solidFill>
                  <a:srgbClr val="000000"/>
                </a:solidFill>
                <a:latin typeface="Times New Roman" pitchFamily="18" charset="0"/>
                <a:ea typeface="標楷體" pitchFamily="65" charset="-120"/>
                <a:cs typeface="Times New Roman" pitchFamily="18" charset="0"/>
              </a:rPr>
              <a:t>小李的家</a:t>
            </a:r>
          </a:p>
        </p:txBody>
      </p:sp>
      <p:sp>
        <p:nvSpPr>
          <p:cNvPr id="620552" name="Rectangle 6" descr="粉紅色面紙"/>
          <p:cNvSpPr>
            <a:spLocks noChangeArrowheads="1"/>
          </p:cNvSpPr>
          <p:nvPr/>
        </p:nvSpPr>
        <p:spPr bwMode="auto">
          <a:xfrm>
            <a:off x="4500563" y="3141663"/>
            <a:ext cx="4643437" cy="3716337"/>
          </a:xfrm>
          <a:prstGeom prst="rect">
            <a:avLst/>
          </a:prstGeom>
          <a:blipFill dpi="0" rotWithShape="0">
            <a:blip r:embed="rId3" cstate="print"/>
            <a:srcRect/>
            <a:tile tx="0" ty="0" sx="100000" sy="100000" flip="none" algn="tl"/>
          </a:blipFill>
          <a:ln w="12700">
            <a:solidFill>
              <a:srgbClr val="000000"/>
            </a:solidFill>
            <a:miter lim="800000"/>
            <a:headEnd/>
            <a:tailEnd/>
          </a:ln>
        </p:spPr>
        <p:txBody>
          <a:bodyPr/>
          <a:lstStyle/>
          <a:p>
            <a:endParaRPr lang="zh-TW" altLang="en-US" b="1">
              <a:latin typeface="Times New Roman" pitchFamily="18" charset="0"/>
              <a:ea typeface="標楷體" pitchFamily="65" charset="-120"/>
              <a:cs typeface="Times New Roman" pitchFamily="18" charset="0"/>
            </a:endParaRPr>
          </a:p>
        </p:txBody>
      </p:sp>
      <p:sp>
        <p:nvSpPr>
          <p:cNvPr id="620553" name="WordArt 7"/>
          <p:cNvSpPr>
            <a:spLocks noChangeArrowheads="1" noChangeShapeType="1" noTextEdit="1"/>
          </p:cNvSpPr>
          <p:nvPr/>
        </p:nvSpPr>
        <p:spPr bwMode="auto">
          <a:xfrm>
            <a:off x="4572000" y="3241675"/>
            <a:ext cx="979488" cy="258763"/>
          </a:xfrm>
          <a:prstGeom prst="rect">
            <a:avLst/>
          </a:prstGeom>
        </p:spPr>
        <p:txBody>
          <a:bodyPr wrap="none" fromWordArt="1">
            <a:prstTxWarp prst="textPlain">
              <a:avLst>
                <a:gd name="adj" fmla="val 50000"/>
              </a:avLst>
            </a:prstTxWarp>
          </a:bodyPr>
          <a:lstStyle/>
          <a:p>
            <a:pPr algn="ctr"/>
            <a:r>
              <a:rPr lang="zh-TW" altLang="en-US" sz="14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標楷體" pitchFamily="65" charset="-120"/>
                <a:cs typeface="Times New Roman" pitchFamily="18" charset="0"/>
              </a:rPr>
              <a:t>勞動場所</a:t>
            </a:r>
          </a:p>
        </p:txBody>
      </p:sp>
      <p:sp>
        <p:nvSpPr>
          <p:cNvPr id="620555" name="Oval 9"/>
          <p:cNvSpPr>
            <a:spLocks noChangeArrowheads="1"/>
          </p:cNvSpPr>
          <p:nvPr/>
        </p:nvSpPr>
        <p:spPr bwMode="auto">
          <a:xfrm>
            <a:off x="4859338" y="3213100"/>
            <a:ext cx="3960812" cy="3644900"/>
          </a:xfrm>
          <a:prstGeom prst="ellipse">
            <a:avLst/>
          </a:prstGeom>
          <a:solidFill>
            <a:srgbClr val="CCFFCC"/>
          </a:solidFill>
          <a:ln w="12700">
            <a:solidFill>
              <a:srgbClr val="000000"/>
            </a:solidFill>
            <a:round/>
            <a:headEnd/>
            <a:tailEnd/>
          </a:ln>
        </p:spPr>
        <p:txBody>
          <a:bodyPr/>
          <a:lstStyle/>
          <a:p>
            <a:endParaRPr lang="zh-TW" altLang="en-US" b="1">
              <a:latin typeface="Times New Roman" pitchFamily="18" charset="0"/>
              <a:ea typeface="標楷體" pitchFamily="65" charset="-120"/>
              <a:cs typeface="Times New Roman" pitchFamily="18" charset="0"/>
            </a:endParaRPr>
          </a:p>
        </p:txBody>
      </p:sp>
      <p:sp>
        <p:nvSpPr>
          <p:cNvPr id="620556" name="Oval 10"/>
          <p:cNvSpPr>
            <a:spLocks noChangeArrowheads="1"/>
          </p:cNvSpPr>
          <p:nvPr/>
        </p:nvSpPr>
        <p:spPr bwMode="auto">
          <a:xfrm>
            <a:off x="5003800" y="3573463"/>
            <a:ext cx="3671888" cy="3284537"/>
          </a:xfrm>
          <a:prstGeom prst="ellipse">
            <a:avLst/>
          </a:prstGeom>
          <a:gradFill rotWithShape="0">
            <a:gsLst>
              <a:gs pos="0">
                <a:srgbClr val="669900"/>
              </a:gs>
              <a:gs pos="100000">
                <a:srgbClr val="99FF99"/>
              </a:gs>
            </a:gsLst>
            <a:lin ang="5400000" scaled="1"/>
          </a:gradFill>
          <a:ln w="12700">
            <a:solidFill>
              <a:srgbClr val="000000"/>
            </a:solidFill>
            <a:round/>
            <a:headEnd/>
            <a:tailEnd/>
          </a:ln>
        </p:spPr>
        <p:txBody>
          <a:bodyPr/>
          <a:lstStyle/>
          <a:p>
            <a:endParaRPr lang="zh-TW" altLang="en-US" b="1">
              <a:latin typeface="Times New Roman" pitchFamily="18" charset="0"/>
              <a:ea typeface="標楷體" pitchFamily="65" charset="-120"/>
              <a:cs typeface="Times New Roman" pitchFamily="18" charset="0"/>
            </a:endParaRPr>
          </a:p>
        </p:txBody>
      </p:sp>
      <p:sp>
        <p:nvSpPr>
          <p:cNvPr id="620557" name="Oval 11" descr="羊皮紙"/>
          <p:cNvSpPr>
            <a:spLocks noChangeArrowheads="1"/>
          </p:cNvSpPr>
          <p:nvPr/>
        </p:nvSpPr>
        <p:spPr bwMode="auto">
          <a:xfrm>
            <a:off x="5795963" y="5732463"/>
            <a:ext cx="2017712" cy="1152525"/>
          </a:xfrm>
          <a:prstGeom prst="ellipse">
            <a:avLst/>
          </a:prstGeom>
          <a:blipFill dpi="0" rotWithShape="0">
            <a:blip r:embed="rId4" cstate="print"/>
            <a:srcRect/>
            <a:tile tx="0" ty="0" sx="100000" sy="100000" flip="none" algn="tl"/>
          </a:blipFill>
          <a:ln w="12700">
            <a:solidFill>
              <a:srgbClr val="000000"/>
            </a:solidFill>
            <a:round/>
            <a:headEnd/>
            <a:tailEnd/>
          </a:ln>
        </p:spPr>
        <p:txBody>
          <a:bodyPr/>
          <a:lstStyle/>
          <a:p>
            <a:endParaRPr lang="zh-TW" altLang="en-US" b="1">
              <a:latin typeface="Times New Roman" pitchFamily="18" charset="0"/>
              <a:ea typeface="標楷體" pitchFamily="65" charset="-120"/>
              <a:cs typeface="Times New Roman" pitchFamily="18" charset="0"/>
            </a:endParaRPr>
          </a:p>
        </p:txBody>
      </p:sp>
      <p:sp>
        <p:nvSpPr>
          <p:cNvPr id="34828" name="WordArt 12"/>
          <p:cNvSpPr>
            <a:spLocks noChangeArrowheads="1" noChangeShapeType="1" noTextEdit="1"/>
          </p:cNvSpPr>
          <p:nvPr/>
        </p:nvSpPr>
        <p:spPr bwMode="auto">
          <a:xfrm>
            <a:off x="5435600" y="4365625"/>
            <a:ext cx="1042988" cy="2460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defRPr/>
            </a:pPr>
            <a:r>
              <a:rPr lang="zh-TW" altLang="en-US" sz="1400" b="1" kern="10">
                <a:ln w="9525">
                  <a:solidFill>
                    <a:srgbClr val="000000"/>
                  </a:solidFill>
                  <a:round/>
                  <a:headEnd/>
                  <a:tailEnd/>
                </a:ln>
                <a:solidFill>
                  <a:srgbClr val="000000"/>
                </a:solidFill>
                <a:latin typeface="Times New Roman" pitchFamily="18" charset="0"/>
                <a:ea typeface="標楷體" pitchFamily="65" charset="-120"/>
                <a:cs typeface="Times New Roman" pitchFamily="18" charset="0"/>
              </a:rPr>
              <a:t>工作場所</a:t>
            </a:r>
            <a:r>
              <a:rPr lang="en-US" altLang="zh-TW" sz="1400" b="1" kern="10">
                <a:ln w="9525">
                  <a:solidFill>
                    <a:srgbClr val="000000"/>
                  </a:solidFill>
                  <a:round/>
                  <a:headEnd/>
                  <a:tailEnd/>
                </a:ln>
                <a:solidFill>
                  <a:srgbClr val="000000"/>
                </a:solidFill>
                <a:latin typeface="Times New Roman" pitchFamily="18" charset="0"/>
                <a:ea typeface="標楷體" pitchFamily="65" charset="-120"/>
                <a:cs typeface="Times New Roman" pitchFamily="18" charset="0"/>
              </a:rPr>
              <a:t>:</a:t>
            </a:r>
            <a:endParaRPr lang="zh-TW" altLang="en-US" sz="1400" b="1" kern="10">
              <a:ln w="9525">
                <a:solidFill>
                  <a:srgbClr val="000000"/>
                </a:solidFill>
                <a:round/>
                <a:headEnd/>
                <a:tailEnd/>
              </a:ln>
              <a:solidFill>
                <a:srgbClr val="000000"/>
              </a:solidFill>
              <a:latin typeface="Times New Roman" pitchFamily="18" charset="0"/>
              <a:ea typeface="標楷體" pitchFamily="65" charset="-120"/>
              <a:cs typeface="Times New Roman" pitchFamily="18" charset="0"/>
            </a:endParaRPr>
          </a:p>
        </p:txBody>
      </p:sp>
      <p:sp>
        <p:nvSpPr>
          <p:cNvPr id="34829" name="WordArt 13"/>
          <p:cNvSpPr>
            <a:spLocks noChangeArrowheads="1" noChangeShapeType="1" noTextEdit="1"/>
          </p:cNvSpPr>
          <p:nvPr/>
        </p:nvSpPr>
        <p:spPr bwMode="auto">
          <a:xfrm>
            <a:off x="6300788" y="6021388"/>
            <a:ext cx="942975" cy="200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defRPr/>
            </a:pPr>
            <a:r>
              <a:rPr lang="zh-TW" altLang="en-US" sz="1600" b="1" kern="10">
                <a:ln w="9525">
                  <a:solidFill>
                    <a:srgbClr val="000000"/>
                  </a:solidFill>
                  <a:round/>
                  <a:headEnd/>
                  <a:tailEnd/>
                </a:ln>
                <a:solidFill>
                  <a:srgbClr val="000000"/>
                </a:solidFill>
                <a:latin typeface="Times New Roman" pitchFamily="18" charset="0"/>
                <a:ea typeface="標楷體" pitchFamily="65" charset="-120"/>
                <a:cs typeface="Times New Roman" pitchFamily="18" charset="0"/>
              </a:rPr>
              <a:t>作業場所</a:t>
            </a:r>
            <a:r>
              <a:rPr lang="en-US" altLang="zh-TW" sz="1600" b="1" kern="10">
                <a:ln w="9525">
                  <a:solidFill>
                    <a:srgbClr val="000000"/>
                  </a:solidFill>
                  <a:round/>
                  <a:headEnd/>
                  <a:tailEnd/>
                </a:ln>
                <a:solidFill>
                  <a:srgbClr val="000000"/>
                </a:solidFill>
                <a:latin typeface="Times New Roman" pitchFamily="18" charset="0"/>
                <a:ea typeface="標楷體" pitchFamily="65" charset="-120"/>
                <a:cs typeface="Times New Roman" pitchFamily="18" charset="0"/>
              </a:rPr>
              <a:t>:</a:t>
            </a:r>
            <a:endParaRPr lang="zh-TW" altLang="en-US" sz="1600" b="1" kern="10">
              <a:ln w="9525">
                <a:solidFill>
                  <a:srgbClr val="000000"/>
                </a:solidFill>
                <a:round/>
                <a:headEnd/>
                <a:tailEnd/>
              </a:ln>
              <a:solidFill>
                <a:srgbClr val="000000"/>
              </a:solidFill>
              <a:latin typeface="Times New Roman" pitchFamily="18" charset="0"/>
              <a:ea typeface="標楷體" pitchFamily="65" charset="-120"/>
              <a:cs typeface="Times New Roman" pitchFamily="18" charset="0"/>
            </a:endParaRPr>
          </a:p>
        </p:txBody>
      </p:sp>
      <p:pic>
        <p:nvPicPr>
          <p:cNvPr id="620560" name="Picture 14" descr="thumbna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4005064"/>
            <a:ext cx="12954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WordArt 15"/>
          <p:cNvSpPr>
            <a:spLocks noChangeArrowheads="1" noChangeShapeType="1" noTextEdit="1"/>
          </p:cNvSpPr>
          <p:nvPr/>
        </p:nvSpPr>
        <p:spPr bwMode="auto">
          <a:xfrm>
            <a:off x="6300788" y="3284538"/>
            <a:ext cx="1042987" cy="2460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defRPr/>
            </a:pPr>
            <a:r>
              <a:rPr lang="zh-TW" altLang="en-US" sz="1400" b="1" kern="10" dirty="0">
                <a:ln w="9525">
                  <a:solidFill>
                    <a:srgbClr val="000000"/>
                  </a:solidFill>
                  <a:round/>
                  <a:headEnd/>
                  <a:tailEnd/>
                </a:ln>
                <a:solidFill>
                  <a:srgbClr val="000000"/>
                </a:solidFill>
                <a:latin typeface="Times New Roman" pitchFamily="18" charset="0"/>
                <a:ea typeface="標楷體" pitchFamily="65" charset="-120"/>
                <a:cs typeface="Times New Roman" pitchFamily="18" charset="0"/>
              </a:rPr>
              <a:t>就業場所</a:t>
            </a:r>
            <a:r>
              <a:rPr lang="en-US" altLang="zh-TW" sz="1400" b="1" kern="10" dirty="0">
                <a:ln w="9525">
                  <a:solidFill>
                    <a:srgbClr val="000000"/>
                  </a:solidFill>
                  <a:round/>
                  <a:headEnd/>
                  <a:tailEnd/>
                </a:ln>
                <a:solidFill>
                  <a:srgbClr val="000000"/>
                </a:solidFill>
                <a:latin typeface="Times New Roman" pitchFamily="18" charset="0"/>
                <a:ea typeface="標楷體" pitchFamily="65" charset="-120"/>
                <a:cs typeface="Times New Roman" pitchFamily="18" charset="0"/>
              </a:rPr>
              <a:t>:</a:t>
            </a:r>
            <a:endParaRPr lang="zh-TW" altLang="en-US" sz="1400" b="1" kern="10" dirty="0">
              <a:ln w="9525">
                <a:solidFill>
                  <a:srgbClr val="000000"/>
                </a:solidFill>
                <a:round/>
                <a:headEnd/>
                <a:tailEnd/>
              </a:ln>
              <a:solidFill>
                <a:srgbClr val="000000"/>
              </a:solidFill>
              <a:latin typeface="Times New Roman" pitchFamily="18" charset="0"/>
              <a:ea typeface="標楷體" pitchFamily="65" charset="-120"/>
              <a:cs typeface="Times New Roman" pitchFamily="18" charset="0"/>
            </a:endParaRPr>
          </a:p>
        </p:txBody>
      </p:sp>
      <p:sp>
        <p:nvSpPr>
          <p:cNvPr id="620562" name="Text Box 16"/>
          <p:cNvSpPr txBox="1">
            <a:spLocks noChangeArrowheads="1"/>
          </p:cNvSpPr>
          <p:nvPr/>
        </p:nvSpPr>
        <p:spPr bwMode="auto">
          <a:xfrm>
            <a:off x="5219700" y="4908550"/>
            <a:ext cx="33321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b="1">
                <a:solidFill>
                  <a:schemeClr val="tx1"/>
                </a:solidFill>
                <a:latin typeface="Arial" pitchFamily="34" charset="0"/>
                <a:ea typeface="微軟正黑體" pitchFamily="34" charset="-120"/>
              </a:defRPr>
            </a:lvl1pPr>
            <a:lvl2pPr>
              <a:defRPr kumimoji="1" sz="2800" b="1">
                <a:solidFill>
                  <a:schemeClr val="tx1"/>
                </a:solidFill>
                <a:latin typeface="Arial" pitchFamily="34" charset="0"/>
                <a:ea typeface="微軟正黑體" pitchFamily="34" charset="-120"/>
              </a:defRPr>
            </a:lvl2pPr>
            <a:lvl3pPr>
              <a:defRPr kumimoji="1" sz="2400" b="1">
                <a:solidFill>
                  <a:schemeClr val="tx1"/>
                </a:solidFill>
                <a:latin typeface="Arial" pitchFamily="34" charset="0"/>
                <a:ea typeface="微軟正黑體" pitchFamily="34" charset="-120"/>
              </a:defRPr>
            </a:lvl3pPr>
            <a:lvl4pPr>
              <a:defRPr kumimoji="1" sz="2000" b="1">
                <a:solidFill>
                  <a:schemeClr val="tx1"/>
                </a:solidFill>
                <a:latin typeface="Arial" pitchFamily="34" charset="0"/>
                <a:ea typeface="微軟正黑體" pitchFamily="34" charset="-120"/>
              </a:defRPr>
            </a:lvl4pPr>
            <a:lvl5pPr>
              <a:defRPr kumimoji="1" sz="2000" b="1">
                <a:solidFill>
                  <a:schemeClr val="tx1"/>
                </a:solidFill>
                <a:latin typeface="Arial" pitchFamily="34" charset="0"/>
                <a:ea typeface="微軟正黑體" pitchFamily="34" charset="-120"/>
              </a:defRPr>
            </a:lvl5pPr>
            <a:lvl6pPr eaLnBrk="0" hangingPunct="0">
              <a:defRPr kumimoji="1" sz="2000" b="1">
                <a:solidFill>
                  <a:schemeClr val="tx1"/>
                </a:solidFill>
                <a:latin typeface="Arial" pitchFamily="34" charset="0"/>
                <a:ea typeface="微軟正黑體" pitchFamily="34" charset="-120"/>
              </a:defRPr>
            </a:lvl6pPr>
            <a:lvl7pPr eaLnBrk="0" hangingPunct="0">
              <a:defRPr kumimoji="1" sz="2000" b="1">
                <a:solidFill>
                  <a:schemeClr val="tx1"/>
                </a:solidFill>
                <a:latin typeface="Arial" pitchFamily="34" charset="0"/>
                <a:ea typeface="微軟正黑體" pitchFamily="34" charset="-120"/>
              </a:defRPr>
            </a:lvl7pPr>
            <a:lvl8pPr eaLnBrk="0" hangingPunct="0">
              <a:defRPr kumimoji="1" sz="2000" b="1">
                <a:solidFill>
                  <a:schemeClr val="tx1"/>
                </a:solidFill>
                <a:latin typeface="Arial" pitchFamily="34" charset="0"/>
                <a:ea typeface="微軟正黑體" pitchFamily="34" charset="-120"/>
              </a:defRPr>
            </a:lvl8pPr>
            <a:lvl9pPr eaLnBrk="0" hangingPunct="0">
              <a:defRPr kumimoji="1" sz="2000" b="1">
                <a:solidFill>
                  <a:schemeClr val="tx1"/>
                </a:solidFill>
                <a:latin typeface="Arial" pitchFamily="34" charset="0"/>
                <a:ea typeface="微軟正黑體" pitchFamily="34" charset="-120"/>
              </a:defRPr>
            </a:lvl9pPr>
          </a:lstStyle>
          <a:p>
            <a:pPr>
              <a:spcBef>
                <a:spcPct val="50000"/>
              </a:spcBef>
            </a:pPr>
            <a:r>
              <a:rPr lang="zh-TW" altLang="en-US" sz="1600" b="0" dirty="0">
                <a:solidFill>
                  <a:srgbClr val="0000CC"/>
                </a:solidFill>
                <a:latin typeface="Times New Roman" pitchFamily="18" charset="0"/>
                <a:ea typeface="標楷體" pitchFamily="65" charset="-120"/>
                <a:cs typeface="Times New Roman" pitchFamily="18" charset="0"/>
              </a:rPr>
              <a:t>勞動場所</a:t>
            </a:r>
            <a:r>
              <a:rPr lang="zh-TW" altLang="en-US" sz="1600" b="0" dirty="0">
                <a:solidFill>
                  <a:srgbClr val="000000"/>
                </a:solidFill>
                <a:latin typeface="Times New Roman" pitchFamily="18" charset="0"/>
                <a:ea typeface="標楷體" pitchFamily="65" charset="-120"/>
                <a:cs typeface="Times New Roman" pitchFamily="18" charset="0"/>
              </a:rPr>
              <a:t>中，接受雇主或代理雇主指示處理有關勞工事務之人所能</a:t>
            </a:r>
            <a:r>
              <a:rPr lang="zh-TW" altLang="en-US" sz="1600" b="0" dirty="0">
                <a:solidFill>
                  <a:srgbClr val="0000CC"/>
                </a:solidFill>
                <a:latin typeface="Times New Roman" pitchFamily="18" charset="0"/>
                <a:ea typeface="標楷體" pitchFamily="65" charset="-120"/>
                <a:cs typeface="Times New Roman" pitchFamily="18" charset="0"/>
              </a:rPr>
              <a:t>支配、管理</a:t>
            </a:r>
            <a:r>
              <a:rPr lang="zh-TW" altLang="en-US" sz="1600" b="0" dirty="0">
                <a:solidFill>
                  <a:srgbClr val="000000"/>
                </a:solidFill>
                <a:latin typeface="Times New Roman" pitchFamily="18" charset="0"/>
                <a:ea typeface="標楷體" pitchFamily="65" charset="-120"/>
                <a:cs typeface="Times New Roman" pitchFamily="18" charset="0"/>
              </a:rPr>
              <a:t>之場所</a:t>
            </a:r>
            <a:r>
              <a:rPr lang="zh-TW" altLang="en-US" sz="1600" b="0" dirty="0" smtClean="0">
                <a:solidFill>
                  <a:srgbClr val="000000"/>
                </a:solidFill>
                <a:latin typeface="Times New Roman" pitchFamily="18" charset="0"/>
                <a:ea typeface="標楷體" pitchFamily="65" charset="-120"/>
                <a:cs typeface="Times New Roman" pitchFamily="18" charset="0"/>
              </a:rPr>
              <a:t>。</a:t>
            </a:r>
            <a:endParaRPr lang="zh-TW" altLang="en-US" sz="1600" b="0" dirty="0">
              <a:solidFill>
                <a:srgbClr val="000000"/>
              </a:solidFill>
              <a:latin typeface="Times New Roman" pitchFamily="18" charset="0"/>
              <a:ea typeface="標楷體" pitchFamily="65" charset="-120"/>
              <a:cs typeface="Times New Roman" pitchFamily="18" charset="0"/>
            </a:endParaRPr>
          </a:p>
        </p:txBody>
      </p:sp>
      <p:sp>
        <p:nvSpPr>
          <p:cNvPr id="620563" name="Text Box 17"/>
          <p:cNvSpPr txBox="1">
            <a:spLocks noChangeArrowheads="1"/>
          </p:cNvSpPr>
          <p:nvPr/>
        </p:nvSpPr>
        <p:spPr bwMode="auto">
          <a:xfrm>
            <a:off x="6011863" y="6237288"/>
            <a:ext cx="18716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b="1">
                <a:solidFill>
                  <a:schemeClr val="tx1"/>
                </a:solidFill>
                <a:latin typeface="Arial" pitchFamily="34" charset="0"/>
                <a:ea typeface="微軟正黑體" pitchFamily="34" charset="-120"/>
              </a:defRPr>
            </a:lvl1pPr>
            <a:lvl2pPr>
              <a:defRPr kumimoji="1" sz="2800" b="1">
                <a:solidFill>
                  <a:schemeClr val="tx1"/>
                </a:solidFill>
                <a:latin typeface="Arial" pitchFamily="34" charset="0"/>
                <a:ea typeface="微軟正黑體" pitchFamily="34" charset="-120"/>
              </a:defRPr>
            </a:lvl2pPr>
            <a:lvl3pPr>
              <a:defRPr kumimoji="1" sz="2400" b="1">
                <a:solidFill>
                  <a:schemeClr val="tx1"/>
                </a:solidFill>
                <a:latin typeface="Arial" pitchFamily="34" charset="0"/>
                <a:ea typeface="微軟正黑體" pitchFamily="34" charset="-120"/>
              </a:defRPr>
            </a:lvl3pPr>
            <a:lvl4pPr>
              <a:defRPr kumimoji="1" sz="2000" b="1">
                <a:solidFill>
                  <a:schemeClr val="tx1"/>
                </a:solidFill>
                <a:latin typeface="Arial" pitchFamily="34" charset="0"/>
                <a:ea typeface="微軟正黑體" pitchFamily="34" charset="-120"/>
              </a:defRPr>
            </a:lvl4pPr>
            <a:lvl5pPr>
              <a:defRPr kumimoji="1" sz="2000" b="1">
                <a:solidFill>
                  <a:schemeClr val="tx1"/>
                </a:solidFill>
                <a:latin typeface="Arial" pitchFamily="34" charset="0"/>
                <a:ea typeface="微軟正黑體" pitchFamily="34" charset="-120"/>
              </a:defRPr>
            </a:lvl5pPr>
            <a:lvl6pPr eaLnBrk="0" hangingPunct="0">
              <a:defRPr kumimoji="1" sz="2000" b="1">
                <a:solidFill>
                  <a:schemeClr val="tx1"/>
                </a:solidFill>
                <a:latin typeface="Arial" pitchFamily="34" charset="0"/>
                <a:ea typeface="微軟正黑體" pitchFamily="34" charset="-120"/>
              </a:defRPr>
            </a:lvl6pPr>
            <a:lvl7pPr eaLnBrk="0" hangingPunct="0">
              <a:defRPr kumimoji="1" sz="2000" b="1">
                <a:solidFill>
                  <a:schemeClr val="tx1"/>
                </a:solidFill>
                <a:latin typeface="Arial" pitchFamily="34" charset="0"/>
                <a:ea typeface="微軟正黑體" pitchFamily="34" charset="-120"/>
              </a:defRPr>
            </a:lvl7pPr>
            <a:lvl8pPr eaLnBrk="0" hangingPunct="0">
              <a:defRPr kumimoji="1" sz="2000" b="1">
                <a:solidFill>
                  <a:schemeClr val="tx1"/>
                </a:solidFill>
                <a:latin typeface="Arial" pitchFamily="34" charset="0"/>
                <a:ea typeface="微軟正黑體" pitchFamily="34" charset="-120"/>
              </a:defRPr>
            </a:lvl8pPr>
            <a:lvl9pPr eaLnBrk="0" hangingPunct="0">
              <a:defRPr kumimoji="1" sz="2000" b="1">
                <a:solidFill>
                  <a:schemeClr val="tx1"/>
                </a:solidFill>
                <a:latin typeface="Arial" pitchFamily="34" charset="0"/>
                <a:ea typeface="微軟正黑體" pitchFamily="34" charset="-120"/>
              </a:defRPr>
            </a:lvl9pPr>
          </a:lstStyle>
          <a:p>
            <a:pPr>
              <a:spcBef>
                <a:spcPct val="50000"/>
              </a:spcBef>
            </a:pPr>
            <a:r>
              <a:rPr lang="zh-TW" altLang="en-US" sz="1400" b="0" dirty="0">
                <a:solidFill>
                  <a:srgbClr val="000000"/>
                </a:solidFill>
                <a:latin typeface="Times New Roman" pitchFamily="18" charset="0"/>
                <a:ea typeface="標楷體" pitchFamily="65" charset="-120"/>
                <a:cs typeface="Times New Roman" pitchFamily="18" charset="0"/>
              </a:rPr>
              <a:t>工作場所中，從事特定工作目的之場所</a:t>
            </a:r>
            <a:r>
              <a:rPr lang="zh-TW" altLang="en-US" sz="1400" b="0" dirty="0" smtClean="0">
                <a:solidFill>
                  <a:srgbClr val="000000"/>
                </a:solidFill>
                <a:latin typeface="Times New Roman" pitchFamily="18" charset="0"/>
                <a:ea typeface="標楷體" pitchFamily="65" charset="-120"/>
                <a:cs typeface="Times New Roman" pitchFamily="18" charset="0"/>
              </a:rPr>
              <a:t>。</a:t>
            </a:r>
            <a:endParaRPr lang="zh-TW" altLang="en-US" sz="1400" dirty="0">
              <a:solidFill>
                <a:srgbClr val="000099"/>
              </a:solidFill>
              <a:latin typeface="Times New Roman" pitchFamily="18" charset="0"/>
              <a:ea typeface="標楷體" pitchFamily="65" charset="-120"/>
              <a:cs typeface="Times New Roman" pitchFamily="18" charset="0"/>
            </a:endParaRPr>
          </a:p>
        </p:txBody>
      </p:sp>
      <p:sp>
        <p:nvSpPr>
          <p:cNvPr id="620564" name="Text Box 18"/>
          <p:cNvSpPr txBox="1">
            <a:spLocks noChangeArrowheads="1"/>
          </p:cNvSpPr>
          <p:nvPr/>
        </p:nvSpPr>
        <p:spPr bwMode="auto">
          <a:xfrm>
            <a:off x="4496403" y="3573463"/>
            <a:ext cx="462947"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2075" tIns="46038" rIns="92075" bIns="46038">
            <a:spAutoFit/>
          </a:bodyPr>
          <a:lstStyle>
            <a:lvl1pPr>
              <a:defRPr kumimoji="1" sz="3200" b="1">
                <a:solidFill>
                  <a:schemeClr val="tx1"/>
                </a:solidFill>
                <a:latin typeface="Arial" pitchFamily="34" charset="0"/>
                <a:ea typeface="微軟正黑體" pitchFamily="34" charset="-120"/>
              </a:defRPr>
            </a:lvl1pPr>
            <a:lvl2pPr>
              <a:defRPr kumimoji="1" sz="2800" b="1">
                <a:solidFill>
                  <a:schemeClr val="tx1"/>
                </a:solidFill>
                <a:latin typeface="Arial" pitchFamily="34" charset="0"/>
                <a:ea typeface="微軟正黑體" pitchFamily="34" charset="-120"/>
              </a:defRPr>
            </a:lvl2pPr>
            <a:lvl3pPr>
              <a:defRPr kumimoji="1" sz="2400" b="1">
                <a:solidFill>
                  <a:schemeClr val="tx1"/>
                </a:solidFill>
                <a:latin typeface="Arial" pitchFamily="34" charset="0"/>
                <a:ea typeface="微軟正黑體" pitchFamily="34" charset="-120"/>
              </a:defRPr>
            </a:lvl3pPr>
            <a:lvl4pPr>
              <a:defRPr kumimoji="1" sz="2000" b="1">
                <a:solidFill>
                  <a:schemeClr val="tx1"/>
                </a:solidFill>
                <a:latin typeface="Arial" pitchFamily="34" charset="0"/>
                <a:ea typeface="微軟正黑體" pitchFamily="34" charset="-120"/>
              </a:defRPr>
            </a:lvl4pPr>
            <a:lvl5pPr>
              <a:defRPr kumimoji="1" sz="2000" b="1">
                <a:solidFill>
                  <a:schemeClr val="tx1"/>
                </a:solidFill>
                <a:latin typeface="Arial" pitchFamily="34" charset="0"/>
                <a:ea typeface="微軟正黑體" pitchFamily="34" charset="-120"/>
              </a:defRPr>
            </a:lvl5pPr>
            <a:lvl6pPr eaLnBrk="0" hangingPunct="0">
              <a:defRPr kumimoji="1" sz="2000" b="1">
                <a:solidFill>
                  <a:schemeClr val="tx1"/>
                </a:solidFill>
                <a:latin typeface="Arial" pitchFamily="34" charset="0"/>
                <a:ea typeface="微軟正黑體" pitchFamily="34" charset="-120"/>
              </a:defRPr>
            </a:lvl6pPr>
            <a:lvl7pPr eaLnBrk="0" hangingPunct="0">
              <a:defRPr kumimoji="1" sz="2000" b="1">
                <a:solidFill>
                  <a:schemeClr val="tx1"/>
                </a:solidFill>
                <a:latin typeface="Arial" pitchFamily="34" charset="0"/>
                <a:ea typeface="微軟正黑體" pitchFamily="34" charset="-120"/>
              </a:defRPr>
            </a:lvl7pPr>
            <a:lvl8pPr eaLnBrk="0" hangingPunct="0">
              <a:defRPr kumimoji="1" sz="2000" b="1">
                <a:solidFill>
                  <a:schemeClr val="tx1"/>
                </a:solidFill>
                <a:latin typeface="Arial" pitchFamily="34" charset="0"/>
                <a:ea typeface="微軟正黑體" pitchFamily="34" charset="-120"/>
              </a:defRPr>
            </a:lvl8pPr>
            <a:lvl9pPr eaLnBrk="0" hangingPunct="0">
              <a:defRPr kumimoji="1" sz="2000" b="1">
                <a:solidFill>
                  <a:schemeClr val="tx1"/>
                </a:solidFill>
                <a:latin typeface="Arial" pitchFamily="34" charset="0"/>
                <a:ea typeface="微軟正黑體" pitchFamily="34" charset="-120"/>
              </a:defRPr>
            </a:lvl9pPr>
          </a:lstStyle>
          <a:p>
            <a:pPr>
              <a:spcBef>
                <a:spcPct val="50000"/>
              </a:spcBef>
            </a:pPr>
            <a:r>
              <a:rPr lang="zh-TW" altLang="en-US" sz="1600" b="0">
                <a:solidFill>
                  <a:srgbClr val="000000"/>
                </a:solidFill>
                <a:latin typeface="Times New Roman" pitchFamily="18" charset="0"/>
                <a:ea typeface="標楷體" pitchFamily="65" charset="-120"/>
                <a:cs typeface="Times New Roman" pitchFamily="18" charset="0"/>
              </a:rPr>
              <a:t>派遣</a:t>
            </a:r>
            <a:r>
              <a:rPr lang="zh-TW" altLang="en-US" sz="1800" b="0">
                <a:solidFill>
                  <a:srgbClr val="000000"/>
                </a:solidFill>
                <a:latin typeface="Times New Roman" pitchFamily="18" charset="0"/>
                <a:ea typeface="標楷體" pitchFamily="65" charset="-120"/>
                <a:cs typeface="Times New Roman" pitchFamily="18" charset="0"/>
              </a:rPr>
              <a:t>、</a:t>
            </a:r>
            <a:r>
              <a:rPr lang="zh-TW" altLang="en-US" sz="1600" b="0">
                <a:solidFill>
                  <a:srgbClr val="000000"/>
                </a:solidFill>
                <a:latin typeface="Times New Roman" pitchFamily="18" charset="0"/>
                <a:ea typeface="標楷體" pitchFamily="65" charset="-120"/>
                <a:cs typeface="Times New Roman" pitchFamily="18" charset="0"/>
              </a:rPr>
              <a:t>自營作業者</a:t>
            </a:r>
          </a:p>
        </p:txBody>
      </p:sp>
    </p:spTree>
    <p:extLst>
      <p:ext uri="{BB962C8B-B14F-4D97-AF65-F5344CB8AC3E}">
        <p14:creationId xmlns:p14="http://schemas.microsoft.com/office/powerpoint/2010/main" val="309608700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2"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dirty="0"/>
              <a:t>職業災害通報</a:t>
            </a:r>
            <a:r>
              <a:rPr lang="zh-TW" altLang="en-US" dirty="0" smtClean="0"/>
              <a:t>規定</a:t>
            </a:r>
            <a:r>
              <a:rPr lang="en-US" altLang="zh-TW" dirty="0" smtClean="0"/>
              <a:t>(</a:t>
            </a:r>
            <a:r>
              <a:rPr lang="zh-TW" altLang="en-US" dirty="0" smtClean="0"/>
              <a:t>第</a:t>
            </a:r>
            <a:r>
              <a:rPr lang="en-US" altLang="zh-TW" dirty="0"/>
              <a:t>37</a:t>
            </a:r>
            <a:r>
              <a:rPr lang="zh-TW" altLang="en-US" dirty="0"/>
              <a:t>條</a:t>
            </a:r>
            <a:r>
              <a:rPr lang="en-US" altLang="zh-TW" dirty="0"/>
              <a:t>2</a:t>
            </a:r>
            <a:r>
              <a:rPr lang="zh-TW" altLang="en-US" dirty="0" smtClean="0"/>
              <a:t>項</a:t>
            </a:r>
            <a:r>
              <a:rPr lang="en-US" altLang="zh-TW" dirty="0" smtClean="0"/>
              <a:t>)</a:t>
            </a:r>
            <a:endParaRPr lang="en-US" altLang="zh-TW" dirty="0"/>
          </a:p>
        </p:txBody>
      </p:sp>
      <p:sp>
        <p:nvSpPr>
          <p:cNvPr id="621573" name="Rectangle 3"/>
          <p:cNvSpPr>
            <a:spLocks noGrp="1" noChangeArrowheads="1"/>
          </p:cNvSpPr>
          <p:nvPr>
            <p:ph idx="1"/>
          </p:nvPr>
        </p:nvSpPr>
        <p:spPr/>
        <p:txBody>
          <a:bodyPr>
            <a:normAutofit fontScale="85000" lnSpcReduction="10000"/>
          </a:bodyPr>
          <a:lstStyle/>
          <a:p>
            <a:pPr>
              <a:lnSpc>
                <a:spcPct val="160000"/>
              </a:lnSpc>
            </a:pPr>
            <a:r>
              <a:rPr lang="zh-TW" altLang="en-US" sz="2800" dirty="0">
                <a:solidFill>
                  <a:srgbClr val="00B0F0"/>
                </a:solidFill>
              </a:rPr>
              <a:t>管理要點第</a:t>
            </a:r>
            <a:r>
              <a:rPr lang="en-US" altLang="zh-TW" sz="2800" dirty="0" smtClean="0">
                <a:solidFill>
                  <a:srgbClr val="00B0F0"/>
                </a:solidFill>
              </a:rPr>
              <a:t>27-28</a:t>
            </a:r>
            <a:r>
              <a:rPr lang="zh-TW" altLang="en-US" sz="2800" dirty="0" smtClean="0">
                <a:solidFill>
                  <a:srgbClr val="00B0F0"/>
                </a:solidFill>
              </a:rPr>
              <a:t>條</a:t>
            </a:r>
            <a:endParaRPr lang="en-US" altLang="zh-TW" sz="2600" dirty="0" smtClean="0"/>
          </a:p>
          <a:p>
            <a:pPr eaLnBrk="1" hangingPunct="1">
              <a:lnSpc>
                <a:spcPct val="160000"/>
              </a:lnSpc>
            </a:pPr>
            <a:r>
              <a:rPr lang="zh-TW" altLang="en-US" sz="2600" dirty="0" smtClean="0"/>
              <a:t>事業單位勞動場所發生下列職業災害之一者，雇主應於</a:t>
            </a:r>
            <a:r>
              <a:rPr lang="en-US" altLang="zh-TW" sz="2600" dirty="0" smtClean="0">
                <a:solidFill>
                  <a:srgbClr val="0000CC"/>
                </a:solidFill>
              </a:rPr>
              <a:t>8</a:t>
            </a:r>
            <a:r>
              <a:rPr lang="zh-TW" altLang="en-US" sz="2600" dirty="0" smtClean="0">
                <a:solidFill>
                  <a:srgbClr val="0000CC"/>
                </a:solidFill>
              </a:rPr>
              <a:t>小時內</a:t>
            </a:r>
            <a:r>
              <a:rPr lang="zh-TW" altLang="en-US" sz="2600" dirty="0" smtClean="0"/>
              <a:t>通報勞動檢查機構：</a:t>
            </a:r>
            <a:endParaRPr lang="en-US" altLang="zh-TW" sz="2600" dirty="0" smtClean="0"/>
          </a:p>
          <a:p>
            <a:pPr lvl="1" eaLnBrk="1" hangingPunct="1">
              <a:lnSpc>
                <a:spcPct val="160000"/>
              </a:lnSpc>
            </a:pPr>
            <a:r>
              <a:rPr lang="zh-TW" altLang="en-US" dirty="0" smtClean="0"/>
              <a:t>發生死亡災害。</a:t>
            </a:r>
            <a:endParaRPr lang="en-US" altLang="zh-TW" dirty="0" smtClean="0"/>
          </a:p>
          <a:p>
            <a:pPr lvl="1" eaLnBrk="1" hangingPunct="1">
              <a:lnSpc>
                <a:spcPct val="160000"/>
              </a:lnSpc>
            </a:pPr>
            <a:r>
              <a:rPr lang="zh-TW" altLang="en-US" dirty="0" smtClean="0"/>
              <a:t>發生災害之罹災人數在</a:t>
            </a:r>
            <a:r>
              <a:rPr lang="en-US" altLang="zh-TW" dirty="0" smtClean="0"/>
              <a:t>3</a:t>
            </a:r>
            <a:r>
              <a:rPr lang="zh-TW" altLang="en-US" dirty="0" smtClean="0"/>
              <a:t>人以上。</a:t>
            </a:r>
            <a:endParaRPr lang="en-US" altLang="zh-TW" dirty="0" smtClean="0"/>
          </a:p>
          <a:p>
            <a:pPr lvl="1" eaLnBrk="1" hangingPunct="1">
              <a:lnSpc>
                <a:spcPct val="160000"/>
              </a:lnSpc>
            </a:pPr>
            <a:r>
              <a:rPr lang="zh-TW" altLang="en-US" dirty="0" smtClean="0"/>
              <a:t>發生災害之罹災人數在</a:t>
            </a:r>
            <a:r>
              <a:rPr lang="en-US" altLang="zh-TW" dirty="0" smtClean="0">
                <a:solidFill>
                  <a:srgbClr val="FF0000"/>
                </a:solidFill>
              </a:rPr>
              <a:t>1</a:t>
            </a:r>
            <a:r>
              <a:rPr lang="zh-TW" altLang="en-US" dirty="0" smtClean="0">
                <a:solidFill>
                  <a:srgbClr val="FF0000"/>
                </a:solidFill>
              </a:rPr>
              <a:t>人以上，且需</a:t>
            </a:r>
            <a:r>
              <a:rPr lang="zh-TW" altLang="en-US" u="sng" dirty="0" smtClean="0">
                <a:solidFill>
                  <a:srgbClr val="FF0000"/>
                </a:solidFill>
              </a:rPr>
              <a:t>住院治療</a:t>
            </a:r>
            <a:r>
              <a:rPr lang="zh-TW" altLang="en-US" dirty="0" smtClean="0">
                <a:solidFill>
                  <a:srgbClr val="FF0000"/>
                </a:solidFill>
              </a:rPr>
              <a:t>。</a:t>
            </a:r>
            <a:r>
              <a:rPr lang="en-US" altLang="zh-TW" dirty="0" smtClean="0">
                <a:solidFill>
                  <a:srgbClr val="0000CC"/>
                </a:solidFill>
              </a:rPr>
              <a:t>(</a:t>
            </a:r>
            <a:r>
              <a:rPr lang="zh-TW" altLang="en-US" dirty="0" smtClean="0">
                <a:solidFill>
                  <a:srgbClr val="0000CC"/>
                </a:solidFill>
              </a:rPr>
              <a:t>不包含留院觀察</a:t>
            </a:r>
            <a:r>
              <a:rPr lang="en-US" altLang="zh-TW" dirty="0" smtClean="0">
                <a:solidFill>
                  <a:srgbClr val="0000CC"/>
                </a:solidFill>
              </a:rPr>
              <a:t>)(</a:t>
            </a:r>
            <a:r>
              <a:rPr lang="zh-TW" altLang="en-US" dirty="0" smtClean="0">
                <a:solidFill>
                  <a:srgbClr val="0000CC"/>
                </a:solidFill>
              </a:rPr>
              <a:t>經醫療機構診斷需住院治療者</a:t>
            </a:r>
            <a:r>
              <a:rPr lang="en-US" altLang="zh-TW" dirty="0" smtClean="0">
                <a:solidFill>
                  <a:srgbClr val="0000CC"/>
                </a:solidFill>
              </a:rPr>
              <a:t>)</a:t>
            </a:r>
          </a:p>
          <a:p>
            <a:pPr lvl="1" eaLnBrk="1" hangingPunct="1">
              <a:lnSpc>
                <a:spcPct val="160000"/>
              </a:lnSpc>
            </a:pPr>
            <a:r>
              <a:rPr lang="zh-TW" altLang="en-US" dirty="0" smtClean="0"/>
              <a:t>其他經中央主管機關指定公告之災害。</a:t>
            </a:r>
            <a:endParaRPr lang="en-US" altLang="zh-TW" dirty="0" smtClean="0"/>
          </a:p>
          <a:p>
            <a:pPr>
              <a:lnSpc>
                <a:spcPct val="160000"/>
              </a:lnSpc>
            </a:pPr>
            <a:r>
              <a:rPr lang="zh-TW" altLang="en-US" dirty="0" smtClean="0">
                <a:solidFill>
                  <a:srgbClr val="FF0066"/>
                </a:solidFill>
              </a:rPr>
              <a:t>違反</a:t>
            </a:r>
            <a:r>
              <a:rPr lang="zh-TW" altLang="en-US" dirty="0">
                <a:solidFill>
                  <a:srgbClr val="FF0066"/>
                </a:solidFill>
              </a:rPr>
              <a:t>第</a:t>
            </a:r>
            <a:r>
              <a:rPr lang="en-US" altLang="zh-TW" dirty="0">
                <a:solidFill>
                  <a:srgbClr val="FF0066"/>
                </a:solidFill>
              </a:rPr>
              <a:t>37</a:t>
            </a:r>
            <a:r>
              <a:rPr lang="zh-TW" altLang="en-US" dirty="0">
                <a:solidFill>
                  <a:srgbClr val="FF0066"/>
                </a:solidFill>
              </a:rPr>
              <a:t>條第</a:t>
            </a:r>
            <a:r>
              <a:rPr lang="en-US" altLang="zh-TW" dirty="0">
                <a:solidFill>
                  <a:srgbClr val="FF0066"/>
                </a:solidFill>
              </a:rPr>
              <a:t>1</a:t>
            </a:r>
            <a:r>
              <a:rPr lang="zh-TW" altLang="en-US" dirty="0">
                <a:solidFill>
                  <a:srgbClr val="FF0066"/>
                </a:solidFill>
              </a:rPr>
              <a:t>、</a:t>
            </a:r>
            <a:r>
              <a:rPr lang="en-US" altLang="zh-TW" dirty="0">
                <a:solidFill>
                  <a:srgbClr val="FF0066"/>
                </a:solidFill>
              </a:rPr>
              <a:t>2</a:t>
            </a:r>
            <a:r>
              <a:rPr lang="zh-TW" altLang="en-US" dirty="0">
                <a:solidFill>
                  <a:srgbClr val="FF0066"/>
                </a:solidFill>
              </a:rPr>
              <a:t>項，處新臺幣</a:t>
            </a:r>
            <a:r>
              <a:rPr lang="en-US" altLang="zh-TW" dirty="0">
                <a:solidFill>
                  <a:srgbClr val="FF0066"/>
                </a:solidFill>
              </a:rPr>
              <a:t>3</a:t>
            </a:r>
            <a:r>
              <a:rPr lang="zh-TW" altLang="en-US" dirty="0">
                <a:solidFill>
                  <a:srgbClr val="FF0066"/>
                </a:solidFill>
              </a:rPr>
              <a:t>萬元以上</a:t>
            </a:r>
            <a:r>
              <a:rPr lang="en-US" altLang="zh-TW" dirty="0">
                <a:solidFill>
                  <a:srgbClr val="FF0066"/>
                </a:solidFill>
              </a:rPr>
              <a:t>30</a:t>
            </a:r>
            <a:r>
              <a:rPr lang="zh-TW" altLang="en-US" dirty="0">
                <a:solidFill>
                  <a:srgbClr val="FF0066"/>
                </a:solidFill>
              </a:rPr>
              <a:t>萬元以下罰鍰。</a:t>
            </a:r>
            <a:r>
              <a:rPr lang="en-US" altLang="zh-TW" dirty="0"/>
              <a:t>(</a:t>
            </a:r>
            <a:r>
              <a:rPr lang="zh-TW" altLang="en-US" dirty="0"/>
              <a:t>重大職業災害通報去刑責化</a:t>
            </a:r>
            <a:r>
              <a:rPr lang="en-US" altLang="zh-TW" dirty="0"/>
              <a:t>)</a:t>
            </a:r>
            <a:endParaRPr lang="en-US" altLang="zh-TW" dirty="0">
              <a:solidFill>
                <a:srgbClr val="FF0066"/>
              </a:solidFill>
            </a:endParaRPr>
          </a:p>
        </p:txBody>
      </p:sp>
      <p:sp>
        <p:nvSpPr>
          <p:cNvPr id="4" name="投影片編號版面配置區 3"/>
          <p:cNvSpPr>
            <a:spLocks noGrp="1"/>
          </p:cNvSpPr>
          <p:nvPr>
            <p:ph type="sldNum" sz="quarter" idx="12"/>
          </p:nvPr>
        </p:nvSpPr>
        <p:spPr/>
        <p:txBody>
          <a:bodyPr/>
          <a:lstStyle/>
          <a:p>
            <a:fld id="{35AC43B1-244E-49A0-8651-1D857DBD49F4}" type="slidenum">
              <a:rPr lang="zh-TW" altLang="en-US" smtClean="0"/>
              <a:pPr/>
              <a:t>11</a:t>
            </a:fld>
            <a:endParaRPr lang="zh-TW" altLang="en-US"/>
          </a:p>
        </p:txBody>
      </p:sp>
      <p:sp>
        <p:nvSpPr>
          <p:cNvPr id="2" name="矩形 1"/>
          <p:cNvSpPr/>
          <p:nvPr/>
        </p:nvSpPr>
        <p:spPr>
          <a:xfrm>
            <a:off x="4716016" y="2532151"/>
            <a:ext cx="3775393" cy="824841"/>
          </a:xfrm>
          <a:prstGeom prst="rect">
            <a:avLst/>
          </a:prstGeom>
        </p:spPr>
        <p:txBody>
          <a:bodyPr wrap="none">
            <a:spAutoFit/>
          </a:bodyPr>
          <a:lstStyle/>
          <a:p>
            <a:pPr>
              <a:lnSpc>
                <a:spcPct val="170000"/>
              </a:lnSpc>
            </a:pPr>
            <a:r>
              <a:rPr lang="zh-TW" altLang="en-US" sz="2800" b="1" dirty="0">
                <a:solidFill>
                  <a:srgbClr val="0000CC"/>
                </a:solidFill>
                <a:latin typeface="Times New Roman" pitchFamily="18" charset="0"/>
                <a:ea typeface="標楷體" pitchFamily="65" charset="-120"/>
                <a:cs typeface="Times New Roman" pitchFamily="18" charset="0"/>
              </a:rPr>
              <a:t>通報方式：電話或網路</a:t>
            </a:r>
            <a:endParaRPr lang="en-US" altLang="zh-TW" sz="2800" b="1"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246622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2"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dirty="0"/>
              <a:t>職業災害通報</a:t>
            </a:r>
            <a:r>
              <a:rPr lang="zh-TW" altLang="en-US" dirty="0" smtClean="0"/>
              <a:t>規定</a:t>
            </a:r>
            <a:r>
              <a:rPr lang="en-US" altLang="zh-TW" dirty="0" smtClean="0"/>
              <a:t>(</a:t>
            </a:r>
            <a:r>
              <a:rPr lang="zh-TW" altLang="en-US" dirty="0" smtClean="0"/>
              <a:t>第</a:t>
            </a:r>
            <a:r>
              <a:rPr lang="en-US" altLang="zh-TW" dirty="0"/>
              <a:t>37</a:t>
            </a:r>
            <a:r>
              <a:rPr lang="zh-TW" altLang="en-US" dirty="0"/>
              <a:t>條</a:t>
            </a:r>
            <a:r>
              <a:rPr lang="en-US" altLang="zh-TW" dirty="0"/>
              <a:t>2</a:t>
            </a:r>
            <a:r>
              <a:rPr lang="zh-TW" altLang="en-US" dirty="0" smtClean="0"/>
              <a:t>項</a:t>
            </a:r>
            <a:r>
              <a:rPr lang="en-US" altLang="zh-TW" dirty="0" smtClean="0"/>
              <a:t>)</a:t>
            </a:r>
            <a:endParaRPr lang="en-US" altLang="zh-TW" dirty="0"/>
          </a:p>
        </p:txBody>
      </p:sp>
      <p:sp>
        <p:nvSpPr>
          <p:cNvPr id="621573" name="Rectangle 3"/>
          <p:cNvSpPr>
            <a:spLocks noGrp="1" noChangeArrowheads="1"/>
          </p:cNvSpPr>
          <p:nvPr>
            <p:ph idx="1"/>
          </p:nvPr>
        </p:nvSpPr>
        <p:spPr/>
        <p:txBody>
          <a:bodyPr>
            <a:normAutofit/>
          </a:bodyPr>
          <a:lstStyle/>
          <a:p>
            <a:pPr>
              <a:lnSpc>
                <a:spcPct val="170000"/>
              </a:lnSpc>
            </a:pPr>
            <a:r>
              <a:rPr lang="zh-TW" altLang="en-US" sz="2800" dirty="0" smtClean="0"/>
              <a:t>所</a:t>
            </a:r>
            <a:r>
              <a:rPr lang="zh-TW" altLang="en-US" sz="2800" dirty="0"/>
              <a:t>稱應於</a:t>
            </a:r>
            <a:r>
              <a:rPr lang="en-US" altLang="zh-TW" sz="2800" dirty="0"/>
              <a:t>8</a:t>
            </a:r>
            <a:r>
              <a:rPr lang="zh-TW" altLang="en-US" sz="2800" dirty="0"/>
              <a:t>小時內通報事業單位所在轄區勞動檢查機構，指事業單位</a:t>
            </a:r>
            <a:r>
              <a:rPr lang="zh-TW" altLang="en-US" sz="2800" dirty="0">
                <a:solidFill>
                  <a:srgbClr val="FF0000"/>
                </a:solidFill>
              </a:rPr>
              <a:t>明知或可得而知已發生規定之職業災害事實起</a:t>
            </a:r>
            <a:r>
              <a:rPr lang="en-US" altLang="zh-TW" sz="2800" dirty="0">
                <a:solidFill>
                  <a:srgbClr val="FF0000"/>
                </a:solidFill>
              </a:rPr>
              <a:t>8</a:t>
            </a:r>
            <a:r>
              <a:rPr lang="zh-TW" altLang="en-US" sz="2800" dirty="0">
                <a:solidFill>
                  <a:srgbClr val="FF0000"/>
                </a:solidFill>
              </a:rPr>
              <a:t>小時</a:t>
            </a:r>
            <a:r>
              <a:rPr lang="zh-TW" altLang="en-US" sz="2800" dirty="0" smtClean="0">
                <a:solidFill>
                  <a:srgbClr val="FF0000"/>
                </a:solidFill>
              </a:rPr>
              <a:t>內</a:t>
            </a:r>
            <a:r>
              <a:rPr lang="en-US" altLang="zh-TW" sz="2800" dirty="0" smtClean="0">
                <a:solidFill>
                  <a:srgbClr val="0000CC"/>
                </a:solidFill>
              </a:rPr>
              <a:t>(</a:t>
            </a:r>
            <a:r>
              <a:rPr lang="zh-TW" altLang="en-US" sz="2800" dirty="0" smtClean="0">
                <a:solidFill>
                  <a:srgbClr val="0000CC"/>
                </a:solidFill>
              </a:rPr>
              <a:t>細則</a:t>
            </a:r>
            <a:r>
              <a:rPr lang="en-US" altLang="zh-TW" sz="2800" dirty="0" smtClean="0">
                <a:solidFill>
                  <a:srgbClr val="0000CC"/>
                </a:solidFill>
              </a:rPr>
              <a:t>47)</a:t>
            </a:r>
          </a:p>
        </p:txBody>
      </p:sp>
      <p:sp>
        <p:nvSpPr>
          <p:cNvPr id="4" name="投影片編號版面配置區 3"/>
          <p:cNvSpPr>
            <a:spLocks noGrp="1"/>
          </p:cNvSpPr>
          <p:nvPr>
            <p:ph type="sldNum" sz="quarter" idx="12"/>
          </p:nvPr>
        </p:nvSpPr>
        <p:spPr/>
        <p:txBody>
          <a:bodyPr/>
          <a:lstStyle/>
          <a:p>
            <a:fld id="{35AC43B1-244E-49A0-8651-1D857DBD49F4}" type="slidenum">
              <a:rPr lang="zh-TW" altLang="en-US" smtClean="0"/>
              <a:pPr/>
              <a:t>12</a:t>
            </a:fld>
            <a:endParaRPr lang="zh-TW" altLang="en-US"/>
          </a:p>
        </p:txBody>
      </p:sp>
      <p:pic>
        <p:nvPicPr>
          <p:cNvPr id="5122" name="Picture 2" descr="http://theemployerlawyers.com/wp-content/uploads/2013/11/workplace_accident.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372200" y="2852936"/>
            <a:ext cx="21812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54278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dirty="0"/>
              <a:t>職業災害通報</a:t>
            </a:r>
            <a:r>
              <a:rPr lang="zh-TW" altLang="en-US" dirty="0" smtClean="0"/>
              <a:t>規定</a:t>
            </a:r>
            <a:r>
              <a:rPr lang="en-US" altLang="zh-TW" dirty="0" smtClean="0"/>
              <a:t>(</a:t>
            </a:r>
            <a:r>
              <a:rPr lang="zh-TW" altLang="en-US" dirty="0" smtClean="0"/>
              <a:t>第</a:t>
            </a:r>
            <a:r>
              <a:rPr lang="en-US" altLang="zh-TW" dirty="0"/>
              <a:t>37</a:t>
            </a:r>
            <a:r>
              <a:rPr lang="zh-TW" altLang="en-US" dirty="0"/>
              <a:t>條</a:t>
            </a:r>
            <a:r>
              <a:rPr lang="en-US" altLang="zh-TW" dirty="0"/>
              <a:t>4</a:t>
            </a:r>
            <a:r>
              <a:rPr lang="zh-TW" altLang="en-US" dirty="0" smtClean="0"/>
              <a:t>項</a:t>
            </a:r>
            <a:r>
              <a:rPr lang="en-US" altLang="zh-TW" dirty="0" smtClean="0"/>
              <a:t>)</a:t>
            </a:r>
            <a:endParaRPr lang="en-US" altLang="zh-TW" dirty="0"/>
          </a:p>
        </p:txBody>
      </p:sp>
      <p:sp>
        <p:nvSpPr>
          <p:cNvPr id="79877" name="Rectangle 3"/>
          <p:cNvSpPr>
            <a:spLocks noGrp="1" noChangeArrowheads="1"/>
          </p:cNvSpPr>
          <p:nvPr>
            <p:ph idx="1"/>
          </p:nvPr>
        </p:nvSpPr>
        <p:spPr/>
        <p:txBody>
          <a:bodyPr>
            <a:normAutofit fontScale="92500" lnSpcReduction="10000"/>
          </a:bodyPr>
          <a:lstStyle/>
          <a:p>
            <a:pPr eaLnBrk="1" hangingPunct="1">
              <a:lnSpc>
                <a:spcPct val="160000"/>
              </a:lnSpc>
              <a:defRPr/>
            </a:pPr>
            <a:r>
              <a:rPr lang="zh-TW" altLang="en-US" sz="2800" dirty="0" smtClean="0"/>
              <a:t>事業單位發生第</a:t>
            </a:r>
            <a:r>
              <a:rPr lang="en-US" altLang="zh-TW" sz="2800" dirty="0" smtClean="0"/>
              <a:t>37</a:t>
            </a:r>
            <a:r>
              <a:rPr lang="zh-TW" altLang="en-US" sz="2800" dirty="0" smtClean="0"/>
              <a:t>條第</a:t>
            </a:r>
            <a:r>
              <a:rPr lang="en-US" altLang="zh-TW" sz="2800" dirty="0" smtClean="0"/>
              <a:t>2</a:t>
            </a:r>
            <a:r>
              <a:rPr lang="zh-TW" altLang="en-US" sz="2800" dirty="0" smtClean="0"/>
              <a:t>項之災害，除必要之</a:t>
            </a:r>
            <a:r>
              <a:rPr lang="zh-TW" altLang="en-US" sz="2800" dirty="0" smtClean="0">
                <a:solidFill>
                  <a:srgbClr val="FF0000"/>
                </a:solidFill>
              </a:rPr>
              <a:t>急救、搶救</a:t>
            </a:r>
            <a:r>
              <a:rPr lang="zh-TW" altLang="en-US" sz="2800" dirty="0" smtClean="0"/>
              <a:t>外，雇主非經司法機關或勞動檢查機構許可，</a:t>
            </a:r>
            <a:r>
              <a:rPr lang="zh-TW" altLang="en-US" sz="2800" dirty="0" smtClean="0">
                <a:solidFill>
                  <a:srgbClr val="FF0000"/>
                </a:solidFill>
              </a:rPr>
              <a:t>不得移動或破壞現場</a:t>
            </a:r>
            <a:r>
              <a:rPr lang="zh-TW" altLang="en-US" sz="2800" dirty="0" smtClean="0"/>
              <a:t>。</a:t>
            </a:r>
            <a:endParaRPr lang="en-US" altLang="zh-TW" sz="2800" dirty="0" smtClean="0"/>
          </a:p>
          <a:p>
            <a:pPr lvl="1">
              <a:lnSpc>
                <a:spcPct val="160000"/>
              </a:lnSpc>
              <a:defRPr/>
            </a:pPr>
            <a:r>
              <a:rPr lang="zh-TW" altLang="en-US" dirty="0">
                <a:solidFill>
                  <a:srgbClr val="FF0066"/>
                </a:solidFill>
              </a:rPr>
              <a:t>違反</a:t>
            </a:r>
            <a:r>
              <a:rPr lang="en-US" altLang="zh-TW" dirty="0">
                <a:solidFill>
                  <a:srgbClr val="FF0066"/>
                </a:solidFill>
              </a:rPr>
              <a:t>37</a:t>
            </a:r>
            <a:r>
              <a:rPr lang="zh-TW" altLang="en-US" dirty="0">
                <a:solidFill>
                  <a:srgbClr val="FF0066"/>
                </a:solidFill>
              </a:rPr>
              <a:t>條第</a:t>
            </a:r>
            <a:r>
              <a:rPr lang="en-US" altLang="zh-TW" dirty="0">
                <a:solidFill>
                  <a:srgbClr val="FF0066"/>
                </a:solidFill>
              </a:rPr>
              <a:t>4</a:t>
            </a:r>
            <a:r>
              <a:rPr lang="zh-TW" altLang="en-US" dirty="0">
                <a:solidFill>
                  <a:srgbClr val="FF0066"/>
                </a:solidFill>
              </a:rPr>
              <a:t>項處</a:t>
            </a:r>
            <a:r>
              <a:rPr lang="en-US" altLang="zh-TW" dirty="0">
                <a:solidFill>
                  <a:srgbClr val="FF0066"/>
                </a:solidFill>
              </a:rPr>
              <a:t>1</a:t>
            </a:r>
            <a:r>
              <a:rPr lang="zh-TW" altLang="en-US" dirty="0">
                <a:solidFill>
                  <a:srgbClr val="FF0066"/>
                </a:solidFill>
              </a:rPr>
              <a:t>年以下有期徒刑、拘役或科或併科新臺幣</a:t>
            </a:r>
            <a:r>
              <a:rPr lang="en-US" altLang="zh-TW" dirty="0">
                <a:solidFill>
                  <a:srgbClr val="FF0066"/>
                </a:solidFill>
              </a:rPr>
              <a:t>18</a:t>
            </a:r>
            <a:r>
              <a:rPr lang="zh-TW" altLang="en-US" dirty="0">
                <a:solidFill>
                  <a:srgbClr val="FF0066"/>
                </a:solidFill>
              </a:rPr>
              <a:t>萬元以下罰金。</a:t>
            </a:r>
            <a:endParaRPr lang="en-US" altLang="zh-TW" dirty="0">
              <a:solidFill>
                <a:srgbClr val="FF0066"/>
              </a:solidFill>
            </a:endParaRPr>
          </a:p>
          <a:p>
            <a:pPr lvl="1">
              <a:lnSpc>
                <a:spcPct val="160000"/>
              </a:lnSpc>
              <a:defRPr/>
            </a:pPr>
            <a:endParaRPr lang="en-US" altLang="zh-TW" dirty="0" smtClean="0"/>
          </a:p>
          <a:p>
            <a:pPr lvl="1">
              <a:lnSpc>
                <a:spcPct val="160000"/>
              </a:lnSpc>
              <a:defRPr/>
            </a:pPr>
            <a:r>
              <a:rPr lang="zh-TW" altLang="en-US" dirty="0" smtClean="0"/>
              <a:t>雇主：指災害發生現場</a:t>
            </a:r>
            <a:r>
              <a:rPr lang="zh-TW" altLang="en-US" dirty="0" smtClean="0">
                <a:solidFill>
                  <a:srgbClr val="0000CC"/>
                </a:solidFill>
              </a:rPr>
              <a:t>所有</a:t>
            </a:r>
            <a:r>
              <a:rPr lang="zh-TW" altLang="en-US" dirty="0" smtClean="0"/>
              <a:t>事業單位雇主</a:t>
            </a:r>
            <a:r>
              <a:rPr lang="en-US" altLang="zh-TW" dirty="0" smtClean="0"/>
              <a:t>(</a:t>
            </a:r>
            <a:r>
              <a:rPr lang="zh-TW" altLang="en-US" dirty="0" smtClean="0"/>
              <a:t>細則</a:t>
            </a:r>
            <a:r>
              <a:rPr lang="en-US" altLang="zh-TW" dirty="0" smtClean="0"/>
              <a:t>50)</a:t>
            </a:r>
          </a:p>
          <a:p>
            <a:pPr lvl="1">
              <a:lnSpc>
                <a:spcPct val="160000"/>
              </a:lnSpc>
              <a:defRPr/>
            </a:pPr>
            <a:r>
              <a:rPr lang="zh-TW" altLang="en-US" dirty="0" smtClean="0"/>
              <a:t>現場：指造成災害之機械、設備、器具、原料、材料等相關物件及其作業場所</a:t>
            </a:r>
            <a:endParaRPr lang="zh-TW" altLang="en-US" sz="2000" dirty="0" smtClean="0">
              <a:solidFill>
                <a:srgbClr val="FF0066"/>
              </a:solidFill>
            </a:endParaRP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13</a:t>
            </a:fld>
            <a:endParaRPr lang="zh-TW" altLang="en-US"/>
          </a:p>
        </p:txBody>
      </p:sp>
    </p:spTree>
    <p:extLst>
      <p:ext uri="{BB962C8B-B14F-4D97-AF65-F5344CB8AC3E}">
        <p14:creationId xmlns:p14="http://schemas.microsoft.com/office/powerpoint/2010/main" val="32769199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dirty="0"/>
              <a:t>職業災害統計</a:t>
            </a:r>
            <a:r>
              <a:rPr lang="zh-TW" altLang="en-US" dirty="0" smtClean="0"/>
              <a:t>月報</a:t>
            </a:r>
            <a:r>
              <a:rPr lang="en-US" altLang="zh-TW" dirty="0" smtClean="0"/>
              <a:t>(</a:t>
            </a:r>
            <a:r>
              <a:rPr lang="zh-TW" altLang="en-US" dirty="0" smtClean="0"/>
              <a:t>第</a:t>
            </a:r>
            <a:r>
              <a:rPr lang="en-US" altLang="zh-TW" dirty="0"/>
              <a:t>38</a:t>
            </a:r>
            <a:r>
              <a:rPr lang="zh-TW" altLang="en-US" dirty="0" smtClean="0"/>
              <a:t>條</a:t>
            </a:r>
            <a:r>
              <a:rPr lang="en-US" altLang="zh-TW" dirty="0" smtClean="0"/>
              <a:t>)</a:t>
            </a:r>
            <a:endParaRPr lang="en-US" altLang="zh-TW" dirty="0"/>
          </a:p>
        </p:txBody>
      </p:sp>
      <p:sp>
        <p:nvSpPr>
          <p:cNvPr id="677891" name="Rectangle 3"/>
          <p:cNvSpPr>
            <a:spLocks noGrp="1" noChangeArrowheads="1"/>
          </p:cNvSpPr>
          <p:nvPr>
            <p:ph idx="1"/>
          </p:nvPr>
        </p:nvSpPr>
        <p:spPr/>
        <p:txBody>
          <a:bodyPr>
            <a:normAutofit fontScale="92500"/>
          </a:bodyPr>
          <a:lstStyle/>
          <a:p>
            <a:r>
              <a:rPr lang="zh-TW" altLang="en-US" dirty="0" smtClean="0"/>
              <a:t>中央主管機關指定之事業，雇主應依規定填載職業災害內容及統計，按月報請勞動檢查機構備查，並</a:t>
            </a:r>
            <a:r>
              <a:rPr lang="zh-TW" altLang="en-US" dirty="0" smtClean="0">
                <a:solidFill>
                  <a:srgbClr val="FF0000"/>
                </a:solidFill>
              </a:rPr>
              <a:t>公布於工作場所</a:t>
            </a:r>
            <a:endParaRPr lang="zh-TW" altLang="en-US" dirty="0" smtClean="0"/>
          </a:p>
          <a:p>
            <a:r>
              <a:rPr lang="zh-TW" altLang="en-US" dirty="0" smtClean="0"/>
              <a:t>細則第</a:t>
            </a:r>
            <a:r>
              <a:rPr lang="en-US" altLang="zh-TW" dirty="0" smtClean="0"/>
              <a:t>51</a:t>
            </a:r>
            <a:r>
              <a:rPr lang="zh-TW" altLang="en-US" dirty="0" smtClean="0"/>
              <a:t>條</a:t>
            </a:r>
          </a:p>
          <a:p>
            <a:pPr lvl="1"/>
            <a:r>
              <a:rPr lang="zh-TW" altLang="en-US" dirty="0" smtClean="0"/>
              <a:t>中央主管機關指定之事業如下：</a:t>
            </a:r>
          </a:p>
          <a:p>
            <a:pPr marL="1168400" lvl="2" indent="-501650">
              <a:buNone/>
            </a:pPr>
            <a:r>
              <a:rPr lang="zh-TW" altLang="en-US" dirty="0" smtClean="0"/>
              <a:t>一、勞工人數在</a:t>
            </a:r>
            <a:r>
              <a:rPr lang="zh-TW" altLang="en-US" dirty="0" smtClean="0">
                <a:solidFill>
                  <a:srgbClr val="FF0066"/>
                </a:solidFill>
              </a:rPr>
              <a:t>五十人以上</a:t>
            </a:r>
            <a:r>
              <a:rPr lang="zh-TW" altLang="en-US" dirty="0" smtClean="0"/>
              <a:t>之事業。</a:t>
            </a:r>
          </a:p>
          <a:p>
            <a:pPr marL="1168400" lvl="2" indent="-501650">
              <a:buNone/>
            </a:pPr>
            <a:r>
              <a:rPr lang="zh-TW" altLang="en-US" dirty="0" smtClean="0"/>
              <a:t>二、勞工人數未滿五十人之事業，經中央主管機關指定，並由勞動檢查機構函知者。</a:t>
            </a:r>
          </a:p>
          <a:p>
            <a:pPr lvl="1"/>
            <a:r>
              <a:rPr lang="zh-TW" altLang="en-US" dirty="0" smtClean="0"/>
              <a:t>雇主依本法第三十八條規定填載職業災害內容及統計之</a:t>
            </a:r>
            <a:r>
              <a:rPr lang="zh-TW" altLang="en-US" dirty="0" smtClean="0">
                <a:hlinkClick r:id="rId2" action="ppaction://hlinkfile"/>
              </a:rPr>
              <a:t>格式</a:t>
            </a:r>
            <a:r>
              <a:rPr lang="zh-TW" altLang="en-US" dirty="0" smtClean="0"/>
              <a:t>，由中央主管機關定之。</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14</a:t>
            </a:fld>
            <a:endParaRPr lang="zh-TW" altLang="en-US"/>
          </a:p>
        </p:txBody>
      </p:sp>
    </p:spTree>
    <p:extLst>
      <p:ext uri="{BB962C8B-B14F-4D97-AF65-F5344CB8AC3E}">
        <p14:creationId xmlns:p14="http://schemas.microsoft.com/office/powerpoint/2010/main" val="1788751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職業災害月報表</a:t>
            </a:r>
            <a:endParaRPr lang="zh-TW" altLang="en-US" dirty="0"/>
          </a:p>
        </p:txBody>
      </p:sp>
      <p:sp>
        <p:nvSpPr>
          <p:cNvPr id="3" name="內容版面配置區 2"/>
          <p:cNvSpPr>
            <a:spLocks noGrp="1"/>
          </p:cNvSpPr>
          <p:nvPr>
            <p:ph idx="1"/>
          </p:nvPr>
        </p:nvSpPr>
        <p:spPr/>
        <p:txBody>
          <a:bodyPr>
            <a:normAutofit/>
          </a:bodyPr>
          <a:lstStyle/>
          <a:p>
            <a:r>
              <a:rPr lang="zh-TW" altLang="en-US" dirty="0" smtClean="0">
                <a:solidFill>
                  <a:srgbClr val="00B0F0"/>
                </a:solidFill>
              </a:rPr>
              <a:t>管理</a:t>
            </a:r>
            <a:r>
              <a:rPr lang="zh-TW" altLang="en-US" dirty="0">
                <a:solidFill>
                  <a:srgbClr val="00B0F0"/>
                </a:solidFill>
              </a:rPr>
              <a:t>要點第</a:t>
            </a:r>
            <a:r>
              <a:rPr lang="en-US" altLang="zh-TW" dirty="0">
                <a:solidFill>
                  <a:srgbClr val="00B0F0"/>
                </a:solidFill>
              </a:rPr>
              <a:t>28</a:t>
            </a:r>
            <a:r>
              <a:rPr lang="zh-TW" altLang="en-US" dirty="0">
                <a:solidFill>
                  <a:srgbClr val="00B0F0"/>
                </a:solidFill>
              </a:rPr>
              <a:t>條</a:t>
            </a:r>
            <a:endParaRPr lang="en-US" altLang="zh-TW" dirty="0">
              <a:solidFill>
                <a:srgbClr val="00B0F0"/>
              </a:solidFill>
            </a:endParaRPr>
          </a:p>
          <a:p>
            <a:pPr lvl="1"/>
            <a:r>
              <a:rPr lang="zh-TW" altLang="en-US" sz="2400" dirty="0" smtClean="0"/>
              <a:t>教育部</a:t>
            </a:r>
            <a:r>
              <a:rPr lang="zh-TW" altLang="en-US" sz="2400" dirty="0"/>
              <a:t>學校安全衛生資訊網</a:t>
            </a:r>
            <a:r>
              <a:rPr lang="en-US" altLang="zh-TW" sz="2400" dirty="0"/>
              <a:t>(</a:t>
            </a:r>
            <a:r>
              <a:rPr lang="en-US" altLang="zh-TW" sz="2400" dirty="0">
                <a:hlinkClick r:id="rId2"/>
              </a:rPr>
              <a:t>https</a:t>
            </a:r>
            <a:r>
              <a:rPr lang="en-US" altLang="zh-TW" sz="2400" dirty="0" smtClean="0">
                <a:hlinkClick r:id="rId2"/>
              </a:rPr>
              <a:t>://www.safelab.edu.tw</a:t>
            </a:r>
            <a:r>
              <a:rPr lang="en-US" altLang="zh-TW" sz="2400" dirty="0" smtClean="0"/>
              <a:t>)</a:t>
            </a:r>
          </a:p>
          <a:p>
            <a:pPr lvl="1"/>
            <a:r>
              <a:rPr lang="zh-TW" altLang="en-US" sz="2400" dirty="0" smtClean="0"/>
              <a:t>事故通報：重大事故（立即通報）與其它事故（一周內通報）</a:t>
            </a:r>
            <a:endParaRPr lang="zh-TW" altLang="en-US" sz="2400" dirty="0"/>
          </a:p>
        </p:txBody>
      </p:sp>
      <p:sp>
        <p:nvSpPr>
          <p:cNvPr id="8" name="投影片編號版面配置區 3"/>
          <p:cNvSpPr>
            <a:spLocks noGrp="1"/>
          </p:cNvSpPr>
          <p:nvPr>
            <p:ph type="sldNum" sz="quarter" idx="12"/>
          </p:nvPr>
        </p:nvSpPr>
        <p:spPr/>
        <p:txBody>
          <a:bodyPr/>
          <a:lstStyle/>
          <a:p>
            <a:fld id="{35AC43B1-244E-49A0-8651-1D857DBD49F4}" type="slidenum">
              <a:rPr lang="zh-TW" altLang="en-US" smtClean="0"/>
              <a:pPr/>
              <a:t>15</a:t>
            </a:fld>
            <a:endParaRPr lang="zh-TW" altLang="en-US"/>
          </a:p>
        </p:txBody>
      </p:sp>
      <p:pic>
        <p:nvPicPr>
          <p:cNvPr id="9" name="Picture 2" descr="http://theemployerlawyers.com/wp-content/uploads/2013/11/workplace_accident.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452320" y="3933056"/>
            <a:ext cx="1315509" cy="229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17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chor="ctr"/>
          <a:lstStyle/>
          <a:p>
            <a:pPr algn="ctr"/>
            <a:r>
              <a:rPr lang="zh-TW" altLang="en-US" sz="5400" dirty="0" smtClean="0"/>
              <a:t>安全衛生</a:t>
            </a:r>
            <a:r>
              <a:rPr lang="zh-TW" altLang="en-US" sz="5400" dirty="0"/>
              <a:t>預防設備或</a:t>
            </a:r>
            <a:r>
              <a:rPr lang="zh-TW" altLang="en-US" sz="5400" dirty="0" smtClean="0"/>
              <a:t>措施</a:t>
            </a:r>
            <a:endParaRPr lang="zh-TW" altLang="en-US" sz="5400" dirty="0"/>
          </a:p>
        </p:txBody>
      </p:sp>
      <p:sp>
        <p:nvSpPr>
          <p:cNvPr id="6" name="文字版面配置區 5"/>
          <p:cNvSpPr>
            <a:spLocks noGrp="1"/>
          </p:cNvSpPr>
          <p:nvPr>
            <p:ph type="body" idx="1"/>
          </p:nvPr>
        </p:nvSpPr>
        <p:spPr>
          <a:xfrm>
            <a:off x="1979712" y="2704664"/>
            <a:ext cx="4896544" cy="2524536"/>
          </a:xfrm>
        </p:spPr>
        <p:txBody>
          <a:bodyPr>
            <a:noAutofit/>
          </a:bodyPr>
          <a:lstStyle/>
          <a:p>
            <a:r>
              <a:rPr lang="zh-TW" altLang="en-US" sz="2800" dirty="0" smtClean="0"/>
              <a:t>一、一般責任</a:t>
            </a:r>
            <a:endParaRPr lang="en-US" altLang="zh-TW" sz="2800" dirty="0" smtClean="0"/>
          </a:p>
          <a:p>
            <a:r>
              <a:rPr lang="zh-TW" altLang="en-US" sz="2800" dirty="0" smtClean="0"/>
              <a:t>二、安全</a:t>
            </a:r>
            <a:r>
              <a:rPr lang="zh-TW" altLang="en-US" sz="2800" dirty="0"/>
              <a:t>衛生設備及</a:t>
            </a:r>
            <a:r>
              <a:rPr lang="zh-TW" altLang="en-US" sz="2800" dirty="0" smtClean="0"/>
              <a:t>措施</a:t>
            </a:r>
            <a:endParaRPr lang="en-US" altLang="zh-TW" sz="2800" dirty="0" smtClean="0"/>
          </a:p>
          <a:p>
            <a:r>
              <a:rPr lang="zh-TW" altLang="en-US" sz="2800" dirty="0" smtClean="0"/>
              <a:t>三、</a:t>
            </a:r>
            <a:r>
              <a:rPr lang="zh-TW" altLang="en-US" sz="2800" dirty="0"/>
              <a:t>立即發生</a:t>
            </a:r>
            <a:r>
              <a:rPr lang="zh-TW" altLang="en-US" sz="2800" dirty="0" smtClean="0"/>
              <a:t>危險虞</a:t>
            </a:r>
            <a:endParaRPr lang="zh-TW" altLang="en-US" sz="2800" dirty="0"/>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16</a:t>
            </a:fld>
            <a:endParaRPr lang="zh-TW" altLang="en-US"/>
          </a:p>
        </p:txBody>
      </p:sp>
    </p:spTree>
    <p:extLst>
      <p:ext uri="{BB962C8B-B14F-4D97-AF65-F5344CB8AC3E}">
        <p14:creationId xmlns:p14="http://schemas.microsoft.com/office/powerpoint/2010/main" val="1662005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8"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sz="3800" dirty="0"/>
              <a:t>一般</a:t>
            </a:r>
            <a:r>
              <a:rPr lang="zh-TW" altLang="en-US" sz="3800" dirty="0" smtClean="0"/>
              <a:t>責任</a:t>
            </a:r>
            <a:r>
              <a:rPr lang="en-US" altLang="zh-TW" sz="3800" dirty="0" smtClean="0"/>
              <a:t>(</a:t>
            </a:r>
            <a:r>
              <a:rPr lang="zh-TW" altLang="en-US" sz="3800" dirty="0" smtClean="0"/>
              <a:t>雖</a:t>
            </a:r>
            <a:r>
              <a:rPr lang="zh-TW" altLang="en-US" sz="3800" dirty="0"/>
              <a:t>無罰則但有責任</a:t>
            </a:r>
            <a:r>
              <a:rPr lang="en-US" altLang="zh-TW" sz="3800" dirty="0"/>
              <a:t>,</a:t>
            </a:r>
            <a:r>
              <a:rPr lang="zh-TW" altLang="en-US" sz="3800" dirty="0"/>
              <a:t>第</a:t>
            </a:r>
            <a:r>
              <a:rPr lang="en-US" altLang="zh-TW" sz="3800" dirty="0"/>
              <a:t>5</a:t>
            </a:r>
            <a:r>
              <a:rPr lang="zh-TW" altLang="en-US" sz="3800" dirty="0" smtClean="0"/>
              <a:t>條</a:t>
            </a:r>
            <a:r>
              <a:rPr lang="en-US" altLang="zh-TW" sz="3800" dirty="0" smtClean="0"/>
              <a:t>)-</a:t>
            </a:r>
            <a:r>
              <a:rPr lang="en-US" altLang="zh-TW" sz="3800" dirty="0"/>
              <a:t>1</a:t>
            </a:r>
          </a:p>
        </p:txBody>
      </p:sp>
      <p:sp>
        <p:nvSpPr>
          <p:cNvPr id="16389" name="Rectangle 3"/>
          <p:cNvSpPr>
            <a:spLocks noGrp="1" noChangeArrowheads="1"/>
          </p:cNvSpPr>
          <p:nvPr>
            <p:ph idx="1"/>
          </p:nvPr>
        </p:nvSpPr>
        <p:spPr/>
        <p:txBody>
          <a:bodyPr/>
          <a:lstStyle/>
          <a:p>
            <a:pPr>
              <a:defRPr/>
            </a:pPr>
            <a:r>
              <a:rPr lang="zh-TW" altLang="en-US" dirty="0">
                <a:solidFill>
                  <a:schemeClr val="accent1"/>
                </a:solidFill>
              </a:rPr>
              <a:t>管理要點第</a:t>
            </a:r>
            <a:r>
              <a:rPr lang="en-US" altLang="zh-TW" dirty="0">
                <a:solidFill>
                  <a:schemeClr val="accent1"/>
                </a:solidFill>
              </a:rPr>
              <a:t>5</a:t>
            </a:r>
            <a:r>
              <a:rPr lang="zh-TW" altLang="en-US" dirty="0">
                <a:solidFill>
                  <a:schemeClr val="accent1"/>
                </a:solidFill>
              </a:rPr>
              <a:t>條</a:t>
            </a:r>
            <a:endParaRPr lang="en-US" altLang="zh-TW" dirty="0">
              <a:solidFill>
                <a:schemeClr val="accent1"/>
              </a:solidFill>
            </a:endParaRPr>
          </a:p>
          <a:p>
            <a:pPr eaLnBrk="1" hangingPunct="1">
              <a:defRPr/>
            </a:pPr>
            <a:r>
              <a:rPr lang="zh-TW" altLang="en-US" dirty="0" smtClean="0"/>
              <a:t>雇主使勞工從事工作，應在</a:t>
            </a:r>
            <a:r>
              <a:rPr lang="zh-TW" altLang="en-US" dirty="0" smtClean="0">
                <a:solidFill>
                  <a:srgbClr val="FF0000"/>
                </a:solidFill>
              </a:rPr>
              <a:t>合理可行範圍內</a:t>
            </a:r>
            <a:r>
              <a:rPr lang="zh-TW" altLang="en-US" dirty="0" smtClean="0"/>
              <a:t>，採取必要之預防設備或措施，使勞工免於發生職業災害。</a:t>
            </a:r>
          </a:p>
          <a:p>
            <a:pPr lvl="1" eaLnBrk="1" hangingPunct="1">
              <a:buFont typeface="Wingdings" pitchFamily="2" charset="2"/>
              <a:buChar char="l"/>
              <a:defRPr/>
            </a:pPr>
            <a:r>
              <a:rPr lang="zh-TW" altLang="en-US" dirty="0" smtClean="0"/>
              <a:t>雇主使勞工於</a:t>
            </a:r>
            <a:r>
              <a:rPr lang="zh-TW" altLang="en-US" dirty="0" smtClean="0">
                <a:solidFill>
                  <a:srgbClr val="FF0000"/>
                </a:solidFill>
              </a:rPr>
              <a:t>支配管理範圍外</a:t>
            </a:r>
            <a:r>
              <a:rPr lang="zh-TW" altLang="en-US" dirty="0" smtClean="0"/>
              <a:t>執行職務，仍應採預防措施</a:t>
            </a:r>
            <a:r>
              <a:rPr lang="en-US" altLang="zh-TW" dirty="0" smtClean="0"/>
              <a:t>(</a:t>
            </a:r>
            <a:r>
              <a:rPr lang="zh-TW" altLang="en-US" dirty="0" smtClean="0"/>
              <a:t>如記者外勤採訪作業、保險業務員至客戶處接洽業務、颱風天外送</a:t>
            </a:r>
            <a:r>
              <a:rPr lang="en-US" altLang="zh-TW" dirty="0" smtClean="0"/>
              <a:t>pizza)</a:t>
            </a:r>
            <a:r>
              <a:rPr lang="zh-TW" altLang="en-US" dirty="0" smtClean="0"/>
              <a:t>。現行法令未必有所規範，但雇主應</a:t>
            </a:r>
            <a:r>
              <a:rPr lang="zh-TW" altLang="en-US" dirty="0" smtClean="0">
                <a:solidFill>
                  <a:srgbClr val="FF0000"/>
                </a:solidFill>
              </a:rPr>
              <a:t>事先評估風險</a:t>
            </a:r>
            <a:r>
              <a:rPr lang="zh-TW" altLang="en-US" dirty="0" smtClean="0"/>
              <a:t>，採取合理可行作為</a:t>
            </a:r>
            <a:r>
              <a:rPr lang="en-US" altLang="zh-TW" dirty="0" smtClean="0"/>
              <a:t>(</a:t>
            </a:r>
            <a:r>
              <a:rPr lang="zh-TW" altLang="en-US" dirty="0" smtClean="0"/>
              <a:t>例如</a:t>
            </a:r>
            <a:r>
              <a:rPr lang="zh-TW" altLang="en-US" dirty="0" smtClean="0">
                <a:solidFill>
                  <a:srgbClr val="FF0000"/>
                </a:solidFill>
              </a:rPr>
              <a:t>遵循政府</a:t>
            </a:r>
            <a:r>
              <a:rPr lang="zh-TW" altLang="en-US" dirty="0" smtClean="0"/>
              <a:t>發布之</a:t>
            </a:r>
            <a:r>
              <a:rPr lang="zh-TW" altLang="en-US" dirty="0" smtClean="0">
                <a:solidFill>
                  <a:srgbClr val="FF0000"/>
                </a:solidFill>
              </a:rPr>
              <a:t>安全衛生指引</a:t>
            </a:r>
            <a:r>
              <a:rPr lang="zh-TW" altLang="en-US" dirty="0" smtClean="0"/>
              <a:t>及</a:t>
            </a:r>
            <a:r>
              <a:rPr lang="zh-TW" altLang="en-US" dirty="0" smtClean="0">
                <a:solidFill>
                  <a:srgbClr val="FF0000"/>
                </a:solidFill>
              </a:rPr>
              <a:t>業界實務規範</a:t>
            </a:r>
            <a:r>
              <a:rPr lang="zh-TW" altLang="en-US" dirty="0" smtClean="0"/>
              <a:t>等</a:t>
            </a:r>
            <a:r>
              <a:rPr lang="en-US" altLang="zh-TW" dirty="0" smtClean="0"/>
              <a:t>)</a:t>
            </a:r>
            <a:r>
              <a:rPr lang="zh-TW" altLang="en-US" dirty="0" smtClean="0"/>
              <a:t>。</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17</a:t>
            </a:fld>
            <a:endParaRPr lang="zh-TW" altLang="en-US"/>
          </a:p>
        </p:txBody>
      </p:sp>
      <p:pic>
        <p:nvPicPr>
          <p:cNvPr id="625670" name="圖片 1" descr="http://twimg.edgesuite.net/images/ReNews/20140722/640_7501e5570ee16391d959d248f68aaa96.jpg">
            <a:hlinkClick r:id="rId2" tooltip="&quot;麥德姆颱風來襲，職安署提醒，勞工外送、採訪，僱主須提供防護措施，違者最高罰30萬元，圖為外送員騎車送餐。資料照片&quo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5373216"/>
            <a:ext cx="1872208" cy="111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5671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2"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sz="3800" dirty="0"/>
              <a:t>一般</a:t>
            </a:r>
            <a:r>
              <a:rPr lang="zh-TW" altLang="en-US" sz="3800" dirty="0" smtClean="0"/>
              <a:t>責任</a:t>
            </a:r>
            <a:r>
              <a:rPr lang="en-US" altLang="zh-TW" sz="3800" dirty="0" smtClean="0"/>
              <a:t>(</a:t>
            </a:r>
            <a:r>
              <a:rPr lang="zh-TW" altLang="en-US" sz="3800" dirty="0" smtClean="0"/>
              <a:t>雖</a:t>
            </a:r>
            <a:r>
              <a:rPr lang="zh-TW" altLang="en-US" sz="3800" dirty="0"/>
              <a:t>無罰則但有責任</a:t>
            </a:r>
            <a:r>
              <a:rPr lang="en-US" altLang="zh-TW" sz="3800" dirty="0"/>
              <a:t>,</a:t>
            </a:r>
            <a:r>
              <a:rPr lang="zh-TW" altLang="en-US" sz="3800" dirty="0"/>
              <a:t>第</a:t>
            </a:r>
            <a:r>
              <a:rPr lang="en-US" altLang="zh-TW" sz="3800" dirty="0"/>
              <a:t>5</a:t>
            </a:r>
            <a:r>
              <a:rPr lang="zh-TW" altLang="en-US" sz="3800" dirty="0" smtClean="0"/>
              <a:t>條</a:t>
            </a:r>
            <a:r>
              <a:rPr lang="en-US" altLang="zh-TW" sz="3800" dirty="0" smtClean="0"/>
              <a:t>)-</a:t>
            </a:r>
            <a:r>
              <a:rPr lang="en-US" altLang="zh-TW" sz="3800" dirty="0"/>
              <a:t>2</a:t>
            </a:r>
          </a:p>
        </p:txBody>
      </p:sp>
      <p:sp>
        <p:nvSpPr>
          <p:cNvPr id="626693" name="Rectangle 3"/>
          <p:cNvSpPr>
            <a:spLocks noGrp="1" noChangeArrowheads="1"/>
          </p:cNvSpPr>
          <p:nvPr>
            <p:ph idx="1"/>
          </p:nvPr>
        </p:nvSpPr>
        <p:spPr/>
        <p:txBody>
          <a:bodyPr>
            <a:normAutofit/>
          </a:bodyPr>
          <a:lstStyle/>
          <a:p>
            <a:pPr eaLnBrk="1" hangingPunct="1"/>
            <a:r>
              <a:rPr lang="zh-TW" altLang="en-US" dirty="0" smtClean="0"/>
              <a:t>機械、設備、器具、原料、材料等物件之設計、製造或輸入者及工程之設計或施工者，應於設計、製造、輸入或施工規劃階段實施風險評估，致力防止此等物件於使用或工程施工時，發生職業災害。</a:t>
            </a:r>
          </a:p>
          <a:p>
            <a:pPr lvl="1" eaLnBrk="1" hangingPunct="1">
              <a:buFont typeface="Wingdings" pitchFamily="2" charset="2"/>
              <a:buChar char="l"/>
            </a:pPr>
            <a:r>
              <a:rPr lang="zh-TW" altLang="en-US" dirty="0" smtClean="0"/>
              <a:t>於設計、製造、輸入或施工規劃階段實施風險評估，</a:t>
            </a:r>
            <a:r>
              <a:rPr lang="zh-TW" altLang="en-US" dirty="0" smtClean="0">
                <a:solidFill>
                  <a:srgbClr val="FF0000"/>
                </a:solidFill>
              </a:rPr>
              <a:t>事前</a:t>
            </a:r>
            <a:r>
              <a:rPr lang="zh-TW" altLang="en-US" dirty="0" smtClean="0"/>
              <a:t>消減危害</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18</a:t>
            </a:fld>
            <a:endParaRPr lang="zh-TW" altLang="en-US"/>
          </a:p>
        </p:txBody>
      </p:sp>
    </p:spTree>
    <p:extLst>
      <p:ext uri="{BB962C8B-B14F-4D97-AF65-F5344CB8AC3E}">
        <p14:creationId xmlns:p14="http://schemas.microsoft.com/office/powerpoint/2010/main" val="7511297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6"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sz="4400" dirty="0"/>
              <a:t>安全衛生設備及</a:t>
            </a:r>
            <a:r>
              <a:rPr lang="zh-TW" altLang="en-US" sz="4400" dirty="0" smtClean="0"/>
              <a:t>措施</a:t>
            </a:r>
            <a:r>
              <a:rPr lang="en-US" altLang="zh-TW" sz="4400" dirty="0" smtClean="0"/>
              <a:t>(</a:t>
            </a:r>
            <a:r>
              <a:rPr lang="zh-TW" altLang="en-US" sz="4400" dirty="0" smtClean="0"/>
              <a:t>第</a:t>
            </a:r>
            <a:r>
              <a:rPr lang="en-US" altLang="zh-TW" sz="4400" dirty="0"/>
              <a:t>6</a:t>
            </a:r>
            <a:r>
              <a:rPr lang="zh-TW" altLang="en-US" sz="4400" dirty="0"/>
              <a:t>條第</a:t>
            </a:r>
            <a:r>
              <a:rPr lang="en-US" altLang="zh-TW" sz="4400" dirty="0"/>
              <a:t>1</a:t>
            </a:r>
            <a:r>
              <a:rPr lang="zh-TW" altLang="en-US" sz="4400" dirty="0" smtClean="0"/>
              <a:t>項</a:t>
            </a:r>
            <a:r>
              <a:rPr lang="en-US" altLang="zh-TW" sz="4400" dirty="0" smtClean="0"/>
              <a:t>)</a:t>
            </a:r>
            <a:endParaRPr lang="en-US" altLang="zh-TW" sz="4400" dirty="0"/>
          </a:p>
        </p:txBody>
      </p:sp>
      <p:sp>
        <p:nvSpPr>
          <p:cNvPr id="18437" name="Rectangle 3"/>
          <p:cNvSpPr>
            <a:spLocks noGrp="1" noChangeArrowheads="1"/>
          </p:cNvSpPr>
          <p:nvPr>
            <p:ph idx="1"/>
          </p:nvPr>
        </p:nvSpPr>
        <p:spPr/>
        <p:txBody>
          <a:bodyPr>
            <a:normAutofit fontScale="92500" lnSpcReduction="10000"/>
          </a:bodyPr>
          <a:lstStyle/>
          <a:p>
            <a:pPr fontAlgn="base">
              <a:spcAft>
                <a:spcPct val="0"/>
              </a:spcAft>
              <a:defRPr/>
            </a:pPr>
            <a:r>
              <a:rPr lang="zh-TW" altLang="en-US" sz="2600" dirty="0">
                <a:solidFill>
                  <a:schemeClr val="accent1"/>
                </a:solidFill>
              </a:rPr>
              <a:t>管理要點第</a:t>
            </a:r>
            <a:r>
              <a:rPr lang="en-US" altLang="zh-TW" sz="2600" dirty="0">
                <a:solidFill>
                  <a:schemeClr val="accent1"/>
                </a:solidFill>
              </a:rPr>
              <a:t>15</a:t>
            </a:r>
            <a:r>
              <a:rPr lang="zh-TW" altLang="en-US" sz="2600" dirty="0">
                <a:solidFill>
                  <a:schemeClr val="accent1"/>
                </a:solidFill>
              </a:rPr>
              <a:t>條</a:t>
            </a:r>
            <a:endParaRPr lang="en-US" altLang="zh-TW" sz="2600" dirty="0">
              <a:solidFill>
                <a:schemeClr val="accent1"/>
              </a:solidFill>
            </a:endParaRPr>
          </a:p>
          <a:p>
            <a:pPr eaLnBrk="1" hangingPunct="1">
              <a:defRPr/>
            </a:pPr>
            <a:r>
              <a:rPr lang="zh-TW" altLang="en-US" sz="2400" dirty="0" smtClean="0"/>
              <a:t>雇主對下列事項應有符合規定之必要安全衛生設備及措施：</a:t>
            </a:r>
          </a:p>
          <a:p>
            <a:pPr lvl="1">
              <a:buFont typeface="Wingdings" pitchFamily="2" charset="2"/>
              <a:buNone/>
              <a:defRPr/>
            </a:pPr>
            <a:r>
              <a:rPr lang="zh-TW" altLang="en-US" dirty="0" smtClean="0"/>
              <a:t>一、防止</a:t>
            </a:r>
            <a:r>
              <a:rPr lang="zh-TW" altLang="en-US" dirty="0" smtClean="0">
                <a:solidFill>
                  <a:srgbClr val="FF0000"/>
                </a:solidFill>
              </a:rPr>
              <a:t>機械、設備或器具</a:t>
            </a:r>
            <a:r>
              <a:rPr lang="zh-TW" altLang="en-US" dirty="0" smtClean="0"/>
              <a:t>等引起之危害。</a:t>
            </a:r>
          </a:p>
          <a:p>
            <a:pPr lvl="1">
              <a:buFont typeface="Wingdings" pitchFamily="2" charset="2"/>
              <a:buNone/>
              <a:defRPr/>
            </a:pPr>
            <a:r>
              <a:rPr lang="zh-TW" altLang="en-US" dirty="0" smtClean="0"/>
              <a:t>二、防止</a:t>
            </a:r>
            <a:r>
              <a:rPr lang="zh-TW" altLang="en-US" dirty="0" smtClean="0">
                <a:solidFill>
                  <a:srgbClr val="FF0000"/>
                </a:solidFill>
              </a:rPr>
              <a:t>爆炸性或發火性等物質</a:t>
            </a:r>
            <a:r>
              <a:rPr lang="zh-TW" altLang="en-US" dirty="0" smtClean="0"/>
              <a:t>引起之危害。</a:t>
            </a:r>
          </a:p>
          <a:p>
            <a:pPr lvl="1">
              <a:buFont typeface="Wingdings" pitchFamily="2" charset="2"/>
              <a:buNone/>
              <a:defRPr/>
            </a:pPr>
            <a:r>
              <a:rPr lang="zh-TW" altLang="en-US" dirty="0" smtClean="0"/>
              <a:t>三、防止電、熱或其他之能引起之危害。</a:t>
            </a:r>
          </a:p>
          <a:p>
            <a:pPr lvl="1">
              <a:buFont typeface="Wingdings" pitchFamily="2" charset="2"/>
              <a:buNone/>
              <a:defRPr/>
            </a:pPr>
            <a:r>
              <a:rPr lang="zh-TW" altLang="en-US" dirty="0" smtClean="0"/>
              <a:t>四、防止採石、採掘、裝卸、搬運、堆積或採伐等作業中引起之危害。</a:t>
            </a:r>
          </a:p>
          <a:p>
            <a:pPr lvl="1">
              <a:buFont typeface="Wingdings" pitchFamily="2" charset="2"/>
              <a:buNone/>
              <a:defRPr/>
            </a:pPr>
            <a:r>
              <a:rPr lang="zh-TW" altLang="en-US" dirty="0" smtClean="0"/>
              <a:t>五、防止有墜落、</a:t>
            </a:r>
            <a:r>
              <a:rPr lang="zh-TW" altLang="en-US" dirty="0" smtClean="0">
                <a:solidFill>
                  <a:srgbClr val="FF0000"/>
                </a:solidFill>
              </a:rPr>
              <a:t>物體飛落</a:t>
            </a:r>
            <a:r>
              <a:rPr lang="zh-TW" altLang="en-US" dirty="0" smtClean="0"/>
              <a:t>或崩塌等之虞之作業場所引起之危害。</a:t>
            </a:r>
          </a:p>
          <a:p>
            <a:pPr lvl="1">
              <a:buFont typeface="Wingdings" pitchFamily="2" charset="2"/>
              <a:buNone/>
              <a:defRPr/>
            </a:pPr>
            <a:r>
              <a:rPr lang="zh-TW" altLang="en-US" dirty="0" smtClean="0"/>
              <a:t>六、防止高壓氣體引起之危害。</a:t>
            </a:r>
          </a:p>
          <a:p>
            <a:pPr lvl="1">
              <a:buFont typeface="Wingdings" pitchFamily="2" charset="2"/>
              <a:buNone/>
              <a:defRPr/>
            </a:pPr>
            <a:r>
              <a:rPr lang="zh-TW" altLang="en-US" dirty="0" smtClean="0"/>
              <a:t>七、防止原料、材料、氣體、蒸氣、粉塵、溶劑、化學品、含毒性物質或缺氧空氣等引起之危害。</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19</a:t>
            </a:fld>
            <a:endParaRPr lang="zh-TW" altLang="en-US"/>
          </a:p>
        </p:txBody>
      </p:sp>
    </p:spTree>
    <p:extLst>
      <p:ext uri="{BB962C8B-B14F-4D97-AF65-F5344CB8AC3E}">
        <p14:creationId xmlns:p14="http://schemas.microsoft.com/office/powerpoint/2010/main" val="2312344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5" name="內容版面配置區 4"/>
          <p:cNvSpPr>
            <a:spLocks noGrp="1"/>
          </p:cNvSpPr>
          <p:nvPr>
            <p:ph idx="1"/>
          </p:nvPr>
        </p:nvSpPr>
        <p:spPr/>
        <p:txBody>
          <a:bodyPr/>
          <a:lstStyle/>
          <a:p>
            <a:r>
              <a:rPr lang="zh-TW" altLang="en-US" dirty="0" smtClean="0"/>
              <a:t>法源</a:t>
            </a:r>
            <a:endParaRPr lang="en-US" altLang="zh-TW" dirty="0" smtClean="0"/>
          </a:p>
          <a:p>
            <a:r>
              <a:rPr lang="zh-TW" altLang="en-US" dirty="0" smtClean="0"/>
              <a:t>名詞定義（含災害通報）</a:t>
            </a:r>
            <a:endParaRPr lang="en-US" altLang="zh-TW" dirty="0" smtClean="0"/>
          </a:p>
          <a:p>
            <a:r>
              <a:rPr lang="zh-TW" altLang="en-US" dirty="0"/>
              <a:t>安全衛生預防設備或</a:t>
            </a:r>
            <a:r>
              <a:rPr lang="zh-TW" altLang="en-US" dirty="0" smtClean="0"/>
              <a:t>措施</a:t>
            </a:r>
            <a:endParaRPr lang="en-US" altLang="zh-TW" dirty="0" smtClean="0"/>
          </a:p>
          <a:p>
            <a:r>
              <a:rPr lang="zh-TW" altLang="en-US" dirty="0" smtClean="0"/>
              <a:t>機械</a:t>
            </a:r>
            <a:r>
              <a:rPr lang="zh-TW" altLang="en-US" dirty="0"/>
              <a:t>設備防護</a:t>
            </a:r>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2</a:t>
            </a:fld>
            <a:endParaRPr lang="zh-TW" altLang="en-US"/>
          </a:p>
        </p:txBody>
      </p:sp>
    </p:spTree>
    <p:extLst>
      <p:ext uri="{BB962C8B-B14F-4D97-AF65-F5344CB8AC3E}">
        <p14:creationId xmlns:p14="http://schemas.microsoft.com/office/powerpoint/2010/main" val="3266720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6"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sz="4400" dirty="0"/>
              <a:t>安全衛生設備及</a:t>
            </a:r>
            <a:r>
              <a:rPr lang="zh-TW" altLang="en-US" sz="4400" dirty="0" smtClean="0"/>
              <a:t>措施</a:t>
            </a:r>
            <a:r>
              <a:rPr lang="en-US" altLang="zh-TW" sz="4400" dirty="0" smtClean="0"/>
              <a:t>(</a:t>
            </a:r>
            <a:r>
              <a:rPr lang="zh-TW" altLang="en-US" sz="4400" dirty="0" smtClean="0"/>
              <a:t>第</a:t>
            </a:r>
            <a:r>
              <a:rPr lang="en-US" altLang="zh-TW" sz="4400" dirty="0"/>
              <a:t>6</a:t>
            </a:r>
            <a:r>
              <a:rPr lang="zh-TW" altLang="en-US" sz="4400" dirty="0"/>
              <a:t>條第</a:t>
            </a:r>
            <a:r>
              <a:rPr lang="en-US" altLang="zh-TW" sz="4400" dirty="0"/>
              <a:t>1</a:t>
            </a:r>
            <a:r>
              <a:rPr lang="zh-TW" altLang="en-US" sz="4400" dirty="0" smtClean="0"/>
              <a:t>項</a:t>
            </a:r>
            <a:r>
              <a:rPr lang="en-US" altLang="zh-TW" sz="4400" dirty="0" smtClean="0"/>
              <a:t>)</a:t>
            </a:r>
            <a:endParaRPr lang="en-US" altLang="zh-TW" sz="4400" dirty="0"/>
          </a:p>
        </p:txBody>
      </p:sp>
      <p:sp>
        <p:nvSpPr>
          <p:cNvPr id="18437" name="Rectangle 3"/>
          <p:cNvSpPr>
            <a:spLocks noGrp="1" noChangeArrowheads="1"/>
          </p:cNvSpPr>
          <p:nvPr>
            <p:ph idx="1"/>
          </p:nvPr>
        </p:nvSpPr>
        <p:spPr/>
        <p:txBody>
          <a:bodyPr>
            <a:normAutofit fontScale="92500" lnSpcReduction="10000"/>
          </a:bodyPr>
          <a:lstStyle/>
          <a:p>
            <a:pPr fontAlgn="base">
              <a:spcAft>
                <a:spcPct val="0"/>
              </a:spcAft>
              <a:defRPr/>
            </a:pPr>
            <a:r>
              <a:rPr lang="zh-TW" altLang="en-US" dirty="0">
                <a:solidFill>
                  <a:schemeClr val="accent1"/>
                </a:solidFill>
              </a:rPr>
              <a:t>管理要點第</a:t>
            </a:r>
            <a:r>
              <a:rPr lang="en-US" altLang="zh-TW" dirty="0">
                <a:solidFill>
                  <a:schemeClr val="accent1"/>
                </a:solidFill>
              </a:rPr>
              <a:t>15</a:t>
            </a:r>
            <a:r>
              <a:rPr lang="zh-TW" altLang="en-US" dirty="0">
                <a:solidFill>
                  <a:schemeClr val="accent1"/>
                </a:solidFill>
              </a:rPr>
              <a:t>條</a:t>
            </a:r>
            <a:endParaRPr lang="en-US" altLang="zh-TW" dirty="0">
              <a:solidFill>
                <a:schemeClr val="accent1"/>
              </a:solidFill>
            </a:endParaRPr>
          </a:p>
          <a:p>
            <a:pPr eaLnBrk="1" hangingPunct="1">
              <a:defRPr/>
            </a:pPr>
            <a:r>
              <a:rPr lang="zh-TW" altLang="en-US" sz="2400" dirty="0" smtClean="0"/>
              <a:t>雇主對下列事項應有符合規定之必要安全衛生設備及措施：</a:t>
            </a:r>
          </a:p>
          <a:p>
            <a:pPr lvl="1">
              <a:buFont typeface="Wingdings" pitchFamily="2" charset="2"/>
              <a:buNone/>
              <a:defRPr/>
            </a:pPr>
            <a:r>
              <a:rPr lang="zh-TW" altLang="en-US" dirty="0" smtClean="0"/>
              <a:t>八、防止輻射、高溫、低溫、超音波、噪音、振動或異常氣壓等引起之危害。</a:t>
            </a:r>
          </a:p>
          <a:p>
            <a:pPr lvl="1">
              <a:buFont typeface="Wingdings" pitchFamily="2" charset="2"/>
              <a:buNone/>
              <a:defRPr/>
            </a:pPr>
            <a:r>
              <a:rPr lang="zh-TW" altLang="en-US" dirty="0" smtClean="0"/>
              <a:t>九、防止監視儀表或精密作業等引起之危害。</a:t>
            </a:r>
          </a:p>
          <a:p>
            <a:pPr lvl="1">
              <a:buFont typeface="Wingdings" pitchFamily="2" charset="2"/>
              <a:buNone/>
              <a:defRPr/>
            </a:pPr>
            <a:r>
              <a:rPr lang="zh-TW" altLang="en-US" dirty="0" smtClean="0"/>
              <a:t>十、防止廢氣、廢液或殘渣等廢棄物引起之危害。</a:t>
            </a:r>
          </a:p>
          <a:p>
            <a:pPr lvl="1">
              <a:buFont typeface="Wingdings" pitchFamily="2" charset="2"/>
              <a:buNone/>
              <a:defRPr/>
            </a:pPr>
            <a:r>
              <a:rPr lang="zh-TW" altLang="en-US" dirty="0" smtClean="0"/>
              <a:t>十一、防止水患或火災等引起之危害。</a:t>
            </a:r>
          </a:p>
          <a:p>
            <a:pPr lvl="1">
              <a:buFont typeface="Wingdings" pitchFamily="2" charset="2"/>
              <a:buNone/>
              <a:defRPr/>
            </a:pPr>
            <a:r>
              <a:rPr lang="zh-TW" altLang="en-US" dirty="0" smtClean="0">
                <a:solidFill>
                  <a:srgbClr val="FF0000"/>
                </a:solidFill>
              </a:rPr>
              <a:t>十二、防止動物、植物或微生物等引起之危害。</a:t>
            </a:r>
          </a:p>
          <a:p>
            <a:pPr lvl="1">
              <a:buNone/>
              <a:defRPr/>
            </a:pPr>
            <a:r>
              <a:rPr lang="zh-TW" altLang="en-US" dirty="0">
                <a:solidFill>
                  <a:srgbClr val="FF0000"/>
                </a:solidFill>
              </a:rPr>
              <a:t>十三、防止通道、地板或階梯等引起之危害。</a:t>
            </a:r>
          </a:p>
          <a:p>
            <a:pPr lvl="1">
              <a:buNone/>
              <a:defRPr/>
            </a:pPr>
            <a:r>
              <a:rPr lang="zh-TW" altLang="en-US" dirty="0">
                <a:solidFill>
                  <a:srgbClr val="FF0000"/>
                </a:solidFill>
              </a:rPr>
              <a:t>十四、防止未採取充足通風、採光、照明、保溫或防濕等引起之危害。</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20</a:t>
            </a:fld>
            <a:endParaRPr lang="zh-TW" altLang="en-US"/>
          </a:p>
        </p:txBody>
      </p:sp>
    </p:spTree>
    <p:extLst>
      <p:ext uri="{BB962C8B-B14F-4D97-AF65-F5344CB8AC3E}">
        <p14:creationId xmlns:p14="http://schemas.microsoft.com/office/powerpoint/2010/main" val="144548678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40" name="Rectangle 2"/>
          <p:cNvSpPr>
            <a:spLocks noGrp="1" noChangeArrowheads="1"/>
          </p:cNvSpPr>
          <p:nvPr>
            <p:ph type="title"/>
          </p:nvPr>
        </p:nvSpPr>
        <p:spPr>
          <a:ln/>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eaLnBrk="1" hangingPunct="1"/>
            <a:r>
              <a:rPr lang="zh-TW" altLang="en-US" sz="3600" dirty="0"/>
              <a:t>安全衛生設備及措施</a:t>
            </a:r>
            <a:r>
              <a:rPr lang="en-US" altLang="zh-TW" sz="3600" dirty="0"/>
              <a:t>(</a:t>
            </a:r>
            <a:r>
              <a:rPr lang="zh-TW" altLang="en-US" sz="3600" dirty="0"/>
              <a:t>第</a:t>
            </a:r>
            <a:r>
              <a:rPr lang="en-US" altLang="zh-TW" sz="3600" dirty="0"/>
              <a:t>6</a:t>
            </a:r>
            <a:r>
              <a:rPr lang="zh-TW" altLang="en-US" sz="3600" dirty="0"/>
              <a:t>條第</a:t>
            </a:r>
            <a:r>
              <a:rPr lang="en-US" altLang="zh-TW" sz="3600" dirty="0"/>
              <a:t>1</a:t>
            </a:r>
            <a:r>
              <a:rPr lang="zh-TW" altLang="en-US" sz="3600" dirty="0"/>
              <a:t>項</a:t>
            </a:r>
            <a:r>
              <a:rPr lang="en-US" altLang="zh-TW" sz="3600" dirty="0"/>
              <a:t>)</a:t>
            </a:r>
            <a:r>
              <a:rPr lang="zh-TW" altLang="en-US" sz="3600" dirty="0" smtClean="0">
                <a:solidFill>
                  <a:srgbClr val="FF0000"/>
                </a:solidFill>
              </a:rPr>
              <a:t>罰則</a:t>
            </a:r>
          </a:p>
        </p:txBody>
      </p:sp>
      <p:sp>
        <p:nvSpPr>
          <p:cNvPr id="628741" name="Rectangle 3"/>
          <p:cNvSpPr>
            <a:spLocks noGrp="1" noChangeArrowheads="1"/>
          </p:cNvSpPr>
          <p:nvPr>
            <p:ph idx="1"/>
          </p:nvPr>
        </p:nvSpPr>
        <p:spPr/>
        <p:txBody>
          <a:bodyPr>
            <a:normAutofit/>
          </a:bodyPr>
          <a:lstStyle/>
          <a:p>
            <a:pPr>
              <a:buClr>
                <a:srgbClr val="0000CC"/>
              </a:buClr>
            </a:pPr>
            <a:r>
              <a:rPr lang="zh-TW" altLang="en-US" dirty="0" smtClean="0"/>
              <a:t>違反第</a:t>
            </a:r>
            <a:r>
              <a:rPr lang="en-US" altLang="zh-TW" dirty="0" smtClean="0"/>
              <a:t>6</a:t>
            </a:r>
            <a:r>
              <a:rPr lang="zh-TW" altLang="en-US" dirty="0" smtClean="0"/>
              <a:t>條第</a:t>
            </a:r>
            <a:r>
              <a:rPr lang="en-US" altLang="zh-TW" dirty="0" smtClean="0"/>
              <a:t>1</a:t>
            </a:r>
            <a:r>
              <a:rPr lang="zh-TW" altLang="en-US" dirty="0" smtClean="0"/>
              <a:t>項致發生</a:t>
            </a:r>
            <a:r>
              <a:rPr lang="zh-TW" altLang="en-US" dirty="0" smtClean="0">
                <a:solidFill>
                  <a:srgbClr val="FF0066"/>
                </a:solidFill>
              </a:rPr>
              <a:t>死亡災害</a:t>
            </a:r>
            <a:r>
              <a:rPr lang="zh-TW" altLang="en-US" dirty="0" smtClean="0"/>
              <a:t>處</a:t>
            </a:r>
            <a:r>
              <a:rPr lang="en-US" altLang="zh-TW" dirty="0" smtClean="0">
                <a:solidFill>
                  <a:srgbClr val="FF0066"/>
                </a:solidFill>
              </a:rPr>
              <a:t>3</a:t>
            </a:r>
            <a:r>
              <a:rPr lang="zh-TW" altLang="en-US" dirty="0" smtClean="0">
                <a:solidFill>
                  <a:srgbClr val="FF0066"/>
                </a:solidFill>
              </a:rPr>
              <a:t>年以下有期徒刑</a:t>
            </a:r>
            <a:r>
              <a:rPr lang="zh-TW" altLang="en-US" dirty="0" smtClean="0"/>
              <a:t>、拘役或科或併科新臺幣</a:t>
            </a:r>
            <a:r>
              <a:rPr lang="en-US" altLang="zh-TW" dirty="0" smtClean="0">
                <a:solidFill>
                  <a:srgbClr val="FF0066"/>
                </a:solidFill>
              </a:rPr>
              <a:t>30</a:t>
            </a:r>
            <a:r>
              <a:rPr lang="zh-TW" altLang="en-US" dirty="0" smtClean="0">
                <a:solidFill>
                  <a:srgbClr val="FF0066"/>
                </a:solidFill>
              </a:rPr>
              <a:t>萬元以下罰金</a:t>
            </a:r>
            <a:r>
              <a:rPr lang="zh-TW" altLang="en-US" dirty="0" smtClean="0"/>
              <a:t>。</a:t>
            </a:r>
          </a:p>
          <a:p>
            <a:pPr>
              <a:buClr>
                <a:srgbClr val="0000CC"/>
              </a:buClr>
            </a:pPr>
            <a:r>
              <a:rPr lang="zh-TW" altLang="en-US" dirty="0" smtClean="0"/>
              <a:t>違反第</a:t>
            </a:r>
            <a:r>
              <a:rPr lang="en-US" altLang="zh-TW" dirty="0" smtClean="0"/>
              <a:t>6</a:t>
            </a:r>
            <a:r>
              <a:rPr lang="zh-TW" altLang="en-US" dirty="0" smtClean="0"/>
              <a:t>條第</a:t>
            </a:r>
            <a:r>
              <a:rPr lang="en-US" altLang="zh-TW" dirty="0" smtClean="0"/>
              <a:t>1</a:t>
            </a:r>
            <a:r>
              <a:rPr lang="zh-TW" altLang="en-US" dirty="0" smtClean="0"/>
              <a:t>項致發生</a:t>
            </a:r>
            <a:r>
              <a:rPr lang="zh-TW" altLang="en-US" dirty="0" smtClean="0">
                <a:solidFill>
                  <a:srgbClr val="FF0066"/>
                </a:solidFill>
              </a:rPr>
              <a:t>災害之罹災人數在</a:t>
            </a:r>
            <a:r>
              <a:rPr lang="en-US" altLang="zh-TW" dirty="0" smtClean="0">
                <a:solidFill>
                  <a:srgbClr val="FF0066"/>
                </a:solidFill>
              </a:rPr>
              <a:t>3</a:t>
            </a:r>
            <a:r>
              <a:rPr lang="zh-TW" altLang="en-US" dirty="0" smtClean="0">
                <a:solidFill>
                  <a:srgbClr val="FF0066"/>
                </a:solidFill>
              </a:rPr>
              <a:t>人以上</a:t>
            </a:r>
            <a:r>
              <a:rPr lang="zh-TW" altLang="en-US" dirty="0" smtClean="0"/>
              <a:t>，處</a:t>
            </a:r>
            <a:r>
              <a:rPr lang="en-US" altLang="zh-TW" dirty="0" smtClean="0">
                <a:solidFill>
                  <a:srgbClr val="FF0066"/>
                </a:solidFill>
              </a:rPr>
              <a:t>1</a:t>
            </a:r>
            <a:r>
              <a:rPr lang="zh-TW" altLang="en-US" dirty="0" smtClean="0">
                <a:solidFill>
                  <a:srgbClr val="FF0066"/>
                </a:solidFill>
              </a:rPr>
              <a:t>年以下有期徒刑</a:t>
            </a:r>
            <a:r>
              <a:rPr lang="zh-TW" altLang="en-US" dirty="0" smtClean="0"/>
              <a:t>、拘役或科或併科新臺幣</a:t>
            </a:r>
            <a:r>
              <a:rPr lang="en-US" altLang="zh-TW" dirty="0" smtClean="0">
                <a:solidFill>
                  <a:srgbClr val="FF0066"/>
                </a:solidFill>
              </a:rPr>
              <a:t>18</a:t>
            </a:r>
            <a:r>
              <a:rPr lang="zh-TW" altLang="en-US" dirty="0" smtClean="0">
                <a:solidFill>
                  <a:srgbClr val="FF0066"/>
                </a:solidFill>
              </a:rPr>
              <a:t>萬元以下罰金</a:t>
            </a:r>
            <a:r>
              <a:rPr lang="zh-TW" altLang="en-US" dirty="0" smtClean="0"/>
              <a:t>。</a:t>
            </a:r>
          </a:p>
          <a:p>
            <a:pPr>
              <a:buClr>
                <a:srgbClr val="0000CC"/>
              </a:buClr>
            </a:pPr>
            <a:r>
              <a:rPr lang="zh-TW" altLang="en-US" dirty="0" smtClean="0">
                <a:solidFill>
                  <a:srgbClr val="FF0066"/>
                </a:solidFill>
              </a:rPr>
              <a:t>違反第</a:t>
            </a:r>
            <a:r>
              <a:rPr lang="en-US" altLang="zh-TW" dirty="0" smtClean="0">
                <a:solidFill>
                  <a:srgbClr val="FF0066"/>
                </a:solidFill>
              </a:rPr>
              <a:t>6</a:t>
            </a:r>
            <a:r>
              <a:rPr lang="zh-TW" altLang="en-US" dirty="0" smtClean="0">
                <a:solidFill>
                  <a:srgbClr val="FF0066"/>
                </a:solidFill>
              </a:rPr>
              <a:t>條第</a:t>
            </a:r>
            <a:r>
              <a:rPr lang="en-US" altLang="zh-TW" dirty="0" smtClean="0">
                <a:solidFill>
                  <a:srgbClr val="FF0066"/>
                </a:solidFill>
              </a:rPr>
              <a:t>1</a:t>
            </a:r>
            <a:r>
              <a:rPr lang="zh-TW" altLang="en-US" dirty="0" smtClean="0">
                <a:solidFill>
                  <a:srgbClr val="FF0066"/>
                </a:solidFill>
              </a:rPr>
              <a:t>項</a:t>
            </a:r>
            <a:r>
              <a:rPr lang="zh-TW" altLang="en-US" dirty="0" smtClean="0"/>
              <a:t>，處新臺幣</a:t>
            </a:r>
            <a:r>
              <a:rPr lang="en-US" altLang="zh-TW" dirty="0" smtClean="0">
                <a:solidFill>
                  <a:srgbClr val="FF0066"/>
                </a:solidFill>
              </a:rPr>
              <a:t>3</a:t>
            </a:r>
            <a:r>
              <a:rPr lang="zh-TW" altLang="en-US" dirty="0" smtClean="0">
                <a:solidFill>
                  <a:srgbClr val="FF0066"/>
                </a:solidFill>
              </a:rPr>
              <a:t>萬元以上</a:t>
            </a:r>
            <a:r>
              <a:rPr lang="en-US" altLang="zh-TW" dirty="0" smtClean="0">
                <a:solidFill>
                  <a:srgbClr val="FF0066"/>
                </a:solidFill>
              </a:rPr>
              <a:t>30</a:t>
            </a:r>
            <a:r>
              <a:rPr lang="zh-TW" altLang="en-US" dirty="0" smtClean="0">
                <a:solidFill>
                  <a:srgbClr val="FF0066"/>
                </a:solidFill>
              </a:rPr>
              <a:t>萬元以下罰鍰</a:t>
            </a:r>
            <a:r>
              <a:rPr lang="zh-TW" altLang="en-US" dirty="0" smtClean="0"/>
              <a:t>。</a:t>
            </a:r>
          </a:p>
        </p:txBody>
      </p:sp>
      <p:sp>
        <p:nvSpPr>
          <p:cNvPr id="2" name="投影片編號版面配置區 1"/>
          <p:cNvSpPr>
            <a:spLocks noGrp="1"/>
          </p:cNvSpPr>
          <p:nvPr>
            <p:ph type="sldNum" sz="quarter" idx="12"/>
          </p:nvPr>
        </p:nvSpPr>
        <p:spPr/>
        <p:txBody>
          <a:bodyPr/>
          <a:lstStyle/>
          <a:p>
            <a:fld id="{35AC43B1-244E-49A0-8651-1D857DBD49F4}" type="slidenum">
              <a:rPr lang="zh-TW" altLang="en-US" smtClean="0"/>
              <a:pPr/>
              <a:t>21</a:t>
            </a:fld>
            <a:endParaRPr lang="zh-TW" altLang="en-US"/>
          </a:p>
        </p:txBody>
      </p:sp>
    </p:spTree>
    <p:extLst>
      <p:ext uri="{BB962C8B-B14F-4D97-AF65-F5344CB8AC3E}">
        <p14:creationId xmlns:p14="http://schemas.microsoft.com/office/powerpoint/2010/main" val="427449744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4" name="Rectangle 2"/>
          <p:cNvSpPr>
            <a:spLocks noGrp="1" noChangeArrowheads="1"/>
          </p:cNvSpPr>
          <p:nvPr>
            <p:ph type="title"/>
          </p:nvPr>
        </p:nvSpPr>
        <p:spPr>
          <a:ln/>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anchor="b">
            <a:normAutofit/>
          </a:bodyPr>
          <a:lstStyle/>
          <a:p>
            <a:r>
              <a:rPr lang="zh-TW" altLang="en-US" sz="3600" dirty="0"/>
              <a:t>安全衛生設備及措施</a:t>
            </a:r>
            <a:r>
              <a:rPr lang="en-US" altLang="zh-TW" sz="3600" dirty="0" smtClean="0"/>
              <a:t>(</a:t>
            </a:r>
            <a:r>
              <a:rPr lang="zh-TW" altLang="en-US" sz="3600" dirty="0" smtClean="0"/>
              <a:t>第</a:t>
            </a:r>
            <a:r>
              <a:rPr lang="en-US" altLang="zh-TW" sz="3600" dirty="0" smtClean="0"/>
              <a:t>6</a:t>
            </a:r>
            <a:r>
              <a:rPr lang="zh-TW" altLang="en-US" sz="3600" dirty="0" smtClean="0"/>
              <a:t>條第</a:t>
            </a:r>
            <a:r>
              <a:rPr lang="en-US" altLang="zh-TW" sz="3600" dirty="0" smtClean="0"/>
              <a:t>2</a:t>
            </a:r>
            <a:r>
              <a:rPr lang="zh-TW" altLang="en-US" sz="3600" dirty="0" smtClean="0"/>
              <a:t>項</a:t>
            </a:r>
            <a:r>
              <a:rPr lang="en-US" altLang="zh-TW" sz="3600" dirty="0" smtClean="0"/>
              <a:t>)</a:t>
            </a:r>
            <a:endParaRPr lang="en-US" altLang="zh-TW" sz="3600" dirty="0"/>
          </a:p>
        </p:txBody>
      </p:sp>
      <p:sp>
        <p:nvSpPr>
          <p:cNvPr id="629765" name="Rectangle 3"/>
          <p:cNvSpPr>
            <a:spLocks noGrp="1" noChangeArrowheads="1"/>
          </p:cNvSpPr>
          <p:nvPr>
            <p:ph idx="1"/>
          </p:nvPr>
        </p:nvSpPr>
        <p:spPr/>
        <p:txBody>
          <a:bodyPr>
            <a:normAutofit/>
          </a:bodyPr>
          <a:lstStyle/>
          <a:p>
            <a:pPr fontAlgn="base">
              <a:spcAft>
                <a:spcPct val="0"/>
              </a:spcAft>
            </a:pPr>
            <a:r>
              <a:rPr lang="zh-TW" altLang="en-US" dirty="0">
                <a:solidFill>
                  <a:schemeClr val="accent1"/>
                </a:solidFill>
                <a:sym typeface="Wingdings" pitchFamily="2" charset="2"/>
              </a:rPr>
              <a:t>管理要點第</a:t>
            </a:r>
            <a:r>
              <a:rPr lang="en-US" altLang="zh-TW" dirty="0">
                <a:solidFill>
                  <a:schemeClr val="accent1"/>
                </a:solidFill>
                <a:sym typeface="Wingdings" pitchFamily="2" charset="2"/>
              </a:rPr>
              <a:t>16</a:t>
            </a:r>
            <a:r>
              <a:rPr lang="zh-TW" altLang="en-US" dirty="0">
                <a:solidFill>
                  <a:schemeClr val="accent1"/>
                </a:solidFill>
                <a:sym typeface="Wingdings" pitchFamily="2" charset="2"/>
              </a:rPr>
              <a:t>條</a:t>
            </a:r>
            <a:endParaRPr lang="en-US" altLang="zh-TW" dirty="0">
              <a:solidFill>
                <a:schemeClr val="accent1"/>
              </a:solidFill>
              <a:sym typeface="Wingdings" pitchFamily="2" charset="2"/>
            </a:endParaRPr>
          </a:p>
          <a:p>
            <a:pPr eaLnBrk="1" hangingPunct="1"/>
            <a:r>
              <a:rPr lang="zh-TW" altLang="en-US" dirty="0" smtClean="0"/>
              <a:t>雇主對下列事項，應妥為規劃及採取必要之安全衛生措施：</a:t>
            </a:r>
          </a:p>
          <a:p>
            <a:pPr lvl="1" eaLnBrk="1" hangingPunct="1"/>
            <a:r>
              <a:rPr lang="zh-TW" altLang="en-US" dirty="0" smtClean="0"/>
              <a:t>重複性作業等促發肌肉骨骼疾病之預防。</a:t>
            </a:r>
            <a:r>
              <a:rPr lang="en-US" altLang="zh-TW" dirty="0" smtClean="0">
                <a:solidFill>
                  <a:srgbClr val="FF0000"/>
                </a:solidFill>
              </a:rPr>
              <a:t>(</a:t>
            </a:r>
            <a:r>
              <a:rPr lang="zh-TW" altLang="en-US" dirty="0" smtClean="0">
                <a:solidFill>
                  <a:srgbClr val="FF0000"/>
                </a:solidFill>
              </a:rPr>
              <a:t>人因工程危害防止</a:t>
            </a:r>
            <a:r>
              <a:rPr lang="en-US" altLang="zh-TW" dirty="0" smtClean="0">
                <a:solidFill>
                  <a:srgbClr val="FF0000"/>
                </a:solidFill>
              </a:rPr>
              <a:t>)</a:t>
            </a:r>
          </a:p>
          <a:p>
            <a:pPr lvl="1" eaLnBrk="1" hangingPunct="1"/>
            <a:r>
              <a:rPr lang="zh-TW" altLang="en-US" dirty="0" smtClean="0"/>
              <a:t>輪班、夜間工作、長時間工作等異常工作負荷促發疾病之預防。</a:t>
            </a:r>
            <a:r>
              <a:rPr lang="en-US" altLang="zh-TW" dirty="0" smtClean="0">
                <a:solidFill>
                  <a:srgbClr val="FF0000"/>
                </a:solidFill>
              </a:rPr>
              <a:t>(</a:t>
            </a:r>
            <a:r>
              <a:rPr lang="zh-TW" altLang="en-US" dirty="0" smtClean="0">
                <a:solidFill>
                  <a:srgbClr val="FF0000"/>
                </a:solidFill>
              </a:rPr>
              <a:t>過勞危害防止</a:t>
            </a:r>
            <a:r>
              <a:rPr lang="en-US" altLang="zh-TW" dirty="0" smtClean="0">
                <a:solidFill>
                  <a:srgbClr val="FF0000"/>
                </a:solidFill>
              </a:rPr>
              <a:t>)</a:t>
            </a:r>
          </a:p>
          <a:p>
            <a:pPr lvl="1" eaLnBrk="1" hangingPunct="1"/>
            <a:r>
              <a:rPr lang="zh-TW" altLang="en-US" dirty="0" smtClean="0"/>
              <a:t>執行職務因他人行為遭受身體或精神不法侵害之預防。</a:t>
            </a:r>
            <a:r>
              <a:rPr lang="en-US" altLang="zh-TW" dirty="0" smtClean="0">
                <a:solidFill>
                  <a:srgbClr val="FF0000"/>
                </a:solidFill>
              </a:rPr>
              <a:t>(</a:t>
            </a:r>
            <a:r>
              <a:rPr lang="zh-TW" altLang="en-US" dirty="0" smtClean="0">
                <a:solidFill>
                  <a:srgbClr val="FF0000"/>
                </a:solidFill>
              </a:rPr>
              <a:t>職場暴力防止</a:t>
            </a:r>
            <a:r>
              <a:rPr lang="en-US" altLang="zh-TW" dirty="0" smtClean="0">
                <a:solidFill>
                  <a:srgbClr val="FF0000"/>
                </a:solidFill>
              </a:rPr>
              <a:t>)</a:t>
            </a:r>
          </a:p>
          <a:p>
            <a:pPr lvl="1"/>
            <a:r>
              <a:rPr lang="zh-TW" altLang="en-US" dirty="0" smtClean="0"/>
              <a:t>避難、急救、休息或其他為保護勞工身心健康之事項。</a:t>
            </a:r>
            <a:r>
              <a:rPr lang="en-US" altLang="zh-TW" dirty="0" smtClean="0">
                <a:solidFill>
                  <a:srgbClr val="FF0000"/>
                </a:solidFill>
              </a:rPr>
              <a:t>(</a:t>
            </a:r>
            <a:r>
              <a:rPr lang="zh-TW" altLang="en-US" dirty="0" smtClean="0">
                <a:solidFill>
                  <a:srgbClr val="FF0000"/>
                </a:solidFill>
              </a:rPr>
              <a:t>精神疾病心理健康防止</a:t>
            </a:r>
            <a:r>
              <a:rPr lang="en-US" altLang="zh-TW" dirty="0" smtClean="0">
                <a:solidFill>
                  <a:srgbClr val="FF0000"/>
                </a:solidFill>
              </a:rPr>
              <a:t>)</a:t>
            </a:r>
            <a:endParaRPr lang="en-US" altLang="zh-TW" dirty="0" smtClean="0"/>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22</a:t>
            </a:fld>
            <a:endParaRPr lang="zh-TW" altLang="en-US"/>
          </a:p>
        </p:txBody>
      </p:sp>
    </p:spTree>
    <p:extLst>
      <p:ext uri="{BB962C8B-B14F-4D97-AF65-F5344CB8AC3E}">
        <p14:creationId xmlns:p14="http://schemas.microsoft.com/office/powerpoint/2010/main" val="7171032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4"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sz="3600" dirty="0"/>
              <a:t>安全衛生設備及</a:t>
            </a:r>
            <a:r>
              <a:rPr lang="zh-TW" altLang="en-US" sz="3600" dirty="0" smtClean="0"/>
              <a:t>措施</a:t>
            </a:r>
            <a:r>
              <a:rPr lang="en-US" altLang="zh-TW" sz="3600" dirty="0" smtClean="0"/>
              <a:t>(</a:t>
            </a:r>
            <a:r>
              <a:rPr lang="zh-TW" altLang="en-US" sz="3600" dirty="0" smtClean="0"/>
              <a:t>第</a:t>
            </a:r>
            <a:r>
              <a:rPr lang="en-US" altLang="zh-TW" sz="3600" dirty="0"/>
              <a:t>6</a:t>
            </a:r>
            <a:r>
              <a:rPr lang="zh-TW" altLang="en-US" sz="3600" dirty="0"/>
              <a:t>條第</a:t>
            </a:r>
            <a:r>
              <a:rPr lang="en-US" altLang="zh-TW" sz="3600" dirty="0"/>
              <a:t>2</a:t>
            </a:r>
            <a:r>
              <a:rPr lang="zh-TW" altLang="en-US" sz="3600" dirty="0" smtClean="0"/>
              <a:t>項</a:t>
            </a:r>
            <a:r>
              <a:rPr lang="en-US" altLang="zh-TW" sz="3600" dirty="0" smtClean="0"/>
              <a:t>)</a:t>
            </a:r>
            <a:r>
              <a:rPr lang="zh-TW" altLang="en-US" sz="3600" dirty="0">
                <a:solidFill>
                  <a:srgbClr val="FF0000"/>
                </a:solidFill>
              </a:rPr>
              <a:t>罰則</a:t>
            </a:r>
            <a:endParaRPr lang="en-US" altLang="zh-TW" sz="3600" dirty="0"/>
          </a:p>
        </p:txBody>
      </p:sp>
      <p:sp>
        <p:nvSpPr>
          <p:cNvPr id="629765" name="Rectangle 3"/>
          <p:cNvSpPr>
            <a:spLocks noGrp="1" noChangeArrowheads="1"/>
          </p:cNvSpPr>
          <p:nvPr>
            <p:ph idx="1"/>
          </p:nvPr>
        </p:nvSpPr>
        <p:spPr/>
        <p:txBody>
          <a:bodyPr>
            <a:normAutofit/>
          </a:bodyPr>
          <a:lstStyle/>
          <a:p>
            <a:pPr>
              <a:buClr>
                <a:srgbClr val="008000"/>
              </a:buClr>
              <a:buFont typeface="Wingdings" pitchFamily="2" charset="2"/>
              <a:buChar char="l"/>
            </a:pPr>
            <a:r>
              <a:rPr lang="zh-TW" altLang="en-US" dirty="0">
                <a:solidFill>
                  <a:srgbClr val="FF0066"/>
                </a:solidFill>
              </a:rPr>
              <a:t>違反致發生職業病，</a:t>
            </a:r>
            <a:r>
              <a:rPr lang="zh-TW" altLang="en-US" dirty="0"/>
              <a:t>處新臺幣</a:t>
            </a:r>
            <a:r>
              <a:rPr lang="en-US" altLang="zh-TW" dirty="0">
                <a:solidFill>
                  <a:srgbClr val="FF0066"/>
                </a:solidFill>
              </a:rPr>
              <a:t>3</a:t>
            </a:r>
            <a:r>
              <a:rPr lang="zh-TW" altLang="en-US" dirty="0">
                <a:solidFill>
                  <a:srgbClr val="FF0066"/>
                </a:solidFill>
              </a:rPr>
              <a:t>萬元以上</a:t>
            </a:r>
            <a:r>
              <a:rPr lang="en-US" altLang="zh-TW" dirty="0">
                <a:solidFill>
                  <a:srgbClr val="FF0066"/>
                </a:solidFill>
              </a:rPr>
              <a:t>30</a:t>
            </a:r>
            <a:r>
              <a:rPr lang="zh-TW" altLang="en-US" dirty="0">
                <a:solidFill>
                  <a:srgbClr val="FF0066"/>
                </a:solidFill>
              </a:rPr>
              <a:t>萬元以下罰鍰。</a:t>
            </a:r>
          </a:p>
          <a:p>
            <a:pPr>
              <a:buClr>
                <a:srgbClr val="008000"/>
              </a:buClr>
              <a:buFont typeface="Wingdings" pitchFamily="2" charset="2"/>
              <a:buChar char="l"/>
            </a:pPr>
            <a:r>
              <a:rPr lang="zh-TW" altLang="en-US" dirty="0"/>
              <a:t>違反</a:t>
            </a:r>
            <a:r>
              <a:rPr lang="zh-TW" altLang="en-US" dirty="0">
                <a:solidFill>
                  <a:srgbClr val="FF0066"/>
                </a:solidFill>
              </a:rPr>
              <a:t>經通知限期改善，屆期未改善</a:t>
            </a:r>
            <a:r>
              <a:rPr lang="zh-TW" altLang="en-US" dirty="0"/>
              <a:t>，處新臺幣</a:t>
            </a:r>
            <a:r>
              <a:rPr lang="en-US" altLang="zh-TW" dirty="0">
                <a:solidFill>
                  <a:srgbClr val="FF0066"/>
                </a:solidFill>
              </a:rPr>
              <a:t>3</a:t>
            </a:r>
            <a:r>
              <a:rPr lang="zh-TW" altLang="en-US" dirty="0">
                <a:solidFill>
                  <a:srgbClr val="FF0066"/>
                </a:solidFill>
              </a:rPr>
              <a:t>萬元以上</a:t>
            </a:r>
            <a:r>
              <a:rPr lang="en-US" altLang="zh-TW" dirty="0">
                <a:solidFill>
                  <a:srgbClr val="FF0066"/>
                </a:solidFill>
              </a:rPr>
              <a:t>15</a:t>
            </a:r>
            <a:r>
              <a:rPr lang="zh-TW" altLang="en-US" dirty="0">
                <a:solidFill>
                  <a:srgbClr val="FF0066"/>
                </a:solidFill>
              </a:rPr>
              <a:t>萬元以下罰鍰</a:t>
            </a:r>
            <a:r>
              <a:rPr lang="zh-TW" altLang="en-US" dirty="0"/>
              <a:t>。</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23</a:t>
            </a:fld>
            <a:endParaRPr lang="zh-TW" altLang="en-US"/>
          </a:p>
        </p:txBody>
      </p:sp>
    </p:spTree>
    <p:extLst>
      <p:ext uri="{BB962C8B-B14F-4D97-AF65-F5344CB8AC3E}">
        <p14:creationId xmlns:p14="http://schemas.microsoft.com/office/powerpoint/2010/main" val="16256306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100"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sz="4400" dirty="0"/>
              <a:t>有立即發生危險</a:t>
            </a:r>
            <a:r>
              <a:rPr lang="en-US" altLang="zh-TW" sz="4400" dirty="0"/>
              <a:t>-</a:t>
            </a:r>
            <a:r>
              <a:rPr lang="zh-TW" altLang="en-US" sz="4400" dirty="0"/>
              <a:t>勞工</a:t>
            </a:r>
            <a:r>
              <a:rPr lang="zh-TW" altLang="en-US" sz="4400" dirty="0" smtClean="0"/>
              <a:t>退避</a:t>
            </a:r>
            <a:r>
              <a:rPr lang="en-US" altLang="zh-TW" sz="4400" dirty="0" smtClean="0"/>
              <a:t>(</a:t>
            </a:r>
            <a:r>
              <a:rPr lang="zh-TW" altLang="en-US" sz="4400" dirty="0" smtClean="0"/>
              <a:t>第</a:t>
            </a:r>
            <a:r>
              <a:rPr lang="en-US" altLang="zh-TW" sz="4400" dirty="0"/>
              <a:t>18</a:t>
            </a:r>
            <a:r>
              <a:rPr lang="zh-TW" altLang="en-US" sz="4400" dirty="0" smtClean="0"/>
              <a:t>條</a:t>
            </a:r>
            <a:r>
              <a:rPr lang="en-US" altLang="zh-TW" sz="4400" dirty="0" smtClean="0"/>
              <a:t>)</a:t>
            </a:r>
            <a:endParaRPr lang="en-US" altLang="zh-TW" sz="4400" dirty="0"/>
          </a:p>
        </p:txBody>
      </p:sp>
      <p:sp>
        <p:nvSpPr>
          <p:cNvPr id="644101" name="Rectangle 3"/>
          <p:cNvSpPr>
            <a:spLocks noGrp="1" noChangeArrowheads="1"/>
          </p:cNvSpPr>
          <p:nvPr>
            <p:ph idx="1"/>
          </p:nvPr>
        </p:nvSpPr>
        <p:spPr/>
        <p:txBody>
          <a:bodyPr>
            <a:normAutofit fontScale="77500" lnSpcReduction="20000"/>
          </a:bodyPr>
          <a:lstStyle/>
          <a:p>
            <a:pPr eaLnBrk="1" hangingPunct="1"/>
            <a:r>
              <a:rPr lang="zh-TW" altLang="en-US" sz="2800" dirty="0" smtClean="0"/>
              <a:t>工作場所有立即發生危險之虞時，雇主或工作場所負責人應即令停止作業，並使勞工退避至安全場所。</a:t>
            </a:r>
            <a:endParaRPr lang="en-US" altLang="zh-TW" sz="2800" dirty="0" smtClean="0"/>
          </a:p>
          <a:p>
            <a:pPr lvl="1"/>
            <a:r>
              <a:rPr lang="zh-TW" altLang="en-US" sz="2400" dirty="0">
                <a:solidFill>
                  <a:srgbClr val="FF0066"/>
                </a:solidFill>
              </a:rPr>
              <a:t>違反</a:t>
            </a:r>
            <a:r>
              <a:rPr lang="en-US" altLang="zh-TW" sz="2400" dirty="0">
                <a:solidFill>
                  <a:srgbClr val="FF0066"/>
                </a:solidFill>
              </a:rPr>
              <a:t>18</a:t>
            </a:r>
            <a:r>
              <a:rPr lang="zh-TW" altLang="en-US" sz="2400" dirty="0">
                <a:solidFill>
                  <a:srgbClr val="FF0066"/>
                </a:solidFill>
              </a:rPr>
              <a:t>條第</a:t>
            </a:r>
            <a:r>
              <a:rPr lang="en-US" altLang="zh-TW" sz="2400" dirty="0">
                <a:solidFill>
                  <a:srgbClr val="FF0066"/>
                </a:solidFill>
              </a:rPr>
              <a:t>1</a:t>
            </a:r>
            <a:r>
              <a:rPr lang="zh-TW" altLang="en-US" sz="2400" dirty="0">
                <a:solidFill>
                  <a:srgbClr val="FF0066"/>
                </a:solidFill>
              </a:rPr>
              <a:t>項</a:t>
            </a:r>
            <a:r>
              <a:rPr lang="zh-TW" altLang="en-US" sz="2400" dirty="0"/>
              <a:t>處</a:t>
            </a:r>
            <a:r>
              <a:rPr lang="en-US" altLang="zh-TW" sz="2400" dirty="0">
                <a:solidFill>
                  <a:srgbClr val="FF0066"/>
                </a:solidFill>
              </a:rPr>
              <a:t>1</a:t>
            </a:r>
            <a:r>
              <a:rPr lang="zh-TW" altLang="en-US" sz="2400" dirty="0">
                <a:solidFill>
                  <a:srgbClr val="FF0066"/>
                </a:solidFill>
              </a:rPr>
              <a:t>年以下有期徒刑</a:t>
            </a:r>
            <a:r>
              <a:rPr lang="zh-TW" altLang="en-US" sz="2400" dirty="0"/>
              <a:t>、拘役或科或併科新臺幣</a:t>
            </a:r>
            <a:r>
              <a:rPr lang="en-US" altLang="zh-TW" sz="2400" dirty="0">
                <a:solidFill>
                  <a:srgbClr val="FF0066"/>
                </a:solidFill>
              </a:rPr>
              <a:t>18</a:t>
            </a:r>
            <a:r>
              <a:rPr lang="zh-TW" altLang="en-US" sz="2400" dirty="0">
                <a:solidFill>
                  <a:srgbClr val="FF0066"/>
                </a:solidFill>
              </a:rPr>
              <a:t>萬元以下罰金</a:t>
            </a:r>
            <a:r>
              <a:rPr lang="zh-TW" altLang="en-US" sz="2400" dirty="0" smtClean="0"/>
              <a:t>。</a:t>
            </a:r>
          </a:p>
          <a:p>
            <a:pPr eaLnBrk="1" hangingPunct="1"/>
            <a:r>
              <a:rPr lang="zh-TW" altLang="en-US" sz="2800" dirty="0" smtClean="0">
                <a:solidFill>
                  <a:srgbClr val="0000FF"/>
                </a:solidFill>
              </a:rPr>
              <a:t>勞工得</a:t>
            </a:r>
            <a:r>
              <a:rPr lang="zh-TW" altLang="en-US" sz="2800" dirty="0" smtClean="0"/>
              <a:t>在</a:t>
            </a:r>
            <a:r>
              <a:rPr lang="zh-TW" altLang="en-US" sz="2800" dirty="0" smtClean="0">
                <a:solidFill>
                  <a:srgbClr val="0000FF"/>
                </a:solidFill>
              </a:rPr>
              <a:t>不危及其他工作者安全</a:t>
            </a:r>
            <a:r>
              <a:rPr lang="zh-TW" altLang="en-US" sz="2800" dirty="0" smtClean="0"/>
              <a:t>情形下，</a:t>
            </a:r>
            <a:r>
              <a:rPr lang="zh-TW" altLang="en-US" sz="2800" dirty="0" smtClean="0">
                <a:solidFill>
                  <a:srgbClr val="0000FF"/>
                </a:solidFill>
              </a:rPr>
              <a:t>自行停止作業及退避至安全場所</a:t>
            </a:r>
            <a:r>
              <a:rPr lang="zh-TW" altLang="en-US" sz="2800" dirty="0" smtClean="0"/>
              <a:t>，並立</a:t>
            </a:r>
            <a:r>
              <a:rPr lang="zh-TW" altLang="en-US" sz="2800" dirty="0" smtClean="0">
                <a:solidFill>
                  <a:srgbClr val="0000FF"/>
                </a:solidFill>
              </a:rPr>
              <a:t>即向直屬主管報告</a:t>
            </a:r>
            <a:r>
              <a:rPr lang="zh-TW" altLang="en-US" sz="2800" dirty="0" smtClean="0"/>
              <a:t>。</a:t>
            </a:r>
          </a:p>
          <a:p>
            <a:pPr eaLnBrk="1" hangingPunct="1"/>
            <a:r>
              <a:rPr lang="zh-TW" altLang="en-US" sz="2800" dirty="0" smtClean="0"/>
              <a:t>雇主不得對前項勞工予以解僱、調職、不給付停止作業期間工資或其他不利之處分。但雇主證明勞工濫用停止作業權，經報主管機關認定，並符合勞動法令規定者，不在此限</a:t>
            </a:r>
            <a:r>
              <a:rPr lang="zh-TW" altLang="en-US" sz="2600" dirty="0" smtClean="0"/>
              <a:t>。</a:t>
            </a:r>
            <a:endParaRPr lang="en-US" altLang="zh-TW" sz="2600" dirty="0" smtClean="0"/>
          </a:p>
          <a:p>
            <a:pPr lvl="1"/>
            <a:r>
              <a:rPr lang="zh-TW" altLang="en-US" sz="2400" dirty="0">
                <a:solidFill>
                  <a:srgbClr val="FF0066"/>
                </a:solidFill>
              </a:rPr>
              <a:t>違反</a:t>
            </a:r>
            <a:r>
              <a:rPr lang="en-US" altLang="zh-TW" sz="2400" dirty="0">
                <a:solidFill>
                  <a:srgbClr val="FF0066"/>
                </a:solidFill>
              </a:rPr>
              <a:t>18</a:t>
            </a:r>
            <a:r>
              <a:rPr lang="zh-TW" altLang="en-US" sz="2400" dirty="0">
                <a:solidFill>
                  <a:srgbClr val="FF0066"/>
                </a:solidFill>
              </a:rPr>
              <a:t>條第</a:t>
            </a:r>
            <a:r>
              <a:rPr lang="en-US" altLang="zh-TW" sz="2400" dirty="0">
                <a:solidFill>
                  <a:srgbClr val="FF0066"/>
                </a:solidFill>
              </a:rPr>
              <a:t>3</a:t>
            </a:r>
            <a:r>
              <a:rPr lang="zh-TW" altLang="en-US" sz="2400" dirty="0">
                <a:solidFill>
                  <a:srgbClr val="FF0066"/>
                </a:solidFill>
              </a:rPr>
              <a:t>項，處新臺幣</a:t>
            </a:r>
            <a:r>
              <a:rPr lang="en-US" altLang="zh-TW" sz="2400" dirty="0">
                <a:solidFill>
                  <a:srgbClr val="FF0066"/>
                </a:solidFill>
              </a:rPr>
              <a:t>3</a:t>
            </a:r>
            <a:r>
              <a:rPr lang="zh-TW" altLang="en-US" sz="2400" dirty="0">
                <a:solidFill>
                  <a:srgbClr val="FF0066"/>
                </a:solidFill>
              </a:rPr>
              <a:t>萬元以上</a:t>
            </a:r>
            <a:r>
              <a:rPr lang="en-US" altLang="zh-TW" sz="2400" dirty="0">
                <a:solidFill>
                  <a:srgbClr val="FF0066"/>
                </a:solidFill>
              </a:rPr>
              <a:t>15</a:t>
            </a:r>
            <a:r>
              <a:rPr lang="zh-TW" altLang="en-US" sz="2400" dirty="0">
                <a:solidFill>
                  <a:srgbClr val="FF0066"/>
                </a:solidFill>
              </a:rPr>
              <a:t>萬元以下罰鍰</a:t>
            </a:r>
            <a:r>
              <a:rPr lang="zh-TW" altLang="en-US" sz="2400" dirty="0" smtClean="0">
                <a:solidFill>
                  <a:srgbClr val="FF0066"/>
                </a:solidFill>
              </a:rPr>
              <a:t>。</a:t>
            </a:r>
            <a:endParaRPr lang="zh-TW" altLang="en-US" sz="2400" dirty="0"/>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24</a:t>
            </a:fld>
            <a:endParaRPr lang="zh-TW" altLang="en-US"/>
          </a:p>
        </p:txBody>
      </p:sp>
    </p:spTree>
    <p:extLst>
      <p:ext uri="{BB962C8B-B14F-4D97-AF65-F5344CB8AC3E}">
        <p14:creationId xmlns:p14="http://schemas.microsoft.com/office/powerpoint/2010/main" val="141754051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ln>
            <a:noFill/>
          </a:ln>
        </p:spPr>
        <p:txBody>
          <a:bodyPr vert="horz" lIns="0" tIns="0" rIns="0" bIns="0" anchor="ctr">
            <a:noAutofit/>
            <a:scene3d>
              <a:camera prst="orthographicFront"/>
              <a:lightRig rig="freezing" dir="t">
                <a:rot lat="0" lon="0" rev="5640000"/>
              </a:lightRig>
            </a:scene3d>
            <a:sp3d prstMaterial="flat">
              <a:bevelT w="38100" h="38100"/>
            </a:sp3d>
          </a:bodyPr>
          <a:lstStyle/>
          <a:p>
            <a:pPr algn="ctr"/>
            <a:r>
              <a:rPr lang="zh-TW" altLang="en-US" sz="5400" dirty="0"/>
              <a:t>機械設備防護</a:t>
            </a:r>
          </a:p>
        </p:txBody>
      </p:sp>
      <p:sp>
        <p:nvSpPr>
          <p:cNvPr id="6" name="文字版面配置區 5"/>
          <p:cNvSpPr>
            <a:spLocks noGrp="1"/>
          </p:cNvSpPr>
          <p:nvPr>
            <p:ph type="body" idx="1"/>
          </p:nvPr>
        </p:nvSpPr>
        <p:spPr>
          <a:xfrm>
            <a:off x="1331640" y="2708920"/>
            <a:ext cx="6192688" cy="1509712"/>
          </a:xfrm>
        </p:spPr>
        <p:txBody>
          <a:bodyPr vert="horz" lIns="45720" rIns="45720" anchor="t">
            <a:noAutofit/>
          </a:bodyPr>
          <a:lstStyle/>
          <a:p>
            <a:r>
              <a:rPr lang="zh-TW" altLang="en-US" sz="2800" dirty="0"/>
              <a:t>一、機械、設備、器具源頭安全管理</a:t>
            </a:r>
            <a:endParaRPr lang="en-US" altLang="zh-TW" sz="2800" dirty="0"/>
          </a:p>
          <a:p>
            <a:r>
              <a:rPr lang="zh-TW" altLang="en-US" sz="2800" dirty="0"/>
              <a:t>二、危險性之機械或設備</a:t>
            </a:r>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25</a:t>
            </a:fld>
            <a:endParaRPr lang="zh-TW" altLang="en-US"/>
          </a:p>
        </p:txBody>
      </p:sp>
    </p:spTree>
    <p:extLst>
      <p:ext uri="{BB962C8B-B14F-4D97-AF65-F5344CB8AC3E}">
        <p14:creationId xmlns:p14="http://schemas.microsoft.com/office/powerpoint/2010/main" val="4082414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60"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sz="3200" dirty="0"/>
              <a:t>機械、設備、器具源頭安全</a:t>
            </a:r>
            <a:r>
              <a:rPr lang="zh-TW" altLang="en-US" sz="3200" dirty="0" smtClean="0"/>
              <a:t>管理</a:t>
            </a:r>
            <a:r>
              <a:rPr lang="en-US" altLang="zh-TW" sz="3200" dirty="0" smtClean="0"/>
              <a:t>(</a:t>
            </a:r>
            <a:r>
              <a:rPr lang="zh-TW" altLang="en-US" sz="3200" dirty="0" smtClean="0"/>
              <a:t>第</a:t>
            </a:r>
            <a:r>
              <a:rPr lang="en-US" altLang="zh-TW" sz="3200" dirty="0"/>
              <a:t>7-9</a:t>
            </a:r>
            <a:r>
              <a:rPr lang="zh-TW" altLang="en-US" sz="3200" dirty="0" smtClean="0"/>
              <a:t>條</a:t>
            </a:r>
            <a:r>
              <a:rPr lang="en-US" altLang="zh-TW" sz="3200" dirty="0" smtClean="0"/>
              <a:t>)</a:t>
            </a:r>
            <a:endParaRPr lang="zh-TW" altLang="en-US" sz="3200" dirty="0"/>
          </a:p>
        </p:txBody>
      </p:sp>
      <p:sp>
        <p:nvSpPr>
          <p:cNvPr id="633861" name="Rectangle 3"/>
          <p:cNvSpPr>
            <a:spLocks noGrp="1" noChangeArrowheads="1"/>
          </p:cNvSpPr>
          <p:nvPr>
            <p:ph idx="1"/>
          </p:nvPr>
        </p:nvSpPr>
        <p:spPr/>
        <p:txBody>
          <a:bodyPr>
            <a:normAutofit fontScale="92500" lnSpcReduction="10000"/>
          </a:bodyPr>
          <a:lstStyle/>
          <a:p>
            <a:pPr fontAlgn="base">
              <a:lnSpc>
                <a:spcPct val="160000"/>
              </a:lnSpc>
              <a:spcAft>
                <a:spcPct val="0"/>
              </a:spcAft>
            </a:pPr>
            <a:r>
              <a:rPr lang="zh-TW" altLang="en-US" sz="2600" dirty="0">
                <a:solidFill>
                  <a:schemeClr val="accent1"/>
                </a:solidFill>
              </a:rPr>
              <a:t>管理要點第</a:t>
            </a:r>
            <a:r>
              <a:rPr lang="en-US" altLang="zh-TW" sz="2600" dirty="0">
                <a:solidFill>
                  <a:schemeClr val="accent1"/>
                </a:solidFill>
              </a:rPr>
              <a:t>17</a:t>
            </a:r>
            <a:r>
              <a:rPr lang="zh-TW" altLang="en-US" sz="2600" dirty="0">
                <a:solidFill>
                  <a:schemeClr val="accent1"/>
                </a:solidFill>
              </a:rPr>
              <a:t>條</a:t>
            </a:r>
          </a:p>
          <a:p>
            <a:pPr eaLnBrk="1" hangingPunct="1"/>
            <a:r>
              <a:rPr lang="zh-TW" altLang="en-US" sz="2800" dirty="0" smtClean="0">
                <a:solidFill>
                  <a:srgbClr val="0000FF"/>
                </a:solidFill>
              </a:rPr>
              <a:t>雇主</a:t>
            </a:r>
          </a:p>
          <a:p>
            <a:pPr lvl="1" eaLnBrk="1" hangingPunct="1"/>
            <a:r>
              <a:rPr lang="zh-TW" altLang="en-US" sz="2400" dirty="0" smtClean="0"/>
              <a:t>對於中央主管機關指定之機械、設備或器具，其構造、性能及防護</a:t>
            </a:r>
            <a:r>
              <a:rPr lang="zh-TW" altLang="en-US" sz="2400" dirty="0" smtClean="0">
                <a:solidFill>
                  <a:srgbClr val="FF0000"/>
                </a:solidFill>
              </a:rPr>
              <a:t>非符合安全標準者</a:t>
            </a:r>
            <a:r>
              <a:rPr lang="zh-TW" altLang="en-US" sz="2400" dirty="0" smtClean="0"/>
              <a:t>，不得</a:t>
            </a:r>
            <a:r>
              <a:rPr lang="zh-TW" altLang="en-US" sz="2400" dirty="0" smtClean="0">
                <a:solidFill>
                  <a:srgbClr val="FF0000"/>
                </a:solidFill>
              </a:rPr>
              <a:t>產製運出</a:t>
            </a:r>
            <a:r>
              <a:rPr lang="zh-TW" altLang="en-US" sz="2400" dirty="0" smtClean="0"/>
              <a:t>廠場、</a:t>
            </a:r>
            <a:r>
              <a:rPr lang="zh-TW" altLang="en-US" sz="2400" dirty="0" smtClean="0">
                <a:solidFill>
                  <a:srgbClr val="FF0000"/>
                </a:solidFill>
              </a:rPr>
              <a:t>輸入、租賃、供應或設置</a:t>
            </a:r>
            <a:r>
              <a:rPr lang="zh-TW" altLang="en-US" sz="2400" dirty="0" smtClean="0"/>
              <a:t>。</a:t>
            </a:r>
          </a:p>
          <a:p>
            <a:pPr lvl="1" eaLnBrk="1" hangingPunct="1"/>
            <a:r>
              <a:rPr lang="zh-TW" altLang="en-US" sz="2400" dirty="0" smtClean="0"/>
              <a:t>對於</a:t>
            </a:r>
            <a:r>
              <a:rPr lang="zh-TW" altLang="en-US" sz="2400" dirty="0" smtClean="0">
                <a:solidFill>
                  <a:srgbClr val="FF0000"/>
                </a:solidFill>
              </a:rPr>
              <a:t>未經型式驗證合格之產品</a:t>
            </a:r>
            <a:r>
              <a:rPr lang="zh-TW" altLang="en-US" sz="2400" dirty="0" smtClean="0"/>
              <a:t>或型式</a:t>
            </a:r>
            <a:r>
              <a:rPr lang="zh-TW" altLang="en-US" sz="2400" dirty="0" smtClean="0">
                <a:solidFill>
                  <a:srgbClr val="FF0000"/>
                </a:solidFill>
              </a:rPr>
              <a:t>驗證逾期</a:t>
            </a:r>
            <a:r>
              <a:rPr lang="zh-TW" altLang="en-US" sz="2400" dirty="0" smtClean="0"/>
              <a:t>者，</a:t>
            </a:r>
            <a:r>
              <a:rPr lang="zh-TW" altLang="en-US" sz="2400" dirty="0" smtClean="0">
                <a:solidFill>
                  <a:srgbClr val="FF0000"/>
                </a:solidFill>
              </a:rPr>
              <a:t>不得使用驗證合格標章</a:t>
            </a:r>
            <a:r>
              <a:rPr lang="zh-TW" altLang="en-US" sz="2400" dirty="0" smtClean="0"/>
              <a:t>或易生混淆之類似標章揭示於產品。中央主管機關或勞動檢查機構，得對公告列入應實施型式驗證之產品，進行抽驗及市場查驗，業者不得規避、妨礙或拒絕。</a:t>
            </a:r>
            <a:endParaRPr lang="en-US" altLang="zh-TW" sz="2400" dirty="0" smtClean="0"/>
          </a:p>
          <a:p>
            <a:pPr eaLnBrk="1" hangingPunct="1"/>
            <a:endParaRPr lang="en-US" altLang="zh-TW" sz="1000" dirty="0" smtClean="0"/>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26</a:t>
            </a:fld>
            <a:endParaRPr lang="zh-TW" altLang="en-US"/>
          </a:p>
        </p:txBody>
      </p:sp>
    </p:spTree>
    <p:extLst>
      <p:ext uri="{BB962C8B-B14F-4D97-AF65-F5344CB8AC3E}">
        <p14:creationId xmlns:p14="http://schemas.microsoft.com/office/powerpoint/2010/main" val="352725879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標題 1"/>
          <p:cNvSpPr>
            <a:spLocks noGrp="1"/>
          </p:cNvSpPr>
          <p:nvPr>
            <p:ph type="title"/>
          </p:nvPr>
        </p:nvSpPr>
        <p:spPr>
          <a:extLst>
            <a:ext uri="{909E8E84-426E-40DD-AFC4-6F175D3DCCD1}">
              <a14:hiddenFill xmlns:a14="http://schemas.microsoft.com/office/drawing/2010/main">
                <a:solidFill>
                  <a:srgbClr val="FFFFCC"/>
                </a:solidFill>
              </a14:hiddenFill>
            </a:ext>
          </a:extLst>
        </p:spPr>
        <p:txBody>
          <a:bodyPr vert="horz" lIns="0" rIns="0" bIns="0" anchor="b">
            <a:noAutofit/>
          </a:bodyPr>
          <a:lstStyle/>
          <a:p>
            <a:pPr algn="ctr"/>
            <a:r>
              <a:rPr lang="zh-TW" altLang="en-US" sz="3200" dirty="0"/>
              <a:t>中央主管機關指定之機械、設備或</a:t>
            </a:r>
            <a:r>
              <a:rPr lang="zh-TW" altLang="en-US" sz="3200" dirty="0" smtClean="0"/>
              <a:t>器具</a:t>
            </a:r>
            <a:r>
              <a:rPr lang="en-US" altLang="zh-TW" sz="3200" dirty="0" smtClean="0"/>
              <a:t>(</a:t>
            </a:r>
            <a:r>
              <a:rPr lang="zh-TW" altLang="en-US" sz="3200" dirty="0" smtClean="0"/>
              <a:t>細</a:t>
            </a:r>
            <a:r>
              <a:rPr lang="en-US" altLang="zh-TW" sz="3200" dirty="0" smtClean="0"/>
              <a:t>12)</a:t>
            </a:r>
            <a:endParaRPr lang="zh-TW" altLang="en-US" sz="3200" dirty="0"/>
          </a:p>
        </p:txBody>
      </p:sp>
      <p:sp>
        <p:nvSpPr>
          <p:cNvPr id="25603" name="內容版面配置區 2"/>
          <p:cNvSpPr>
            <a:spLocks noGrp="1"/>
          </p:cNvSpPr>
          <p:nvPr>
            <p:ph idx="1"/>
          </p:nvPr>
        </p:nvSpPr>
        <p:spPr/>
        <p:txBody>
          <a:bodyPr>
            <a:normAutofit fontScale="77500" lnSpcReduction="20000"/>
          </a:bodyPr>
          <a:lstStyle/>
          <a:p>
            <a:pPr eaLnBrk="1" hangingPunct="1">
              <a:defRPr/>
            </a:pPr>
            <a:r>
              <a:rPr lang="zh-TW" altLang="en-US" sz="2400" dirty="0" smtClean="0"/>
              <a:t>動力衝剪機械。</a:t>
            </a:r>
          </a:p>
          <a:p>
            <a:pPr eaLnBrk="1" hangingPunct="1">
              <a:defRPr/>
            </a:pPr>
            <a:r>
              <a:rPr lang="zh-TW" altLang="en-US" sz="2400" dirty="0" smtClean="0"/>
              <a:t>手推刨床。</a:t>
            </a:r>
          </a:p>
          <a:p>
            <a:pPr eaLnBrk="1" hangingPunct="1">
              <a:defRPr/>
            </a:pPr>
            <a:r>
              <a:rPr lang="zh-TW" altLang="en-US" sz="2400" dirty="0" smtClean="0"/>
              <a:t>木材加工用圓盤鋸。</a:t>
            </a:r>
          </a:p>
          <a:p>
            <a:pPr eaLnBrk="1" hangingPunct="1">
              <a:defRPr/>
            </a:pPr>
            <a:r>
              <a:rPr lang="zh-TW" altLang="en-US" sz="2400" dirty="0" smtClean="0"/>
              <a:t>動力堆高機。</a:t>
            </a:r>
          </a:p>
          <a:p>
            <a:pPr eaLnBrk="1" hangingPunct="1">
              <a:defRPr/>
            </a:pPr>
            <a:r>
              <a:rPr lang="zh-TW" altLang="en-US" sz="2400" dirty="0" smtClean="0"/>
              <a:t>研磨機。</a:t>
            </a:r>
          </a:p>
          <a:p>
            <a:pPr eaLnBrk="1" hangingPunct="1">
              <a:defRPr/>
            </a:pPr>
            <a:r>
              <a:rPr lang="zh-TW" altLang="en-US" sz="2400" dirty="0" smtClean="0">
                <a:solidFill>
                  <a:srgbClr val="FF0000"/>
                </a:solidFill>
              </a:rPr>
              <a:t>研磨輪。</a:t>
            </a:r>
          </a:p>
          <a:p>
            <a:pPr eaLnBrk="1" hangingPunct="1">
              <a:defRPr/>
            </a:pPr>
            <a:r>
              <a:rPr lang="zh-TW" altLang="en-US" sz="2400" dirty="0" smtClean="0">
                <a:solidFill>
                  <a:srgbClr val="FF0000"/>
                </a:solidFill>
              </a:rPr>
              <a:t>防爆電氣設備。</a:t>
            </a:r>
          </a:p>
          <a:p>
            <a:pPr eaLnBrk="1" hangingPunct="1">
              <a:defRPr/>
            </a:pPr>
            <a:r>
              <a:rPr lang="zh-TW" altLang="en-US" sz="2400" dirty="0" smtClean="0">
                <a:solidFill>
                  <a:srgbClr val="FF0000"/>
                </a:solidFill>
              </a:rPr>
              <a:t>動力衝剪機械之光電式安全裝置。</a:t>
            </a:r>
            <a:endParaRPr lang="en-US" altLang="zh-TW" sz="2400" dirty="0" smtClean="0">
              <a:solidFill>
                <a:srgbClr val="FF0000"/>
              </a:solidFill>
            </a:endParaRPr>
          </a:p>
          <a:p>
            <a:pPr eaLnBrk="1" hangingPunct="1">
              <a:defRPr/>
            </a:pPr>
            <a:r>
              <a:rPr lang="zh-TW" altLang="en-US" sz="2400" dirty="0" smtClean="0">
                <a:solidFill>
                  <a:srgbClr val="FF0000"/>
                </a:solidFill>
              </a:rPr>
              <a:t>手推刨床之刃部接觸預防裝置。</a:t>
            </a:r>
          </a:p>
          <a:p>
            <a:pPr eaLnBrk="1" hangingPunct="1">
              <a:defRPr/>
            </a:pPr>
            <a:r>
              <a:rPr lang="zh-TW" altLang="en-US" sz="2400" dirty="0" smtClean="0">
                <a:solidFill>
                  <a:srgbClr val="FF0000"/>
                </a:solidFill>
              </a:rPr>
              <a:t>木材加工用圓盤鋸之反撥預防裝置及鋸齒接觸預防裝置。</a:t>
            </a:r>
          </a:p>
          <a:p>
            <a:pPr eaLnBrk="1" hangingPunct="1">
              <a:defRPr/>
            </a:pPr>
            <a:r>
              <a:rPr lang="zh-TW" altLang="en-US" sz="2400" dirty="0" smtClean="0"/>
              <a:t>其他經中央主管機關指定</a:t>
            </a:r>
            <a:r>
              <a:rPr lang="zh-TW" altLang="en-US" sz="2400" dirty="0" smtClean="0">
                <a:solidFill>
                  <a:srgbClr val="FF0000"/>
                </a:solidFill>
              </a:rPr>
              <a:t>公告者</a:t>
            </a:r>
            <a:r>
              <a:rPr lang="zh-TW" altLang="en-US" sz="2400" dirty="0" smtClean="0"/>
              <a:t>。</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27</a:t>
            </a:fld>
            <a:endParaRPr lang="zh-TW" altLang="en-US"/>
          </a:p>
        </p:txBody>
      </p:sp>
      <p:pic>
        <p:nvPicPr>
          <p:cNvPr id="6" name="圖片 5"/>
          <p:cNvPicPr/>
          <p:nvPr/>
        </p:nvPicPr>
        <p:blipFill>
          <a:blip r:embed="rId2" cstate="print">
            <a:extLst>
              <a:ext uri="{28A0092B-C50C-407E-A947-70E740481C1C}">
                <a14:useLocalDpi xmlns:a14="http://schemas.microsoft.com/office/drawing/2010/main" val="0"/>
              </a:ext>
            </a:extLst>
          </a:blip>
          <a:srcRect l="30624" t="13499" r="33855" b="17000"/>
          <a:stretch>
            <a:fillRect/>
          </a:stretch>
        </p:blipFill>
        <p:spPr bwMode="auto">
          <a:xfrm>
            <a:off x="3635896" y="1484784"/>
            <a:ext cx="2232248" cy="2376264"/>
          </a:xfrm>
          <a:prstGeom prst="rect">
            <a:avLst/>
          </a:prstGeom>
          <a:noFill/>
          <a:ln>
            <a:noFill/>
          </a:ln>
        </p:spPr>
      </p:pic>
      <p:pic>
        <p:nvPicPr>
          <p:cNvPr id="7" name="圖片 6"/>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333" t="13602" r="35001" b="17043"/>
          <a:stretch>
            <a:fillRect/>
          </a:stretch>
        </p:blipFill>
        <p:spPr bwMode="auto">
          <a:xfrm>
            <a:off x="5796136" y="2492896"/>
            <a:ext cx="2699320" cy="2880320"/>
          </a:xfrm>
          <a:prstGeom prst="rect">
            <a:avLst/>
          </a:prstGeom>
          <a:noFill/>
          <a:ln>
            <a:noFill/>
          </a:ln>
        </p:spPr>
      </p:pic>
    </p:spTree>
    <p:extLst>
      <p:ext uri="{BB962C8B-B14F-4D97-AF65-F5344CB8AC3E}">
        <p14:creationId xmlns:p14="http://schemas.microsoft.com/office/powerpoint/2010/main" val="396213360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endParaRPr lang="zh-TW" altLang="en-US"/>
          </a:p>
        </p:txBody>
      </p:sp>
      <p:sp>
        <p:nvSpPr>
          <p:cNvPr id="11" name="內容版面配置區 10"/>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28</a:t>
            </a:fld>
            <a:endParaRPr lang="zh-TW" altLang="en-US"/>
          </a:p>
        </p:txBody>
      </p:sp>
      <p:pic>
        <p:nvPicPr>
          <p:cNvPr id="5122" name="Picture 2" descr="http://www.sets.com.tw/file_tech1/safe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671" y="1197008"/>
            <a:ext cx="3264363" cy="2304256"/>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473727" y="796898"/>
            <a:ext cx="1723549" cy="400110"/>
          </a:xfrm>
          <a:prstGeom prst="rect">
            <a:avLst/>
          </a:prstGeom>
        </p:spPr>
        <p:txBody>
          <a:bodyPr wrap="none">
            <a:spAutoFit/>
          </a:bodyPr>
          <a:lstStyle/>
          <a:p>
            <a:r>
              <a:rPr lang="zh-TW" altLang="en-US" sz="2000" b="1" dirty="0">
                <a:solidFill>
                  <a:srgbClr val="FF0000"/>
                </a:solidFill>
                <a:latin typeface="標楷體" pitchFamily="65" charset="-120"/>
                <a:ea typeface="標楷體" pitchFamily="65" charset="-120"/>
              </a:rPr>
              <a:t>動力衝剪機械</a:t>
            </a:r>
          </a:p>
        </p:txBody>
      </p:sp>
      <p:pic>
        <p:nvPicPr>
          <p:cNvPr id="5124" name="Picture 4" descr="http://www.sets.com.tw/file_tech1/safewoodf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6055" y="1190162"/>
            <a:ext cx="3890361" cy="23040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400879" y="776836"/>
            <a:ext cx="1210588" cy="400110"/>
          </a:xfrm>
          <a:prstGeom prst="rect">
            <a:avLst/>
          </a:prstGeom>
        </p:spPr>
        <p:txBody>
          <a:bodyPr wrap="none">
            <a:spAutoFit/>
          </a:bodyPr>
          <a:lstStyle/>
          <a:p>
            <a:r>
              <a:rPr lang="zh-TW" altLang="en-US" sz="2000" b="1" dirty="0">
                <a:solidFill>
                  <a:srgbClr val="FF0000"/>
                </a:solidFill>
                <a:latin typeface="標楷體" pitchFamily="65" charset="-120"/>
                <a:ea typeface="標楷體" pitchFamily="65" charset="-120"/>
              </a:rPr>
              <a:t>手推刨床</a:t>
            </a:r>
          </a:p>
        </p:txBody>
      </p:sp>
      <p:pic>
        <p:nvPicPr>
          <p:cNvPr id="5126" name="Picture 6" descr="http://www.sets.com.tw/file_tech1/safewoodc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201" y="4005320"/>
            <a:ext cx="3413854" cy="2304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217246" y="3606341"/>
            <a:ext cx="2236510" cy="400110"/>
          </a:xfrm>
          <a:prstGeom prst="rect">
            <a:avLst/>
          </a:prstGeom>
        </p:spPr>
        <p:txBody>
          <a:bodyPr wrap="none">
            <a:spAutoFit/>
          </a:bodyPr>
          <a:lstStyle/>
          <a:p>
            <a:r>
              <a:rPr lang="zh-TW" altLang="en-US" sz="2000" b="1" dirty="0">
                <a:solidFill>
                  <a:srgbClr val="FF0000"/>
                </a:solidFill>
                <a:latin typeface="標楷體" pitchFamily="65" charset="-120"/>
                <a:ea typeface="標楷體" pitchFamily="65" charset="-120"/>
              </a:rPr>
              <a:t>木材加工用圓盤鋸</a:t>
            </a:r>
          </a:p>
        </p:txBody>
      </p:sp>
      <p:pic>
        <p:nvPicPr>
          <p:cNvPr id="5128" name="Picture 8" descr="http://www.sets.com.tw/file_tech1/safeca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1245" y="3997878"/>
            <a:ext cx="3487135" cy="2304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5144398" y="3606341"/>
            <a:ext cx="1723549" cy="400110"/>
          </a:xfrm>
          <a:prstGeom prst="rect">
            <a:avLst/>
          </a:prstGeom>
        </p:spPr>
        <p:txBody>
          <a:bodyPr wrap="none">
            <a:spAutoFit/>
          </a:bodyPr>
          <a:lstStyle/>
          <a:p>
            <a:r>
              <a:rPr lang="zh-TW" altLang="en-US" sz="2000" b="1" dirty="0">
                <a:solidFill>
                  <a:srgbClr val="FF0000"/>
                </a:solidFill>
                <a:latin typeface="標楷體" pitchFamily="65" charset="-120"/>
                <a:ea typeface="標楷體" pitchFamily="65" charset="-120"/>
              </a:rPr>
              <a:t>動力堆高機。</a:t>
            </a:r>
          </a:p>
        </p:txBody>
      </p:sp>
    </p:spTree>
    <p:extLst>
      <p:ext uri="{BB962C8B-B14F-4D97-AF65-F5344CB8AC3E}">
        <p14:creationId xmlns:p14="http://schemas.microsoft.com/office/powerpoint/2010/main" val="470813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sp>
        <p:nvSpPr>
          <p:cNvPr id="7" name="內容版面配置區 6"/>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29</a:t>
            </a:fld>
            <a:endParaRPr lang="zh-TW" altLang="en-US"/>
          </a:p>
        </p:txBody>
      </p:sp>
      <p:pic>
        <p:nvPicPr>
          <p:cNvPr id="6146" name="Picture 2" descr="「研磨機」的圖片搜尋結果"/>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3687" b="6859"/>
          <a:stretch/>
        </p:blipFill>
        <p:spPr bwMode="auto">
          <a:xfrm>
            <a:off x="539551" y="1814512"/>
            <a:ext cx="2967273" cy="1600201"/>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2987824" y="1087666"/>
            <a:ext cx="1980029" cy="400110"/>
          </a:xfrm>
          <a:prstGeom prst="rect">
            <a:avLst/>
          </a:prstGeom>
        </p:spPr>
        <p:txBody>
          <a:bodyPr wrap="none">
            <a:spAutoFit/>
          </a:bodyPr>
          <a:lstStyle/>
          <a:p>
            <a:r>
              <a:rPr lang="zh-TW" altLang="en-US" sz="2000" b="1">
                <a:solidFill>
                  <a:srgbClr val="FF0000"/>
                </a:solidFill>
                <a:latin typeface="標楷體" pitchFamily="65" charset="-120"/>
                <a:ea typeface="標楷體" pitchFamily="65" charset="-120"/>
              </a:rPr>
              <a:t>研磨</a:t>
            </a:r>
            <a:r>
              <a:rPr lang="zh-TW" altLang="en-US" sz="2000" b="1" smtClean="0">
                <a:solidFill>
                  <a:srgbClr val="FF0000"/>
                </a:solidFill>
                <a:latin typeface="標楷體" pitchFamily="65" charset="-120"/>
                <a:ea typeface="標楷體" pitchFamily="65" charset="-120"/>
              </a:rPr>
              <a:t>機與研磨輪</a:t>
            </a:r>
            <a:endParaRPr lang="zh-TW" altLang="en-US" sz="2000" b="1" dirty="0">
              <a:solidFill>
                <a:srgbClr val="FF0000"/>
              </a:solidFill>
              <a:latin typeface="標楷體" pitchFamily="65" charset="-120"/>
              <a:ea typeface="標楷體" pitchFamily="65" charset="-120"/>
            </a:endParaRPr>
          </a:p>
        </p:txBody>
      </p:sp>
      <p:pic>
        <p:nvPicPr>
          <p:cNvPr id="6148" name="Picture 4" descr="http://im01.itaiwantrade.com/f8b84c0a-a6df-4cf7-ba4f-16627848db4a/3d3380cc-481b-4735-babf-484709f3d1f4_AG-1200-%E7%A0%94%E7%A3%A8%E6%9C%BA-360x360.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6070" b="25596"/>
          <a:stretch/>
        </p:blipFill>
        <p:spPr bwMode="auto">
          <a:xfrm>
            <a:off x="3707904" y="1600201"/>
            <a:ext cx="3429000" cy="16573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50" name="Picture 6" descr="http://www.sets.com.tw/file_tech1/explod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140968"/>
            <a:ext cx="2803346" cy="3472034"/>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6376491" y="2814666"/>
            <a:ext cx="1210588" cy="400110"/>
          </a:xfrm>
          <a:prstGeom prst="rect">
            <a:avLst/>
          </a:prstGeom>
        </p:spPr>
        <p:txBody>
          <a:bodyPr wrap="none">
            <a:spAutoFit/>
          </a:bodyPr>
          <a:lstStyle/>
          <a:p>
            <a:r>
              <a:rPr lang="zh-TW" altLang="en-US" sz="2000" b="1" dirty="0" smtClean="0">
                <a:solidFill>
                  <a:srgbClr val="FF0000"/>
                </a:solidFill>
                <a:latin typeface="標楷體" pitchFamily="65" charset="-120"/>
                <a:ea typeface="標楷體" pitchFamily="65" charset="-120"/>
              </a:rPr>
              <a:t>防爆電氣</a:t>
            </a:r>
            <a:endParaRPr lang="zh-TW" altLang="en-US" sz="2000" b="1" dirty="0">
              <a:solidFill>
                <a:srgbClr val="FF0000"/>
              </a:solidFill>
              <a:latin typeface="標楷體" pitchFamily="65" charset="-120"/>
              <a:ea typeface="標楷體" pitchFamily="65" charset="-120"/>
            </a:endParaRPr>
          </a:p>
        </p:txBody>
      </p:sp>
      <p:pic>
        <p:nvPicPr>
          <p:cNvPr id="10" name="圖片 9"/>
          <p:cNvPicPr/>
          <p:nvPr/>
        </p:nvPicPr>
        <p:blipFill>
          <a:blip r:embed="rId5" cstate="print">
            <a:extLst>
              <a:ext uri="{28A0092B-C50C-407E-A947-70E740481C1C}">
                <a14:useLocalDpi xmlns:a14="http://schemas.microsoft.com/office/drawing/2010/main" val="0"/>
              </a:ext>
            </a:extLst>
          </a:blip>
          <a:srcRect l="30624" t="13499" r="33855" b="17000"/>
          <a:stretch>
            <a:fillRect/>
          </a:stretch>
        </p:blipFill>
        <p:spPr bwMode="auto">
          <a:xfrm>
            <a:off x="323528" y="3960103"/>
            <a:ext cx="2232248" cy="2376264"/>
          </a:xfrm>
          <a:prstGeom prst="rect">
            <a:avLst/>
          </a:prstGeom>
          <a:noFill/>
          <a:ln>
            <a:noFill/>
          </a:ln>
        </p:spPr>
      </p:pic>
      <p:pic>
        <p:nvPicPr>
          <p:cNvPr id="11" name="圖片 10"/>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8333" t="13602" r="35001" b="17043"/>
          <a:stretch>
            <a:fillRect/>
          </a:stretch>
        </p:blipFill>
        <p:spPr bwMode="auto">
          <a:xfrm>
            <a:off x="2848223" y="3708075"/>
            <a:ext cx="2699320" cy="2880320"/>
          </a:xfrm>
          <a:prstGeom prst="rect">
            <a:avLst/>
          </a:prstGeom>
          <a:noFill/>
          <a:ln>
            <a:noFill/>
          </a:ln>
        </p:spPr>
      </p:pic>
    </p:spTree>
    <p:extLst>
      <p:ext uri="{BB962C8B-B14F-4D97-AF65-F5344CB8AC3E}">
        <p14:creationId xmlns:p14="http://schemas.microsoft.com/office/powerpoint/2010/main" val="3785301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法源</a:t>
            </a:r>
            <a:endParaRPr lang="zh-TW" altLang="en-US" dirty="0"/>
          </a:p>
        </p:txBody>
      </p:sp>
      <p:sp>
        <p:nvSpPr>
          <p:cNvPr id="3" name="內容版面配置區 2"/>
          <p:cNvSpPr>
            <a:spLocks noGrp="1"/>
          </p:cNvSpPr>
          <p:nvPr>
            <p:ph idx="1"/>
          </p:nvPr>
        </p:nvSpPr>
        <p:spPr/>
        <p:txBody>
          <a:bodyPr/>
          <a:lstStyle/>
          <a:p>
            <a:r>
              <a:rPr lang="zh-TW" altLang="en-US" dirty="0" smtClean="0"/>
              <a:t>職業安全衛生法</a:t>
            </a:r>
            <a:endParaRPr lang="en-US" altLang="zh-TW" dirty="0" smtClean="0"/>
          </a:p>
          <a:p>
            <a:pPr lvl="1"/>
            <a:r>
              <a:rPr lang="zh-TW" altLang="en-US" dirty="0"/>
              <a:t>為</a:t>
            </a:r>
            <a:r>
              <a:rPr lang="zh-TW" altLang="en-US" u="sng" dirty="0">
                <a:solidFill>
                  <a:srgbClr val="FF0000"/>
                </a:solidFill>
              </a:rPr>
              <a:t>防止職業災害</a:t>
            </a:r>
            <a:r>
              <a:rPr lang="zh-TW" altLang="en-US" dirty="0"/>
              <a:t>，保障工作者安全及健康，特制定本法；</a:t>
            </a:r>
            <a:r>
              <a:rPr lang="zh-TW" altLang="en-US" u="sng" dirty="0">
                <a:solidFill>
                  <a:srgbClr val="FF0000"/>
                </a:solidFill>
              </a:rPr>
              <a:t>其他法律有</a:t>
            </a:r>
            <a:r>
              <a:rPr lang="zh-TW" altLang="en-US" u="sng" dirty="0" smtClean="0">
                <a:solidFill>
                  <a:srgbClr val="FF0000"/>
                </a:solidFill>
              </a:rPr>
              <a:t>特別規定</a:t>
            </a:r>
            <a:r>
              <a:rPr lang="zh-TW" altLang="en-US" u="sng" dirty="0">
                <a:solidFill>
                  <a:srgbClr val="FF0000"/>
                </a:solidFill>
              </a:rPr>
              <a:t>者</a:t>
            </a:r>
            <a:r>
              <a:rPr lang="zh-TW" altLang="en-US" dirty="0"/>
              <a:t>，從其規定</a:t>
            </a:r>
            <a:r>
              <a:rPr lang="zh-TW" altLang="en-US" dirty="0" smtClean="0"/>
              <a:t>。</a:t>
            </a:r>
            <a:r>
              <a:rPr lang="en-US" altLang="zh-TW" dirty="0">
                <a:sym typeface="Wingdings" pitchFamily="2" charset="2"/>
              </a:rPr>
              <a:t>(#1)</a:t>
            </a:r>
          </a:p>
          <a:p>
            <a:r>
              <a:rPr lang="zh-TW" altLang="en-US" dirty="0" smtClean="0"/>
              <a:t>學校職業安全衛生管理要點</a:t>
            </a:r>
            <a:endParaRPr lang="en-US" altLang="zh-TW" dirty="0" smtClean="0"/>
          </a:p>
          <a:p>
            <a:pPr lvl="1"/>
            <a:r>
              <a:rPr lang="zh-TW" altLang="zh-TW" dirty="0"/>
              <a:t>為推動職業安全衛生業務，避免學校</a:t>
            </a:r>
            <a:r>
              <a:rPr lang="zh-TW" altLang="zh-TW" u="sng" dirty="0">
                <a:solidFill>
                  <a:srgbClr val="FF0000"/>
                </a:solidFill>
              </a:rPr>
              <a:t>於教育及工作過程中</a:t>
            </a:r>
            <a:r>
              <a:rPr lang="zh-TW" altLang="zh-TW" dirty="0"/>
              <a:t>發生職業災害，以</a:t>
            </a:r>
            <a:r>
              <a:rPr lang="zh-TW" altLang="zh-TW" u="sng" dirty="0">
                <a:solidFill>
                  <a:srgbClr val="FF0000"/>
                </a:solidFill>
              </a:rPr>
              <a:t>保障學校工作者</a:t>
            </a:r>
            <a:r>
              <a:rPr lang="zh-TW" altLang="zh-TW" dirty="0"/>
              <a:t>與</a:t>
            </a:r>
            <a:r>
              <a:rPr lang="zh-TW" altLang="zh-TW" u="sng" dirty="0">
                <a:solidFill>
                  <a:srgbClr val="FF0000"/>
                </a:solidFill>
              </a:rPr>
              <a:t>其他人員</a:t>
            </a:r>
            <a:r>
              <a:rPr lang="zh-TW" altLang="zh-TW" dirty="0"/>
              <a:t>安全及健康，特訂定本要點。</a:t>
            </a:r>
            <a:r>
              <a:rPr lang="en-US" altLang="zh-TW" dirty="0">
                <a:sym typeface="Wingdings" pitchFamily="2" charset="2"/>
              </a:rPr>
              <a:t> (#1)</a:t>
            </a:r>
          </a:p>
          <a:p>
            <a:pPr lvl="1"/>
            <a:endParaRPr lang="zh-TW" altLang="en-US" dirty="0"/>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3</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1521160287"/>
              </p:ext>
            </p:extLst>
          </p:nvPr>
        </p:nvGraphicFramePr>
        <p:xfrm>
          <a:off x="899592" y="5229200"/>
          <a:ext cx="7905521" cy="1463040"/>
        </p:xfrm>
        <a:graphic>
          <a:graphicData uri="http://schemas.openxmlformats.org/drawingml/2006/table">
            <a:tbl>
              <a:tblPr firstCol="1">
                <a:tableStyleId>{5C22544A-7EE6-4342-B048-85BDC9FD1C3A}</a:tableStyleId>
              </a:tblPr>
              <a:tblGrid>
                <a:gridCol w="560705"/>
                <a:gridCol w="7344816"/>
              </a:tblGrid>
              <a:tr h="1224136">
                <a:tc>
                  <a:txBody>
                    <a:bodyPr/>
                    <a:lstStyle/>
                    <a:p>
                      <a:pPr>
                        <a:lnSpc>
                          <a:spcPct val="150000"/>
                        </a:lnSpc>
                      </a:pPr>
                      <a:r>
                        <a:rPr lang="zh-TW" altLang="en-US" sz="2000" dirty="0" smtClean="0">
                          <a:latin typeface="Times New Roman" pitchFamily="18" charset="0"/>
                          <a:ea typeface="標楷體" pitchFamily="65" charset="-120"/>
                          <a:cs typeface="Times New Roman" pitchFamily="18" charset="0"/>
                        </a:rPr>
                        <a:t>說</a:t>
                      </a:r>
                      <a:endParaRPr lang="en-US" altLang="zh-TW" sz="2000" dirty="0" smtClean="0">
                        <a:latin typeface="Times New Roman" pitchFamily="18" charset="0"/>
                        <a:ea typeface="標楷體" pitchFamily="65" charset="-120"/>
                        <a:cs typeface="Times New Roman" pitchFamily="18" charset="0"/>
                      </a:endParaRPr>
                    </a:p>
                    <a:p>
                      <a:pPr>
                        <a:lnSpc>
                          <a:spcPct val="150000"/>
                        </a:lnSpc>
                      </a:pPr>
                      <a:r>
                        <a:rPr lang="zh-TW" altLang="en-US" sz="2000" dirty="0" smtClean="0">
                          <a:latin typeface="Times New Roman" pitchFamily="18" charset="0"/>
                          <a:ea typeface="標楷體" pitchFamily="65" charset="-120"/>
                          <a:cs typeface="Times New Roman" pitchFamily="18" charset="0"/>
                        </a:rPr>
                        <a:t>明</a:t>
                      </a:r>
                      <a:endParaRPr lang="zh-TW" altLang="en-US" sz="2000" b="1" dirty="0">
                        <a:latin typeface="Times New Roman" pitchFamily="18" charset="0"/>
                        <a:ea typeface="標楷體" pitchFamily="65" charset="-120"/>
                        <a:cs typeface="Times New Roman" pitchFamily="18" charset="0"/>
                      </a:endParaRPr>
                    </a:p>
                  </a:txBody>
                  <a:tcPr anchor="ctr"/>
                </a:tc>
                <a:tc>
                  <a:txBody>
                    <a:bodyPr/>
                    <a:lstStyle/>
                    <a:p>
                      <a:pPr marL="180975" lvl="1" indent="-180975" algn="l" rtl="0" eaLnBrk="1" latinLnBrk="0" hangingPunct="1">
                        <a:lnSpc>
                          <a:spcPct val="150000"/>
                        </a:lnSpc>
                        <a:buFont typeface="Arial" pitchFamily="34" charset="0"/>
                        <a:buChar char="•"/>
                        <a:tabLst>
                          <a:tab pos="180975" algn="l"/>
                        </a:tabLst>
                      </a:pPr>
                      <a:r>
                        <a:rPr kumimoji="1" lang="zh-TW" altLang="en-US" sz="2000" kern="1200" dirty="0" smtClean="0">
                          <a:latin typeface="Times New Roman" pitchFamily="18" charset="0"/>
                          <a:ea typeface="標楷體" pitchFamily="65" charset="-120"/>
                          <a:cs typeface="Times New Roman" pitchFamily="18" charset="0"/>
                        </a:rPr>
                        <a:t>參照職業安全衛生法（以下簡稱職安法）第五十條第二項及相關法令規定，特制定本要點。 </a:t>
                      </a:r>
                      <a:endParaRPr kumimoji="1" lang="en-US" altLang="zh-TW" sz="2000" kern="1200" dirty="0" smtClean="0">
                        <a:latin typeface="Times New Roman" pitchFamily="18" charset="0"/>
                        <a:ea typeface="標楷體" pitchFamily="65" charset="-120"/>
                        <a:cs typeface="Times New Roman" pitchFamily="18" charset="0"/>
                      </a:endParaRPr>
                    </a:p>
                    <a:p>
                      <a:pPr marL="180975" lvl="1" indent="-180975" algn="l" rtl="0" eaLnBrk="1" latinLnBrk="0" hangingPunct="1">
                        <a:lnSpc>
                          <a:spcPct val="150000"/>
                        </a:lnSpc>
                        <a:buFont typeface="Arial" pitchFamily="34" charset="0"/>
                        <a:buChar char="•"/>
                        <a:tabLst>
                          <a:tab pos="180975" algn="l"/>
                        </a:tabLst>
                      </a:pPr>
                      <a:r>
                        <a:rPr kumimoji="1" lang="zh-TW" altLang="en-US" sz="2000" u="sng" kern="1200" dirty="0" smtClean="0">
                          <a:solidFill>
                            <a:srgbClr val="FF0000"/>
                          </a:solidFill>
                          <a:latin typeface="Times New Roman" pitchFamily="18" charset="0"/>
                          <a:ea typeface="標楷體" pitchFamily="65" charset="-120"/>
                          <a:cs typeface="Times New Roman" pitchFamily="18" charset="0"/>
                        </a:rPr>
                        <a:t>各目的事業主管機關應積極推動職業安全衛生業務</a:t>
                      </a:r>
                      <a:r>
                        <a:rPr kumimoji="1" lang="zh-TW" altLang="en-US" sz="2000" kern="1200" dirty="0" smtClean="0">
                          <a:latin typeface="Times New Roman" pitchFamily="18" charset="0"/>
                          <a:ea typeface="標楷體" pitchFamily="65" charset="-120"/>
                          <a:cs typeface="Times New Roman" pitchFamily="18" charset="0"/>
                        </a:rPr>
                        <a:t>。 </a:t>
                      </a:r>
                      <a:endParaRPr kumimoji="1" lang="zh-TW" altLang="en-US" sz="2000" b="0" kern="1200" dirty="0" smtClean="0">
                        <a:solidFill>
                          <a:srgbClr val="990000"/>
                        </a:solidFill>
                        <a:latin typeface="Times New Roman" pitchFamily="18" charset="0"/>
                        <a:ea typeface="標楷體" pitchFamily="65" charset="-120"/>
                        <a:cs typeface="Times New Roman" pitchFamily="18" charset="0"/>
                      </a:endParaRPr>
                    </a:p>
                  </a:txBody>
                  <a:tcPr anchor="ctr"/>
                </a:tc>
              </a:tr>
            </a:tbl>
          </a:graphicData>
        </a:graphic>
      </p:graphicFrame>
    </p:spTree>
    <p:extLst>
      <p:ext uri="{BB962C8B-B14F-4D97-AF65-F5344CB8AC3E}">
        <p14:creationId xmlns:p14="http://schemas.microsoft.com/office/powerpoint/2010/main" val="10807701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2"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dirty="0"/>
              <a:t>危險性之機械或</a:t>
            </a:r>
            <a:r>
              <a:rPr lang="zh-TW" altLang="en-US" dirty="0" smtClean="0"/>
              <a:t>設備</a:t>
            </a:r>
            <a:r>
              <a:rPr lang="en-US" altLang="zh-TW" dirty="0" smtClean="0"/>
              <a:t>(</a:t>
            </a:r>
            <a:r>
              <a:rPr lang="zh-TW" altLang="en-US" dirty="0" smtClean="0"/>
              <a:t>第</a:t>
            </a:r>
            <a:r>
              <a:rPr lang="en-US" altLang="zh-TW" dirty="0"/>
              <a:t>16</a:t>
            </a:r>
            <a:r>
              <a:rPr lang="zh-TW" altLang="en-US" dirty="0" smtClean="0"/>
              <a:t>條</a:t>
            </a:r>
            <a:r>
              <a:rPr lang="en-US" altLang="zh-TW" dirty="0" smtClean="0"/>
              <a:t>)</a:t>
            </a:r>
            <a:endParaRPr lang="en-US" altLang="zh-TW" dirty="0"/>
          </a:p>
        </p:txBody>
      </p:sp>
      <p:sp>
        <p:nvSpPr>
          <p:cNvPr id="642053" name="Rectangle 3"/>
          <p:cNvSpPr>
            <a:spLocks noGrp="1" noChangeArrowheads="1"/>
          </p:cNvSpPr>
          <p:nvPr>
            <p:ph idx="1"/>
          </p:nvPr>
        </p:nvSpPr>
        <p:spPr/>
        <p:txBody>
          <a:bodyPr>
            <a:normAutofit fontScale="47500" lnSpcReduction="20000"/>
          </a:bodyPr>
          <a:lstStyle/>
          <a:p>
            <a:r>
              <a:rPr lang="zh-TW" altLang="en-US" sz="5100" dirty="0">
                <a:solidFill>
                  <a:schemeClr val="accent1"/>
                </a:solidFill>
              </a:rPr>
              <a:t>管理要點第</a:t>
            </a:r>
            <a:r>
              <a:rPr lang="en-US" altLang="zh-TW" sz="5100" dirty="0" smtClean="0">
                <a:solidFill>
                  <a:schemeClr val="accent1"/>
                </a:solidFill>
              </a:rPr>
              <a:t>18</a:t>
            </a:r>
            <a:r>
              <a:rPr lang="zh-TW" altLang="en-US" sz="5100" dirty="0" smtClean="0">
                <a:solidFill>
                  <a:schemeClr val="accent1"/>
                </a:solidFill>
              </a:rPr>
              <a:t>條</a:t>
            </a:r>
            <a:endParaRPr lang="en-US" altLang="zh-TW" sz="5100" dirty="0" smtClean="0"/>
          </a:p>
          <a:p>
            <a:pPr eaLnBrk="1" hangingPunct="1"/>
            <a:r>
              <a:rPr lang="zh-TW" altLang="en-US" sz="5100" dirty="0" smtClean="0"/>
              <a:t>雇主對於經中央主管機關指定具有危險性之機械或設備，非經勞動檢查機構或中央主管機關指定之代行檢查機構檢查合格，不得使用；其使用超過規定期間者，非經再檢查合格，不得繼續使用。</a:t>
            </a:r>
            <a:endParaRPr lang="en-US" altLang="zh-TW" sz="5100" dirty="0" smtClean="0"/>
          </a:p>
          <a:p>
            <a:pPr lvl="1"/>
            <a:r>
              <a:rPr lang="zh-TW" altLang="en-US" sz="4200" dirty="0" smtClean="0">
                <a:solidFill>
                  <a:srgbClr val="FF0066"/>
                </a:solidFill>
              </a:rPr>
              <a:t>違反</a:t>
            </a:r>
            <a:r>
              <a:rPr lang="en-US" altLang="zh-TW" sz="4200" dirty="0">
                <a:solidFill>
                  <a:srgbClr val="FF0066"/>
                </a:solidFill>
              </a:rPr>
              <a:t>16</a:t>
            </a:r>
            <a:r>
              <a:rPr lang="zh-TW" altLang="en-US" sz="4200" dirty="0">
                <a:solidFill>
                  <a:srgbClr val="FF0066"/>
                </a:solidFill>
              </a:rPr>
              <a:t>條第</a:t>
            </a:r>
            <a:r>
              <a:rPr lang="en-US" altLang="zh-TW" sz="4200" dirty="0">
                <a:solidFill>
                  <a:srgbClr val="FF0066"/>
                </a:solidFill>
              </a:rPr>
              <a:t>1</a:t>
            </a:r>
            <a:r>
              <a:rPr lang="zh-TW" altLang="en-US" sz="4200" dirty="0">
                <a:solidFill>
                  <a:srgbClr val="FF0066"/>
                </a:solidFill>
              </a:rPr>
              <a:t>項致死亡災害</a:t>
            </a:r>
            <a:r>
              <a:rPr lang="zh-TW" altLang="en-US" sz="4200" dirty="0"/>
              <a:t>處</a:t>
            </a:r>
            <a:r>
              <a:rPr lang="en-US" altLang="zh-TW" sz="4200" dirty="0">
                <a:solidFill>
                  <a:srgbClr val="FF0066"/>
                </a:solidFill>
              </a:rPr>
              <a:t>3</a:t>
            </a:r>
            <a:r>
              <a:rPr lang="zh-TW" altLang="en-US" sz="4200" dirty="0">
                <a:solidFill>
                  <a:srgbClr val="FF0066"/>
                </a:solidFill>
              </a:rPr>
              <a:t>年以下有期徒刑</a:t>
            </a:r>
            <a:r>
              <a:rPr lang="zh-TW" altLang="en-US" sz="4200" dirty="0"/>
              <a:t>、拘役或科或併科新臺幣</a:t>
            </a:r>
            <a:r>
              <a:rPr lang="en-US" altLang="zh-TW" sz="4200" dirty="0">
                <a:solidFill>
                  <a:srgbClr val="FF0066"/>
                </a:solidFill>
              </a:rPr>
              <a:t>30</a:t>
            </a:r>
            <a:r>
              <a:rPr lang="zh-TW" altLang="en-US" sz="4200" dirty="0">
                <a:solidFill>
                  <a:srgbClr val="FF0066"/>
                </a:solidFill>
              </a:rPr>
              <a:t>萬元以下罰金</a:t>
            </a:r>
            <a:r>
              <a:rPr lang="zh-TW" altLang="en-US" sz="4200" dirty="0" smtClean="0"/>
              <a:t>。</a:t>
            </a:r>
            <a:endParaRPr lang="en-US" altLang="zh-TW" sz="4200" dirty="0" smtClean="0"/>
          </a:p>
          <a:p>
            <a:pPr lvl="1"/>
            <a:r>
              <a:rPr lang="zh-TW" altLang="en-US" sz="4200" dirty="0" smtClean="0"/>
              <a:t>違反</a:t>
            </a:r>
            <a:r>
              <a:rPr lang="zh-TW" altLang="en-US" sz="4200" dirty="0"/>
              <a:t>第</a:t>
            </a:r>
            <a:r>
              <a:rPr lang="en-US" altLang="zh-TW" sz="4200" dirty="0"/>
              <a:t>16</a:t>
            </a:r>
            <a:r>
              <a:rPr lang="zh-TW" altLang="en-US" sz="4200" dirty="0"/>
              <a:t>條第</a:t>
            </a:r>
            <a:r>
              <a:rPr lang="en-US" altLang="zh-TW" sz="4200" dirty="0"/>
              <a:t>1</a:t>
            </a:r>
            <a:r>
              <a:rPr lang="zh-TW" altLang="en-US" sz="4200" dirty="0"/>
              <a:t>項致發生</a:t>
            </a:r>
            <a:r>
              <a:rPr lang="zh-TW" altLang="en-US" sz="4200" dirty="0">
                <a:solidFill>
                  <a:srgbClr val="FF0066"/>
                </a:solidFill>
              </a:rPr>
              <a:t>災害之罹災人數在</a:t>
            </a:r>
            <a:r>
              <a:rPr lang="en-US" altLang="zh-TW" sz="4200" dirty="0">
                <a:solidFill>
                  <a:srgbClr val="FF0066"/>
                </a:solidFill>
              </a:rPr>
              <a:t>3</a:t>
            </a:r>
            <a:r>
              <a:rPr lang="zh-TW" altLang="en-US" sz="4200" dirty="0">
                <a:solidFill>
                  <a:srgbClr val="FF0066"/>
                </a:solidFill>
              </a:rPr>
              <a:t>人以上</a:t>
            </a:r>
            <a:r>
              <a:rPr lang="zh-TW" altLang="en-US" sz="4200" dirty="0"/>
              <a:t>，處</a:t>
            </a:r>
            <a:r>
              <a:rPr lang="en-US" altLang="zh-TW" sz="4200" dirty="0">
                <a:solidFill>
                  <a:srgbClr val="FF0066"/>
                </a:solidFill>
              </a:rPr>
              <a:t>1</a:t>
            </a:r>
            <a:r>
              <a:rPr lang="zh-TW" altLang="en-US" sz="4200" dirty="0">
                <a:solidFill>
                  <a:srgbClr val="FF0066"/>
                </a:solidFill>
              </a:rPr>
              <a:t>年以下有期徒刑</a:t>
            </a:r>
            <a:r>
              <a:rPr lang="zh-TW" altLang="en-US" sz="4200" dirty="0"/>
              <a:t>、拘役或科或併科新臺幣</a:t>
            </a:r>
            <a:r>
              <a:rPr lang="en-US" altLang="zh-TW" sz="4200" dirty="0">
                <a:solidFill>
                  <a:srgbClr val="FF0066"/>
                </a:solidFill>
              </a:rPr>
              <a:t>18</a:t>
            </a:r>
            <a:r>
              <a:rPr lang="zh-TW" altLang="en-US" sz="4200" dirty="0">
                <a:solidFill>
                  <a:srgbClr val="FF0066"/>
                </a:solidFill>
              </a:rPr>
              <a:t>萬元以下罰金</a:t>
            </a:r>
            <a:r>
              <a:rPr lang="zh-TW" altLang="en-US" sz="4200" dirty="0" smtClean="0"/>
              <a:t>。</a:t>
            </a:r>
            <a:endParaRPr lang="en-US" altLang="zh-TW" sz="4200" dirty="0" smtClean="0"/>
          </a:p>
          <a:p>
            <a:pPr lvl="1"/>
            <a:r>
              <a:rPr lang="zh-TW" altLang="en-US" sz="4200" dirty="0" smtClean="0">
                <a:solidFill>
                  <a:srgbClr val="FF0066"/>
                </a:solidFill>
              </a:rPr>
              <a:t>違反</a:t>
            </a:r>
            <a:r>
              <a:rPr lang="zh-TW" altLang="en-US" sz="4200" dirty="0">
                <a:solidFill>
                  <a:srgbClr val="FF0066"/>
                </a:solidFill>
              </a:rPr>
              <a:t>第</a:t>
            </a:r>
            <a:r>
              <a:rPr lang="en-US" altLang="zh-TW" sz="4200" dirty="0">
                <a:solidFill>
                  <a:srgbClr val="FF0066"/>
                </a:solidFill>
              </a:rPr>
              <a:t>16</a:t>
            </a:r>
            <a:r>
              <a:rPr lang="zh-TW" altLang="en-US" sz="4200" dirty="0">
                <a:solidFill>
                  <a:srgbClr val="FF0066"/>
                </a:solidFill>
              </a:rPr>
              <a:t>條第</a:t>
            </a:r>
            <a:r>
              <a:rPr lang="en-US" altLang="zh-TW" sz="4200" dirty="0">
                <a:solidFill>
                  <a:srgbClr val="FF0066"/>
                </a:solidFill>
              </a:rPr>
              <a:t>1</a:t>
            </a:r>
            <a:r>
              <a:rPr lang="zh-TW" altLang="en-US" sz="4200" dirty="0">
                <a:solidFill>
                  <a:srgbClr val="FF0066"/>
                </a:solidFill>
              </a:rPr>
              <a:t>項，處新臺幣</a:t>
            </a:r>
            <a:r>
              <a:rPr lang="en-US" altLang="zh-TW" sz="4200" dirty="0">
                <a:solidFill>
                  <a:srgbClr val="FF0066"/>
                </a:solidFill>
              </a:rPr>
              <a:t>3</a:t>
            </a:r>
            <a:r>
              <a:rPr lang="zh-TW" altLang="en-US" sz="4200" dirty="0">
                <a:solidFill>
                  <a:srgbClr val="FF0066"/>
                </a:solidFill>
              </a:rPr>
              <a:t>萬元以上</a:t>
            </a:r>
            <a:r>
              <a:rPr lang="en-US" altLang="zh-TW" sz="4200" dirty="0">
                <a:solidFill>
                  <a:srgbClr val="FF0066"/>
                </a:solidFill>
              </a:rPr>
              <a:t>30</a:t>
            </a:r>
            <a:r>
              <a:rPr lang="zh-TW" altLang="en-US" sz="4200" dirty="0">
                <a:solidFill>
                  <a:srgbClr val="FF0066"/>
                </a:solidFill>
              </a:rPr>
              <a:t>萬元以下罰鍰</a:t>
            </a:r>
            <a:r>
              <a:rPr lang="zh-TW" altLang="en-US" sz="4200" dirty="0" smtClean="0">
                <a:solidFill>
                  <a:srgbClr val="FF0066"/>
                </a:solidFill>
              </a:rPr>
              <a:t>。</a:t>
            </a:r>
            <a:endParaRPr lang="zh-TW" altLang="en-US" sz="4200" dirty="0">
              <a:solidFill>
                <a:srgbClr val="FF0066"/>
              </a:solidFill>
            </a:endParaRPr>
          </a:p>
        </p:txBody>
      </p:sp>
      <p:sp>
        <p:nvSpPr>
          <p:cNvPr id="2" name="投影片編號版面配置區 1"/>
          <p:cNvSpPr>
            <a:spLocks noGrp="1"/>
          </p:cNvSpPr>
          <p:nvPr>
            <p:ph type="sldNum" sz="quarter" idx="12"/>
          </p:nvPr>
        </p:nvSpPr>
        <p:spPr/>
        <p:txBody>
          <a:bodyPr/>
          <a:lstStyle/>
          <a:p>
            <a:fld id="{35AC43B1-244E-49A0-8651-1D857DBD49F4}" type="slidenum">
              <a:rPr lang="zh-TW" altLang="en-US" smtClean="0"/>
              <a:pPr/>
              <a:t>30</a:t>
            </a:fld>
            <a:endParaRPr lang="zh-TW" altLang="en-US"/>
          </a:p>
        </p:txBody>
      </p:sp>
    </p:spTree>
    <p:extLst>
      <p:ext uri="{BB962C8B-B14F-4D97-AF65-F5344CB8AC3E}">
        <p14:creationId xmlns:p14="http://schemas.microsoft.com/office/powerpoint/2010/main" val="256742423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2"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r>
              <a:rPr lang="zh-TW" altLang="en-US" sz="3600" dirty="0"/>
              <a:t>危險性之機械或設備操作人員</a:t>
            </a:r>
            <a:r>
              <a:rPr lang="en-US" altLang="zh-TW" sz="3600" dirty="0"/>
              <a:t>(</a:t>
            </a:r>
            <a:r>
              <a:rPr lang="zh-TW" altLang="en-US" sz="3600" dirty="0"/>
              <a:t>第</a:t>
            </a:r>
            <a:r>
              <a:rPr lang="en-US" altLang="zh-TW" sz="3600" dirty="0"/>
              <a:t>24</a:t>
            </a:r>
            <a:r>
              <a:rPr lang="zh-TW" altLang="en-US" sz="3600" dirty="0"/>
              <a:t>條</a:t>
            </a:r>
            <a:r>
              <a:rPr lang="en-US" altLang="zh-TW" sz="3600" dirty="0"/>
              <a:t>)</a:t>
            </a:r>
          </a:p>
        </p:txBody>
      </p:sp>
      <p:sp>
        <p:nvSpPr>
          <p:cNvPr id="642053" name="Rectangle 3"/>
          <p:cNvSpPr>
            <a:spLocks noGrp="1" noChangeArrowheads="1"/>
          </p:cNvSpPr>
          <p:nvPr>
            <p:ph idx="1"/>
          </p:nvPr>
        </p:nvSpPr>
        <p:spPr/>
        <p:txBody>
          <a:bodyPr>
            <a:normAutofit/>
          </a:bodyPr>
          <a:lstStyle/>
          <a:p>
            <a:r>
              <a:rPr lang="zh-TW" altLang="en-US" dirty="0" smtClean="0"/>
              <a:t>經</a:t>
            </a:r>
            <a:r>
              <a:rPr lang="zh-TW" altLang="en-US" dirty="0"/>
              <a:t>中央主管機關</a:t>
            </a:r>
            <a:r>
              <a:rPr lang="zh-TW" altLang="en-US" u="sng" dirty="0">
                <a:solidFill>
                  <a:srgbClr val="FF0000"/>
                </a:solidFill>
              </a:rPr>
              <a:t>指定具有危險性機械或設備之操作人</a:t>
            </a:r>
            <a:r>
              <a:rPr lang="zh-TW" altLang="en-US" dirty="0"/>
              <a:t>員，雇主應僱用經中央主管機關認可之訓練或經技能檢定之合格人員充任之</a:t>
            </a:r>
            <a:r>
              <a:rPr lang="zh-TW" altLang="en-US" dirty="0" smtClean="0"/>
              <a:t>。</a:t>
            </a:r>
            <a:endParaRPr lang="en-US" altLang="zh-TW" dirty="0" smtClean="0"/>
          </a:p>
          <a:p>
            <a:pPr lvl="1"/>
            <a:r>
              <a:rPr lang="zh-TW" altLang="en-US" dirty="0">
                <a:solidFill>
                  <a:srgbClr val="FF0066"/>
                </a:solidFill>
              </a:rPr>
              <a:t>違反第</a:t>
            </a:r>
            <a:r>
              <a:rPr lang="en-US" altLang="zh-TW" dirty="0">
                <a:solidFill>
                  <a:srgbClr val="FF0066"/>
                </a:solidFill>
              </a:rPr>
              <a:t>24</a:t>
            </a:r>
            <a:r>
              <a:rPr lang="zh-TW" altLang="en-US" dirty="0">
                <a:solidFill>
                  <a:srgbClr val="FF0066"/>
                </a:solidFill>
              </a:rPr>
              <a:t>條，處新臺幣</a:t>
            </a:r>
            <a:r>
              <a:rPr lang="en-US" altLang="zh-TW" dirty="0">
                <a:solidFill>
                  <a:srgbClr val="FF0066"/>
                </a:solidFill>
              </a:rPr>
              <a:t>3</a:t>
            </a:r>
            <a:r>
              <a:rPr lang="zh-TW" altLang="en-US" dirty="0">
                <a:solidFill>
                  <a:srgbClr val="FF0066"/>
                </a:solidFill>
              </a:rPr>
              <a:t>萬元以上</a:t>
            </a:r>
            <a:r>
              <a:rPr lang="en-US" altLang="zh-TW" dirty="0">
                <a:solidFill>
                  <a:srgbClr val="FF0066"/>
                </a:solidFill>
              </a:rPr>
              <a:t>30</a:t>
            </a:r>
            <a:r>
              <a:rPr lang="zh-TW" altLang="en-US" dirty="0">
                <a:solidFill>
                  <a:srgbClr val="FF0066"/>
                </a:solidFill>
              </a:rPr>
              <a:t>萬元以下罰鍰</a:t>
            </a:r>
            <a:r>
              <a:rPr lang="zh-TW" altLang="en-US" dirty="0" smtClean="0">
                <a:solidFill>
                  <a:srgbClr val="FF0066"/>
                </a:solidFill>
              </a:rPr>
              <a:t>。</a:t>
            </a:r>
            <a:endParaRPr lang="en-US" altLang="zh-TW" dirty="0" smtClean="0">
              <a:solidFill>
                <a:srgbClr val="FF0066"/>
              </a:solidFill>
            </a:endParaRPr>
          </a:p>
          <a:p>
            <a:r>
              <a:rPr lang="zh-TW" altLang="en-US" dirty="0">
                <a:solidFill>
                  <a:schemeClr val="accent1"/>
                </a:solidFill>
              </a:rPr>
              <a:t>管理要點第</a:t>
            </a:r>
            <a:r>
              <a:rPr lang="en-US" altLang="zh-TW" dirty="0">
                <a:solidFill>
                  <a:schemeClr val="accent1"/>
                </a:solidFill>
              </a:rPr>
              <a:t>18</a:t>
            </a:r>
            <a:r>
              <a:rPr lang="zh-TW" altLang="en-US" dirty="0">
                <a:solidFill>
                  <a:schemeClr val="accent1"/>
                </a:solidFill>
              </a:rPr>
              <a:t>條</a:t>
            </a:r>
            <a:endParaRPr lang="en-US" altLang="zh-TW" dirty="0"/>
          </a:p>
          <a:p>
            <a:pPr lvl="1"/>
            <a:r>
              <a:rPr lang="zh-TW" altLang="zh-TW" dirty="0"/>
              <a:t>操作前項危險性機械或設備之操作人員，應經勞動主管機關認可之訓練或經技能檢定合格</a:t>
            </a:r>
            <a:r>
              <a:rPr lang="zh-TW" altLang="zh-TW" dirty="0" smtClean="0"/>
              <a:t>。提供</a:t>
            </a:r>
            <a:r>
              <a:rPr lang="zh-TW" altLang="zh-TW" b="1" u="sng" dirty="0" smtClean="0">
                <a:solidFill>
                  <a:srgbClr val="FF0000"/>
                </a:solidFill>
              </a:rPr>
              <a:t>學生</a:t>
            </a:r>
            <a:r>
              <a:rPr lang="zh-TW" altLang="zh-TW" b="1" u="sng" dirty="0">
                <a:solidFill>
                  <a:srgbClr val="FF0000"/>
                </a:solidFill>
              </a:rPr>
              <a:t>進行學習</a:t>
            </a:r>
            <a:r>
              <a:rPr lang="zh-TW" altLang="zh-TW" dirty="0"/>
              <a:t>時，</a:t>
            </a:r>
            <a:r>
              <a:rPr lang="zh-TW" altLang="zh-TW" dirty="0">
                <a:solidFill>
                  <a:srgbClr val="FF0000"/>
                </a:solidFill>
              </a:rPr>
              <a:t>應有具資格之教師或教學助理親自進行操作</a:t>
            </a:r>
            <a:r>
              <a:rPr lang="zh-TW" altLang="zh-TW" dirty="0"/>
              <a:t>，並予以指導</a:t>
            </a:r>
            <a:r>
              <a:rPr lang="zh-TW" altLang="zh-TW" dirty="0" smtClean="0"/>
              <a:t>。</a:t>
            </a:r>
            <a:endParaRPr lang="zh-TW" altLang="en-US" dirty="0"/>
          </a:p>
          <a:p>
            <a:pPr marL="0" indent="0" eaLnBrk="1" hangingPunct="1">
              <a:buNone/>
            </a:pPr>
            <a:endParaRPr lang="zh-TW" altLang="en-US" dirty="0" smtClean="0"/>
          </a:p>
        </p:txBody>
      </p:sp>
      <p:sp>
        <p:nvSpPr>
          <p:cNvPr id="2" name="投影片編號版面配置區 1"/>
          <p:cNvSpPr>
            <a:spLocks noGrp="1"/>
          </p:cNvSpPr>
          <p:nvPr>
            <p:ph type="sldNum" sz="quarter" idx="12"/>
          </p:nvPr>
        </p:nvSpPr>
        <p:spPr/>
        <p:txBody>
          <a:bodyPr/>
          <a:lstStyle/>
          <a:p>
            <a:fld id="{35AC43B1-244E-49A0-8651-1D857DBD49F4}" type="slidenum">
              <a:rPr lang="zh-TW" altLang="en-US" smtClean="0"/>
              <a:pPr/>
              <a:t>31</a:t>
            </a:fld>
            <a:endParaRPr lang="zh-TW" altLang="en-US"/>
          </a:p>
        </p:txBody>
      </p:sp>
    </p:spTree>
    <p:extLst>
      <p:ext uri="{BB962C8B-B14F-4D97-AF65-F5344CB8AC3E}">
        <p14:creationId xmlns:p14="http://schemas.microsoft.com/office/powerpoint/2010/main" val="399448009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algn="ctr"/>
            <a:r>
              <a:rPr lang="zh-TW" altLang="en-US" b="1" dirty="0"/>
              <a:t>危險性之機械</a:t>
            </a:r>
          </a:p>
        </p:txBody>
      </p:sp>
      <p:sp>
        <p:nvSpPr>
          <p:cNvPr id="34819" name="Rectangle 3"/>
          <p:cNvSpPr>
            <a:spLocks noGrp="1" noChangeArrowheads="1"/>
          </p:cNvSpPr>
          <p:nvPr>
            <p:ph idx="1"/>
          </p:nvPr>
        </p:nvSpPr>
        <p:spPr>
          <a:noFill/>
          <a:ln/>
        </p:spPr>
        <p:txBody>
          <a:bodyPr>
            <a:normAutofit/>
          </a:bodyPr>
          <a:lstStyle/>
          <a:p>
            <a:pPr marL="0" indent="0">
              <a:lnSpc>
                <a:spcPct val="100000"/>
              </a:lnSpc>
              <a:buNone/>
            </a:pPr>
            <a:r>
              <a:rPr lang="zh-TW" altLang="en-US" sz="2000" b="0" dirty="0">
                <a:latin typeface="標楷體" pitchFamily="65" charset="-120"/>
              </a:rPr>
              <a:t>一、固定式起重機。</a:t>
            </a:r>
          </a:p>
          <a:p>
            <a:pPr marL="0" lvl="1" indent="0">
              <a:lnSpc>
                <a:spcPct val="100000"/>
              </a:lnSpc>
              <a:buClr>
                <a:schemeClr val="accent1">
                  <a:lumMod val="50000"/>
                </a:schemeClr>
              </a:buClr>
              <a:buSzPct val="95000"/>
              <a:buNone/>
            </a:pPr>
            <a:r>
              <a:rPr lang="zh-TW" altLang="en-US" sz="2000" dirty="0">
                <a:latin typeface="標楷體" pitchFamily="65" charset="-120"/>
              </a:rPr>
              <a:t>二、移動式</a:t>
            </a:r>
            <a:r>
              <a:rPr lang="zh-TW" altLang="en-US" sz="2000" dirty="0">
                <a:solidFill>
                  <a:schemeClr val="accent1">
                    <a:lumMod val="50000"/>
                  </a:schemeClr>
                </a:solidFill>
                <a:latin typeface="標楷體" pitchFamily="65" charset="-120"/>
              </a:rPr>
              <a:t>起重機。</a:t>
            </a:r>
          </a:p>
          <a:p>
            <a:pPr marL="0" lvl="1" indent="0">
              <a:lnSpc>
                <a:spcPct val="100000"/>
              </a:lnSpc>
              <a:buClr>
                <a:schemeClr val="accent1">
                  <a:lumMod val="50000"/>
                </a:schemeClr>
              </a:buClr>
              <a:buSzPct val="95000"/>
              <a:buNone/>
            </a:pPr>
            <a:r>
              <a:rPr lang="zh-TW" altLang="en-US" sz="2000" dirty="0">
                <a:solidFill>
                  <a:schemeClr val="accent1">
                    <a:lumMod val="50000"/>
                  </a:schemeClr>
                </a:solidFill>
                <a:latin typeface="標楷體" pitchFamily="65" charset="-120"/>
              </a:rPr>
              <a:t>三、人字臂起重桿。</a:t>
            </a:r>
          </a:p>
          <a:p>
            <a:pPr marL="0" lvl="1" indent="0">
              <a:lnSpc>
                <a:spcPct val="100000"/>
              </a:lnSpc>
              <a:buClr>
                <a:schemeClr val="accent1">
                  <a:lumMod val="50000"/>
                </a:schemeClr>
              </a:buClr>
              <a:buSzPct val="95000"/>
              <a:buNone/>
            </a:pPr>
            <a:r>
              <a:rPr lang="zh-TW" altLang="en-US" sz="2000" dirty="0">
                <a:solidFill>
                  <a:schemeClr val="accent1">
                    <a:lumMod val="50000"/>
                  </a:schemeClr>
                </a:solidFill>
                <a:latin typeface="標楷體" pitchFamily="65" charset="-120"/>
              </a:rPr>
              <a:t>四、營建用升降機</a:t>
            </a:r>
            <a:r>
              <a:rPr lang="zh-TW" altLang="en-US" sz="2000" dirty="0" smtClean="0">
                <a:solidFill>
                  <a:schemeClr val="accent1">
                    <a:lumMod val="50000"/>
                  </a:schemeClr>
                </a:solidFill>
                <a:latin typeface="標楷體" pitchFamily="65" charset="-120"/>
              </a:rPr>
              <a:t>。</a:t>
            </a:r>
            <a:endParaRPr lang="zh-TW" altLang="en-US" sz="2000" dirty="0">
              <a:solidFill>
                <a:schemeClr val="accent1">
                  <a:lumMod val="50000"/>
                </a:schemeClr>
              </a:solidFill>
              <a:latin typeface="標楷體" pitchFamily="65" charset="-120"/>
            </a:endParaRPr>
          </a:p>
        </p:txBody>
      </p:sp>
      <p:sp>
        <p:nvSpPr>
          <p:cNvPr id="4" name="投影片編號版面配置區 3"/>
          <p:cNvSpPr>
            <a:spLocks noGrp="1"/>
          </p:cNvSpPr>
          <p:nvPr>
            <p:ph type="sldNum" sz="quarter" idx="12"/>
          </p:nvPr>
        </p:nvSpPr>
        <p:spPr/>
        <p:txBody>
          <a:bodyPr/>
          <a:lstStyle/>
          <a:p>
            <a:fld id="{35AC43B1-244E-49A0-8651-1D857DBD49F4}" type="slidenum">
              <a:rPr lang="zh-TW" altLang="en-US" smtClean="0"/>
              <a:pPr/>
              <a:t>32</a:t>
            </a:fld>
            <a:endParaRPr lang="zh-TW" altLang="en-US"/>
          </a:p>
        </p:txBody>
      </p:sp>
      <p:sp>
        <p:nvSpPr>
          <p:cNvPr id="2" name="內容版面配置區 1"/>
          <p:cNvSpPr>
            <a:spLocks noGrp="1"/>
          </p:cNvSpPr>
          <p:nvPr>
            <p:ph sz="half" idx="4294967295"/>
          </p:nvPr>
        </p:nvSpPr>
        <p:spPr>
          <a:xfrm>
            <a:off x="5105400" y="1484313"/>
            <a:ext cx="4038600" cy="4435475"/>
          </a:xfrm>
        </p:spPr>
        <p:txBody>
          <a:bodyPr>
            <a:normAutofit/>
          </a:bodyPr>
          <a:lstStyle/>
          <a:p>
            <a:pPr marL="0" lvl="1" indent="0">
              <a:lnSpc>
                <a:spcPct val="100000"/>
              </a:lnSpc>
              <a:buClr>
                <a:schemeClr val="accent1">
                  <a:lumMod val="50000"/>
                </a:schemeClr>
              </a:buClr>
              <a:buSzPct val="95000"/>
              <a:buNone/>
            </a:pPr>
            <a:r>
              <a:rPr lang="zh-TW" altLang="en-US" sz="2000" dirty="0">
                <a:solidFill>
                  <a:schemeClr val="accent1">
                    <a:lumMod val="50000"/>
                  </a:schemeClr>
                </a:solidFill>
                <a:latin typeface="標楷體" pitchFamily="65" charset="-120"/>
              </a:rPr>
              <a:t>五、營建用提升機。</a:t>
            </a:r>
          </a:p>
          <a:p>
            <a:pPr marL="0" lvl="1" indent="0">
              <a:lnSpc>
                <a:spcPct val="100000"/>
              </a:lnSpc>
              <a:buClr>
                <a:schemeClr val="accent1">
                  <a:lumMod val="50000"/>
                </a:schemeClr>
              </a:buClr>
              <a:buSzPct val="95000"/>
              <a:buNone/>
            </a:pPr>
            <a:r>
              <a:rPr lang="zh-TW" altLang="en-US" sz="2000" dirty="0">
                <a:solidFill>
                  <a:schemeClr val="accent1">
                    <a:lumMod val="50000"/>
                  </a:schemeClr>
                </a:solidFill>
                <a:latin typeface="標楷體" pitchFamily="65" charset="-120"/>
              </a:rPr>
              <a:t>六、吊籠。</a:t>
            </a:r>
          </a:p>
          <a:p>
            <a:pPr marL="0" lvl="1" indent="0">
              <a:lnSpc>
                <a:spcPct val="100000"/>
              </a:lnSpc>
              <a:buClr>
                <a:schemeClr val="accent1">
                  <a:lumMod val="50000"/>
                </a:schemeClr>
              </a:buClr>
              <a:buSzPct val="95000"/>
              <a:buNone/>
            </a:pPr>
            <a:r>
              <a:rPr lang="zh-TW" altLang="en-US" sz="2000" dirty="0">
                <a:solidFill>
                  <a:schemeClr val="accent1">
                    <a:lumMod val="50000"/>
                  </a:schemeClr>
                </a:solidFill>
                <a:latin typeface="標楷體" pitchFamily="65" charset="-120"/>
              </a:rPr>
              <a:t>七、其他經中央主管機關指定公告具有危險性之機械</a:t>
            </a:r>
            <a:r>
              <a:rPr lang="zh-TW" altLang="en-US" sz="2000" dirty="0" smtClean="0">
                <a:solidFill>
                  <a:schemeClr val="accent1">
                    <a:lumMod val="50000"/>
                  </a:schemeClr>
                </a:solidFill>
                <a:latin typeface="標楷體" pitchFamily="65" charset="-120"/>
              </a:rPr>
              <a:t>。</a:t>
            </a:r>
            <a:endParaRPr lang="zh-TW" altLang="en-US" sz="2000" dirty="0">
              <a:solidFill>
                <a:schemeClr val="accent1">
                  <a:lumMod val="50000"/>
                </a:schemeClr>
              </a:solidFill>
              <a:latin typeface="標楷體" pitchFamily="65" charset="-120"/>
            </a:endParaRPr>
          </a:p>
        </p:txBody>
      </p:sp>
      <p:graphicFrame>
        <p:nvGraphicFramePr>
          <p:cNvPr id="34823" name="Object 7"/>
          <p:cNvGraphicFramePr>
            <a:graphicFrameLocks noChangeAspect="1"/>
          </p:cNvGraphicFramePr>
          <p:nvPr/>
        </p:nvGraphicFramePr>
        <p:xfrm>
          <a:off x="2971800" y="3316288"/>
          <a:ext cx="2895600" cy="1793875"/>
        </p:xfrm>
        <a:graphic>
          <a:graphicData uri="http://schemas.openxmlformats.org/presentationml/2006/ole">
            <mc:AlternateContent xmlns:mc="http://schemas.openxmlformats.org/markup-compatibility/2006">
              <mc:Choice xmlns:v="urn:schemas-microsoft-com:vml" Requires="v">
                <p:oleObj spid="_x0000_s8208" name="圖片" r:id="rId3" imgW="5669280" imgH="2735580" progId="Word.Picture.8">
                  <p:embed/>
                </p:oleObj>
              </mc:Choice>
              <mc:Fallback>
                <p:oleObj name="圖片" r:id="rId3" imgW="5669280" imgH="2735580" progId="Word.Picture.8">
                  <p:embed/>
                  <p:pic>
                    <p:nvPicPr>
                      <p:cNvPr id="0" name=""/>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2971800" y="3316288"/>
                        <a:ext cx="2895600" cy="179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4827" name="Picture 11" descr="PIC_01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3352800"/>
            <a:ext cx="2590800" cy="1865313"/>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S350036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4800600"/>
            <a:ext cx="25908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descr="untitled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49530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pr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0813" y="2971800"/>
            <a:ext cx="24384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739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algn="l"/>
            <a:r>
              <a:rPr lang="zh-TW" altLang="en-US" b="1" dirty="0"/>
              <a:t>危險性之設備</a:t>
            </a:r>
          </a:p>
        </p:txBody>
      </p:sp>
      <p:sp>
        <p:nvSpPr>
          <p:cNvPr id="353283" name="Rectangle 3"/>
          <p:cNvSpPr>
            <a:spLocks noGrp="1" noChangeArrowheads="1"/>
          </p:cNvSpPr>
          <p:nvPr>
            <p:ph idx="1"/>
          </p:nvPr>
        </p:nvSpPr>
        <p:spPr/>
        <p:txBody>
          <a:bodyPr>
            <a:normAutofit/>
          </a:bodyPr>
          <a:lstStyle/>
          <a:p>
            <a:pPr marL="27432" indent="0">
              <a:lnSpc>
                <a:spcPct val="100000"/>
              </a:lnSpc>
              <a:spcBef>
                <a:spcPts val="600"/>
              </a:spcBef>
              <a:buNone/>
            </a:pPr>
            <a:r>
              <a:rPr lang="zh-TW" altLang="en-US" sz="2000" b="0" dirty="0">
                <a:latin typeface="標楷體" pitchFamily="65" charset="-120"/>
              </a:rPr>
              <a:t>一、鍋爐。</a:t>
            </a:r>
          </a:p>
          <a:p>
            <a:pPr marL="27432" indent="0">
              <a:lnSpc>
                <a:spcPct val="100000"/>
              </a:lnSpc>
              <a:spcBef>
                <a:spcPts val="600"/>
              </a:spcBef>
              <a:buNone/>
            </a:pPr>
            <a:r>
              <a:rPr lang="zh-TW" altLang="en-US" sz="2000" b="0" dirty="0">
                <a:latin typeface="標楷體" pitchFamily="65" charset="-120"/>
              </a:rPr>
              <a:t>二、壓力容器。</a:t>
            </a:r>
          </a:p>
          <a:p>
            <a:pPr marL="27432" indent="0">
              <a:lnSpc>
                <a:spcPct val="100000"/>
              </a:lnSpc>
              <a:spcBef>
                <a:spcPts val="600"/>
              </a:spcBef>
              <a:buNone/>
            </a:pPr>
            <a:r>
              <a:rPr lang="zh-TW" altLang="en-US" sz="2000" b="0" dirty="0">
                <a:latin typeface="標楷體" pitchFamily="65" charset="-120"/>
              </a:rPr>
              <a:t>三、高壓氣體特定設備。</a:t>
            </a:r>
          </a:p>
          <a:p>
            <a:pPr marL="27432" indent="0">
              <a:lnSpc>
                <a:spcPct val="100000"/>
              </a:lnSpc>
              <a:spcBef>
                <a:spcPts val="600"/>
              </a:spcBef>
              <a:buNone/>
            </a:pPr>
            <a:r>
              <a:rPr lang="zh-TW" altLang="en-US" sz="2000" b="0" dirty="0">
                <a:latin typeface="標楷體" pitchFamily="65" charset="-120"/>
              </a:rPr>
              <a:t>四、高壓氣體容器。</a:t>
            </a:r>
          </a:p>
          <a:p>
            <a:pPr marL="531813" indent="-504825">
              <a:lnSpc>
                <a:spcPct val="100000"/>
              </a:lnSpc>
              <a:spcBef>
                <a:spcPts val="600"/>
              </a:spcBef>
              <a:buNone/>
              <a:tabLst>
                <a:tab pos="531813" algn="l"/>
              </a:tabLst>
            </a:pPr>
            <a:r>
              <a:rPr lang="zh-TW" altLang="en-US" sz="2000" b="0" dirty="0">
                <a:latin typeface="標楷體" pitchFamily="65" charset="-120"/>
              </a:rPr>
              <a:t>五、其他經中央主管機關指定</a:t>
            </a:r>
            <a:r>
              <a:rPr lang="zh-TW" altLang="en-US" sz="2000" b="0" dirty="0" smtClean="0">
                <a:latin typeface="標楷體" pitchFamily="65" charset="-120"/>
              </a:rPr>
              <a:t>公告具有</a:t>
            </a:r>
            <a:r>
              <a:rPr lang="zh-TW" altLang="en-US" sz="2000" b="0" dirty="0">
                <a:latin typeface="標楷體" pitchFamily="65" charset="-120"/>
              </a:rPr>
              <a:t>危險性之設備。</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33</a:t>
            </a:fld>
            <a:endParaRPr lang="zh-TW" altLang="en-US"/>
          </a:p>
        </p:txBody>
      </p:sp>
      <p:pic>
        <p:nvPicPr>
          <p:cNvPr id="353284" name="Picture 4" descr="起封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533400"/>
            <a:ext cx="2362200" cy="1974850"/>
          </a:xfrm>
          <a:prstGeom prst="rect">
            <a:avLst/>
          </a:prstGeom>
          <a:noFill/>
          <a:extLst>
            <a:ext uri="{909E8E84-426E-40DD-AFC4-6F175D3DCCD1}">
              <a14:hiddenFill xmlns:a14="http://schemas.microsoft.com/office/drawing/2010/main">
                <a:solidFill>
                  <a:srgbClr val="FFFFFF"/>
                </a:solidFill>
              </a14:hiddenFill>
            </a:ext>
          </a:extLst>
        </p:spPr>
      </p:pic>
      <p:pic>
        <p:nvPicPr>
          <p:cNvPr id="353285" name="Picture 5" descr="起封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576513"/>
            <a:ext cx="3886200" cy="1579562"/>
          </a:xfrm>
          <a:prstGeom prst="rect">
            <a:avLst/>
          </a:prstGeom>
          <a:noFill/>
          <a:extLst>
            <a:ext uri="{909E8E84-426E-40DD-AFC4-6F175D3DCCD1}">
              <a14:hiddenFill xmlns:a14="http://schemas.microsoft.com/office/drawing/2010/main">
                <a:solidFill>
                  <a:srgbClr val="FFFFFF"/>
                </a:solidFill>
              </a14:hiddenFill>
            </a:ext>
          </a:extLst>
        </p:spPr>
      </p:pic>
      <p:pic>
        <p:nvPicPr>
          <p:cNvPr id="353286" name="Picture 6" descr="07-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802063"/>
            <a:ext cx="3886200" cy="2827337"/>
          </a:xfrm>
          <a:prstGeom prst="rect">
            <a:avLst/>
          </a:prstGeom>
          <a:noFill/>
          <a:extLst>
            <a:ext uri="{909E8E84-426E-40DD-AFC4-6F175D3DCCD1}">
              <a14:hiddenFill xmlns:a14="http://schemas.microsoft.com/office/drawing/2010/main">
                <a:solidFill>
                  <a:srgbClr val="FFFFFF"/>
                </a:solidFill>
              </a14:hiddenFill>
            </a:ext>
          </a:extLst>
        </p:spPr>
      </p:pic>
      <p:pic>
        <p:nvPicPr>
          <p:cNvPr id="353287" name="Picture 7" descr="pg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4495800"/>
            <a:ext cx="39624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181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530352" y="764704"/>
            <a:ext cx="7772400" cy="1362456"/>
          </a:xfrm>
          <a:ln>
            <a:noFill/>
          </a:ln>
        </p:spPr>
        <p:txBody>
          <a:bodyPr vert="horz" lIns="0" tIns="0" rIns="0" bIns="0" anchor="ctr">
            <a:noAutofit/>
            <a:scene3d>
              <a:camera prst="orthographicFront"/>
              <a:lightRig rig="freezing" dir="t">
                <a:rot lat="0" lon="0" rev="5640000"/>
              </a:lightRig>
            </a:scene3d>
            <a:sp3d prstMaterial="flat">
              <a:bevelT w="38100" h="38100"/>
            </a:sp3d>
          </a:bodyPr>
          <a:lstStyle/>
          <a:p>
            <a:pPr algn="ctr"/>
            <a:r>
              <a:rPr lang="zh-TW" altLang="en-US" sz="5400" dirty="0" smtClean="0"/>
              <a:t>化學品管理</a:t>
            </a:r>
            <a:endParaRPr lang="zh-TW" altLang="en-US" sz="5400" dirty="0"/>
          </a:p>
        </p:txBody>
      </p:sp>
      <p:sp>
        <p:nvSpPr>
          <p:cNvPr id="6" name="文字版面配置區 5"/>
          <p:cNvSpPr>
            <a:spLocks noGrp="1"/>
          </p:cNvSpPr>
          <p:nvPr>
            <p:ph type="body" idx="1"/>
          </p:nvPr>
        </p:nvSpPr>
        <p:spPr>
          <a:xfrm>
            <a:off x="2051720" y="1916832"/>
            <a:ext cx="6251032" cy="1509712"/>
          </a:xfrm>
        </p:spPr>
        <p:txBody>
          <a:bodyPr vert="horz" lIns="45720" rIns="45720" anchor="t">
            <a:noAutofit/>
          </a:bodyPr>
          <a:lstStyle/>
          <a:p>
            <a:r>
              <a:rPr lang="zh-TW" altLang="en-US" sz="2800" dirty="0"/>
              <a:t>一</a:t>
            </a:r>
            <a:r>
              <a:rPr lang="zh-TW" altLang="en-US" sz="2800" dirty="0" smtClean="0"/>
              <a:t>、危害通識計畫</a:t>
            </a:r>
            <a:endParaRPr lang="en-US" altLang="zh-TW" sz="2800" dirty="0" smtClean="0"/>
          </a:p>
          <a:p>
            <a:r>
              <a:rPr lang="zh-TW" altLang="en-US" sz="2800" dirty="0" smtClean="0"/>
              <a:t>二</a:t>
            </a:r>
            <a:r>
              <a:rPr lang="zh-TW" altLang="en-US" sz="2800" dirty="0"/>
              <a:t>、風險評估</a:t>
            </a:r>
            <a:endParaRPr lang="en-US" altLang="zh-TW" sz="2800" dirty="0"/>
          </a:p>
          <a:p>
            <a:r>
              <a:rPr lang="zh-TW" altLang="en-US" sz="2800" dirty="0"/>
              <a:t>三、作業環境監測</a:t>
            </a:r>
            <a:endParaRPr lang="en-US" altLang="zh-TW" sz="2800" dirty="0"/>
          </a:p>
          <a:p>
            <a:r>
              <a:rPr lang="zh-TW" altLang="en-US" sz="2800" dirty="0"/>
              <a:t>四、新化學物質</a:t>
            </a:r>
            <a:endParaRPr lang="en-US" altLang="zh-TW" sz="2800" dirty="0"/>
          </a:p>
          <a:p>
            <a:r>
              <a:rPr lang="zh-TW" altLang="en-US" sz="2800" dirty="0"/>
              <a:t>五、管制性</a:t>
            </a:r>
            <a:r>
              <a:rPr lang="zh-TW" altLang="en-US" sz="2800" dirty="0" smtClean="0"/>
              <a:t>化學品</a:t>
            </a:r>
            <a:endParaRPr lang="en-US" altLang="zh-TW" sz="2800" dirty="0" smtClean="0"/>
          </a:p>
          <a:p>
            <a:r>
              <a:rPr lang="zh-TW" altLang="en-US" sz="2800" dirty="0" smtClean="0"/>
              <a:t>六、</a:t>
            </a:r>
            <a:r>
              <a:rPr lang="zh-TW" altLang="en-US" sz="2800" dirty="0"/>
              <a:t>優先管理化學品</a:t>
            </a:r>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34</a:t>
            </a:fld>
            <a:endParaRPr lang="zh-TW" altLang="en-US"/>
          </a:p>
        </p:txBody>
      </p:sp>
    </p:spTree>
    <p:extLst>
      <p:ext uri="{BB962C8B-B14F-4D97-AF65-F5344CB8AC3E}">
        <p14:creationId xmlns:p14="http://schemas.microsoft.com/office/powerpoint/2010/main" val="2100707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8"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sz="3200" dirty="0"/>
              <a:t>危害性之化學品標示、安全資料</a:t>
            </a:r>
            <a:r>
              <a:rPr lang="zh-TW" altLang="en-US" sz="3200" dirty="0" smtClean="0"/>
              <a:t>表</a:t>
            </a:r>
            <a:r>
              <a:rPr lang="en-US" altLang="zh-TW" sz="3200" dirty="0" smtClean="0"/>
              <a:t>(</a:t>
            </a:r>
            <a:r>
              <a:rPr lang="zh-TW" altLang="en-US" sz="3200" dirty="0" smtClean="0"/>
              <a:t>第</a:t>
            </a:r>
            <a:r>
              <a:rPr lang="en-US" altLang="zh-TW" sz="3200" dirty="0"/>
              <a:t>10</a:t>
            </a:r>
            <a:r>
              <a:rPr lang="zh-TW" altLang="en-US" sz="3200" dirty="0" smtClean="0"/>
              <a:t>條</a:t>
            </a:r>
            <a:r>
              <a:rPr lang="en-US" altLang="zh-TW" sz="3200" dirty="0" smtClean="0"/>
              <a:t>)</a:t>
            </a:r>
            <a:endParaRPr lang="en-US" altLang="zh-TW" sz="3200" dirty="0"/>
          </a:p>
        </p:txBody>
      </p:sp>
      <p:sp>
        <p:nvSpPr>
          <p:cNvPr id="635909" name="Rectangle 3"/>
          <p:cNvSpPr>
            <a:spLocks noGrp="1" noChangeArrowheads="1"/>
          </p:cNvSpPr>
          <p:nvPr>
            <p:ph idx="1"/>
          </p:nvPr>
        </p:nvSpPr>
        <p:spPr>
          <a:xfrm>
            <a:off x="457200" y="1556792"/>
            <a:ext cx="4186808" cy="4968552"/>
          </a:xfrm>
        </p:spPr>
        <p:txBody>
          <a:bodyPr>
            <a:normAutofit fontScale="85000" lnSpcReduction="10000"/>
          </a:bodyPr>
          <a:lstStyle/>
          <a:p>
            <a:pPr fontAlgn="base">
              <a:lnSpc>
                <a:spcPct val="160000"/>
              </a:lnSpc>
              <a:spcAft>
                <a:spcPct val="0"/>
              </a:spcAft>
            </a:pPr>
            <a:r>
              <a:rPr lang="zh-TW" altLang="en-US" dirty="0">
                <a:solidFill>
                  <a:schemeClr val="accent1"/>
                </a:solidFill>
              </a:rPr>
              <a:t>管理要點第</a:t>
            </a:r>
            <a:r>
              <a:rPr lang="en-US" altLang="zh-TW" dirty="0" smtClean="0">
                <a:solidFill>
                  <a:schemeClr val="accent1"/>
                </a:solidFill>
              </a:rPr>
              <a:t>19</a:t>
            </a:r>
            <a:r>
              <a:rPr lang="zh-TW" altLang="en-US" dirty="0" smtClean="0">
                <a:solidFill>
                  <a:schemeClr val="accent1"/>
                </a:solidFill>
              </a:rPr>
              <a:t>條</a:t>
            </a:r>
            <a:endParaRPr lang="en-US" altLang="zh-TW" dirty="0" smtClean="0"/>
          </a:p>
          <a:p>
            <a:pPr eaLnBrk="1" hangingPunct="1"/>
            <a:r>
              <a:rPr lang="zh-TW" altLang="en-US" dirty="0" smtClean="0"/>
              <a:t>雇主對於具有危害性之化學品，應予</a:t>
            </a:r>
            <a:r>
              <a:rPr lang="zh-TW" altLang="en-US" dirty="0" smtClean="0">
                <a:solidFill>
                  <a:srgbClr val="FF0000"/>
                </a:solidFill>
              </a:rPr>
              <a:t>標示、製備清單</a:t>
            </a:r>
            <a:r>
              <a:rPr lang="zh-TW" altLang="en-US" dirty="0" smtClean="0"/>
              <a:t>及</a:t>
            </a:r>
            <a:r>
              <a:rPr lang="zh-TW" altLang="en-US" dirty="0" smtClean="0">
                <a:solidFill>
                  <a:srgbClr val="FF0000"/>
                </a:solidFill>
              </a:rPr>
              <a:t>揭示安全資料表</a:t>
            </a:r>
            <a:r>
              <a:rPr lang="zh-TW" altLang="en-US" dirty="0" smtClean="0"/>
              <a:t>，並採取必要之</a:t>
            </a:r>
            <a:r>
              <a:rPr lang="zh-TW" altLang="en-US" dirty="0" smtClean="0">
                <a:solidFill>
                  <a:srgbClr val="FF0000"/>
                </a:solidFill>
              </a:rPr>
              <a:t>通識措施</a:t>
            </a:r>
            <a:r>
              <a:rPr lang="zh-TW" altLang="en-US" dirty="0" smtClean="0"/>
              <a:t>。</a:t>
            </a:r>
          </a:p>
          <a:p>
            <a:pPr eaLnBrk="1" hangingPunct="1"/>
            <a:r>
              <a:rPr lang="zh-TW" altLang="en-US" dirty="0" smtClean="0"/>
              <a:t>製造者、輸入者或供應者，提供前項化學品與事業單位或自營作業者前，應予標示及提供安全資料表；資料異動時，亦同。</a:t>
            </a:r>
            <a:r>
              <a:rPr lang="en-US" altLang="zh-TW" sz="2000" dirty="0" smtClean="0">
                <a:solidFill>
                  <a:srgbClr val="0000FF"/>
                </a:solidFill>
              </a:rPr>
              <a:t>(</a:t>
            </a:r>
            <a:r>
              <a:rPr lang="zh-TW" altLang="en-US" sz="2000" dirty="0" smtClean="0">
                <a:solidFill>
                  <a:srgbClr val="0000FF"/>
                </a:solidFill>
              </a:rPr>
              <a:t>增訂化學品製造、輸入或供應者標示及提供安全資料表之義務</a:t>
            </a:r>
            <a:r>
              <a:rPr lang="en-US" altLang="zh-TW" sz="2000" dirty="0" smtClean="0">
                <a:solidFill>
                  <a:srgbClr val="0000FF"/>
                </a:solidFill>
              </a:rPr>
              <a:t>)</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35</a:t>
            </a:fld>
            <a:endParaRPr lang="zh-TW" altLang="en-US"/>
          </a:p>
        </p:txBody>
      </p:sp>
      <p:pic>
        <p:nvPicPr>
          <p:cNvPr id="22530" name="Picture 2" descr="http://www.taifer.com.tw/taifer/tf/050001/pictures/4-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988"/>
          <a:stretch/>
        </p:blipFill>
        <p:spPr bwMode="auto">
          <a:xfrm>
            <a:off x="4644008" y="1700808"/>
            <a:ext cx="4248472" cy="470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07951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8"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sz="3000" dirty="0"/>
              <a:t>危害性之化學品標示、安全資料</a:t>
            </a:r>
            <a:r>
              <a:rPr lang="zh-TW" altLang="en-US" sz="3000" dirty="0" smtClean="0"/>
              <a:t>表</a:t>
            </a:r>
            <a:r>
              <a:rPr lang="en-US" altLang="zh-TW" sz="3000" dirty="0" smtClean="0"/>
              <a:t>(</a:t>
            </a:r>
            <a:r>
              <a:rPr lang="zh-TW" altLang="en-US" sz="3000" dirty="0" smtClean="0"/>
              <a:t>第</a:t>
            </a:r>
            <a:r>
              <a:rPr lang="en-US" altLang="zh-TW" sz="3000" dirty="0"/>
              <a:t>10</a:t>
            </a:r>
            <a:r>
              <a:rPr lang="zh-TW" altLang="en-US" sz="3000" dirty="0" smtClean="0"/>
              <a:t>條</a:t>
            </a:r>
            <a:r>
              <a:rPr lang="en-US" altLang="zh-TW" sz="3000" dirty="0" smtClean="0"/>
              <a:t>)</a:t>
            </a:r>
            <a:r>
              <a:rPr lang="zh-TW" altLang="en-US" sz="3000" dirty="0">
                <a:solidFill>
                  <a:srgbClr val="FF0000"/>
                </a:solidFill>
              </a:rPr>
              <a:t>罰則</a:t>
            </a:r>
            <a:endParaRPr lang="en-US" altLang="zh-TW" sz="3000" dirty="0"/>
          </a:p>
        </p:txBody>
      </p:sp>
      <p:sp>
        <p:nvSpPr>
          <p:cNvPr id="635909" name="Rectangle 3"/>
          <p:cNvSpPr>
            <a:spLocks noGrp="1" noChangeArrowheads="1"/>
          </p:cNvSpPr>
          <p:nvPr>
            <p:ph idx="1"/>
          </p:nvPr>
        </p:nvSpPr>
        <p:spPr/>
        <p:txBody>
          <a:bodyPr>
            <a:normAutofit/>
          </a:bodyPr>
          <a:lstStyle/>
          <a:p>
            <a:r>
              <a:rPr lang="zh-TW" altLang="en-US" dirty="0"/>
              <a:t>第</a:t>
            </a:r>
            <a:r>
              <a:rPr lang="en-US" altLang="zh-TW" dirty="0"/>
              <a:t>10</a:t>
            </a:r>
            <a:r>
              <a:rPr lang="zh-TW" altLang="en-US" dirty="0"/>
              <a:t>條第</a:t>
            </a:r>
            <a:r>
              <a:rPr lang="en-US" altLang="zh-TW" dirty="0"/>
              <a:t>1</a:t>
            </a:r>
            <a:r>
              <a:rPr lang="zh-TW" altLang="en-US" dirty="0"/>
              <a:t>項經通知限期改善，屆期未改善，處新臺幣</a:t>
            </a:r>
            <a:r>
              <a:rPr lang="en-US" altLang="zh-TW" dirty="0">
                <a:solidFill>
                  <a:srgbClr val="FF0066"/>
                </a:solidFill>
              </a:rPr>
              <a:t>3</a:t>
            </a:r>
            <a:r>
              <a:rPr lang="zh-TW" altLang="en-US" dirty="0">
                <a:solidFill>
                  <a:srgbClr val="FF0066"/>
                </a:solidFill>
              </a:rPr>
              <a:t>萬元以上</a:t>
            </a:r>
            <a:r>
              <a:rPr lang="en-US" altLang="zh-TW" dirty="0">
                <a:solidFill>
                  <a:srgbClr val="FF0066"/>
                </a:solidFill>
              </a:rPr>
              <a:t>30</a:t>
            </a:r>
            <a:r>
              <a:rPr lang="zh-TW" altLang="en-US" dirty="0">
                <a:solidFill>
                  <a:srgbClr val="FF0066"/>
                </a:solidFill>
              </a:rPr>
              <a:t>萬元以下罰鍰</a:t>
            </a:r>
            <a:r>
              <a:rPr lang="zh-TW" altLang="en-US" dirty="0"/>
              <a:t>。</a:t>
            </a:r>
          </a:p>
          <a:p>
            <a:r>
              <a:rPr lang="zh-TW" altLang="en-US" dirty="0"/>
              <a:t>第</a:t>
            </a:r>
            <a:r>
              <a:rPr lang="en-US" altLang="zh-TW" dirty="0"/>
              <a:t>10</a:t>
            </a:r>
            <a:r>
              <a:rPr lang="zh-TW" altLang="en-US" dirty="0"/>
              <a:t>條第</a:t>
            </a:r>
            <a:r>
              <a:rPr lang="en-US" altLang="zh-TW" dirty="0"/>
              <a:t>2</a:t>
            </a:r>
            <a:r>
              <a:rPr lang="zh-TW" altLang="en-US" dirty="0"/>
              <a:t>項處新臺幣</a:t>
            </a:r>
            <a:r>
              <a:rPr lang="en-US" altLang="zh-TW" dirty="0">
                <a:solidFill>
                  <a:srgbClr val="FF0066"/>
                </a:solidFill>
              </a:rPr>
              <a:t>3</a:t>
            </a:r>
            <a:r>
              <a:rPr lang="zh-TW" altLang="en-US" dirty="0">
                <a:solidFill>
                  <a:srgbClr val="FF0066"/>
                </a:solidFill>
              </a:rPr>
              <a:t>萬元以上</a:t>
            </a:r>
            <a:r>
              <a:rPr lang="en-US" altLang="zh-TW" dirty="0">
                <a:solidFill>
                  <a:srgbClr val="FF0066"/>
                </a:solidFill>
              </a:rPr>
              <a:t>15</a:t>
            </a:r>
            <a:r>
              <a:rPr lang="zh-TW" altLang="en-US" dirty="0">
                <a:solidFill>
                  <a:srgbClr val="FF0066"/>
                </a:solidFill>
              </a:rPr>
              <a:t>萬元以下罰鍰</a:t>
            </a:r>
            <a:endParaRPr lang="en-US" altLang="zh-TW" sz="2000" dirty="0" smtClean="0">
              <a:solidFill>
                <a:srgbClr val="0000FF"/>
              </a:solidFill>
            </a:endParaRP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36</a:t>
            </a:fld>
            <a:endParaRPr lang="zh-TW" altLang="en-US"/>
          </a:p>
        </p:txBody>
      </p:sp>
      <p:pic>
        <p:nvPicPr>
          <p:cNvPr id="9218" name="Picture 2" descr="http://www.okidata.com/images/solutions/ghs-pictograms-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46556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465561"/>
            <a:ext cx="2160240" cy="2851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53950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2"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sz="4400" dirty="0"/>
              <a:t>危害性之化學品風險</a:t>
            </a:r>
            <a:r>
              <a:rPr lang="zh-TW" altLang="en-US" sz="4400" dirty="0" smtClean="0"/>
              <a:t>評估</a:t>
            </a:r>
            <a:r>
              <a:rPr lang="en-US" altLang="zh-TW" sz="4400" dirty="0" smtClean="0"/>
              <a:t>(</a:t>
            </a:r>
            <a:r>
              <a:rPr lang="zh-TW" altLang="en-US" sz="4400" dirty="0" smtClean="0"/>
              <a:t>第</a:t>
            </a:r>
            <a:r>
              <a:rPr lang="en-US" altLang="zh-TW" sz="4400" dirty="0"/>
              <a:t>11</a:t>
            </a:r>
            <a:r>
              <a:rPr lang="zh-TW" altLang="en-US" sz="4400" dirty="0" smtClean="0"/>
              <a:t>條</a:t>
            </a:r>
            <a:r>
              <a:rPr lang="en-US" altLang="zh-TW" sz="4400" dirty="0" smtClean="0"/>
              <a:t>)</a:t>
            </a:r>
            <a:endParaRPr lang="zh-TW" altLang="en-US" sz="4400" dirty="0"/>
          </a:p>
        </p:txBody>
      </p:sp>
      <p:sp>
        <p:nvSpPr>
          <p:cNvPr id="636933" name="Rectangle 3"/>
          <p:cNvSpPr>
            <a:spLocks noGrp="1" noChangeArrowheads="1"/>
          </p:cNvSpPr>
          <p:nvPr>
            <p:ph idx="1"/>
          </p:nvPr>
        </p:nvSpPr>
        <p:spPr/>
        <p:txBody>
          <a:bodyPr>
            <a:normAutofit fontScale="85000" lnSpcReduction="10000"/>
          </a:bodyPr>
          <a:lstStyle/>
          <a:p>
            <a:pPr>
              <a:lnSpc>
                <a:spcPct val="170000"/>
              </a:lnSpc>
            </a:pPr>
            <a:r>
              <a:rPr lang="zh-TW" altLang="en-US" dirty="0"/>
              <a:t>雇主對於前條之化學品，應依其健康危害、散布狀況及使用量等情形，評估風險等級，並採取</a:t>
            </a:r>
            <a:r>
              <a:rPr lang="zh-TW" altLang="en-US" dirty="0">
                <a:solidFill>
                  <a:srgbClr val="FF0000"/>
                </a:solidFill>
              </a:rPr>
              <a:t>分級管理</a:t>
            </a:r>
            <a:r>
              <a:rPr lang="zh-TW" altLang="en-US" dirty="0"/>
              <a:t>措施。前項之評估方法、分級管理程序與採行措施及其他應遵行事項之辦法，由中央主管機關定之。</a:t>
            </a:r>
            <a:endParaRPr lang="en-US" altLang="zh-TW" dirty="0"/>
          </a:p>
          <a:p>
            <a:pPr lvl="1">
              <a:lnSpc>
                <a:spcPct val="170000"/>
              </a:lnSpc>
            </a:pPr>
            <a:r>
              <a:rPr lang="zh-TW" altLang="en-US" sz="2200" dirty="0"/>
              <a:t>危害</a:t>
            </a:r>
            <a:r>
              <a:rPr lang="zh-TW" altLang="en-US" sz="2200"/>
              <a:t>性</a:t>
            </a:r>
            <a:r>
              <a:rPr lang="zh-TW" altLang="en-US" sz="2200" smtClean="0"/>
              <a:t>化學品</a:t>
            </a:r>
            <a:r>
              <a:rPr lang="zh-TW" altLang="en-US" sz="2200" smtClean="0"/>
              <a:t>估估及</a:t>
            </a:r>
            <a:r>
              <a:rPr lang="zh-TW" altLang="en-US" sz="2200" smtClean="0"/>
              <a:t>分級</a:t>
            </a:r>
            <a:r>
              <a:rPr lang="zh-TW" altLang="en-US" sz="2200" dirty="0"/>
              <a:t>管理</a:t>
            </a:r>
            <a:r>
              <a:rPr lang="zh-TW" altLang="en-US" sz="2200" dirty="0" smtClean="0"/>
              <a:t>辦法</a:t>
            </a:r>
            <a:endParaRPr lang="en-US" altLang="zh-TW" sz="2200" dirty="0" smtClean="0"/>
          </a:p>
          <a:p>
            <a:pPr lvl="2">
              <a:lnSpc>
                <a:spcPct val="170000"/>
              </a:lnSpc>
            </a:pPr>
            <a:r>
              <a:rPr lang="zh-TW" altLang="en-US" sz="2200" dirty="0" smtClean="0"/>
              <a:t>危害性化學品</a:t>
            </a:r>
            <a:endParaRPr lang="en-US" altLang="zh-TW" sz="2200" dirty="0" smtClean="0"/>
          </a:p>
          <a:p>
            <a:pPr lvl="2">
              <a:lnSpc>
                <a:spcPct val="170000"/>
              </a:lnSpc>
            </a:pPr>
            <a:r>
              <a:rPr lang="zh-TW" altLang="en-US" sz="2200" dirty="0" smtClean="0"/>
              <a:t>具有</a:t>
            </a:r>
            <a:r>
              <a:rPr lang="en-US" altLang="zh-TW" sz="2200" dirty="0" smtClean="0"/>
              <a:t>PEL</a:t>
            </a:r>
            <a:r>
              <a:rPr lang="zh-TW" altLang="en-US" sz="2200" dirty="0" smtClean="0"/>
              <a:t>之</a:t>
            </a:r>
            <a:r>
              <a:rPr lang="zh-TW" altLang="en-US" sz="2200" dirty="0"/>
              <a:t>化學物質</a:t>
            </a:r>
            <a:endParaRPr lang="en-US" altLang="zh-TW" sz="2200" dirty="0"/>
          </a:p>
          <a:p>
            <a:pPr lvl="2">
              <a:lnSpc>
                <a:spcPct val="170000"/>
              </a:lnSpc>
            </a:pPr>
            <a:r>
              <a:rPr lang="zh-TW" altLang="en-US" sz="2200" dirty="0" smtClean="0"/>
              <a:t>需作業環境監測之化學物質</a:t>
            </a:r>
            <a:endParaRPr lang="en-US" altLang="zh-TW" sz="2200" dirty="0" smtClean="0"/>
          </a:p>
          <a:p>
            <a:pPr>
              <a:lnSpc>
                <a:spcPct val="170000"/>
              </a:lnSpc>
            </a:pPr>
            <a:r>
              <a:rPr lang="zh-TW" altLang="en-US" dirty="0" smtClean="0"/>
              <a:t>第</a:t>
            </a:r>
            <a:r>
              <a:rPr lang="en-US" altLang="zh-TW" dirty="0"/>
              <a:t>11</a:t>
            </a:r>
            <a:r>
              <a:rPr lang="zh-TW" altLang="en-US" dirty="0"/>
              <a:t>條第</a:t>
            </a:r>
            <a:r>
              <a:rPr lang="en-US" altLang="zh-TW" dirty="0"/>
              <a:t>1</a:t>
            </a:r>
            <a:r>
              <a:rPr lang="zh-TW" altLang="en-US" dirty="0"/>
              <a:t>項經通知限期改善，屆期未改善，處新臺幣</a:t>
            </a:r>
            <a:r>
              <a:rPr lang="en-US" altLang="zh-TW" dirty="0">
                <a:solidFill>
                  <a:srgbClr val="FF0066"/>
                </a:solidFill>
              </a:rPr>
              <a:t>3</a:t>
            </a:r>
            <a:r>
              <a:rPr lang="zh-TW" altLang="en-US" dirty="0">
                <a:solidFill>
                  <a:srgbClr val="FF0066"/>
                </a:solidFill>
              </a:rPr>
              <a:t>萬元以上</a:t>
            </a:r>
            <a:r>
              <a:rPr lang="en-US" altLang="zh-TW" dirty="0">
                <a:solidFill>
                  <a:srgbClr val="FF0066"/>
                </a:solidFill>
              </a:rPr>
              <a:t>30</a:t>
            </a:r>
            <a:r>
              <a:rPr lang="zh-TW" altLang="en-US" dirty="0">
                <a:solidFill>
                  <a:srgbClr val="FF0066"/>
                </a:solidFill>
              </a:rPr>
              <a:t>萬元以下罰鍰</a:t>
            </a:r>
            <a:r>
              <a:rPr lang="zh-TW" altLang="en-US" dirty="0"/>
              <a:t>。 </a:t>
            </a:r>
          </a:p>
          <a:p>
            <a:pPr lvl="1"/>
            <a:endParaRPr lang="en-US" altLang="zh-TW" dirty="0" smtClean="0"/>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37</a:t>
            </a:fld>
            <a:endParaRPr lang="zh-TW" altLang="en-US"/>
          </a:p>
        </p:txBody>
      </p:sp>
    </p:spTree>
    <p:extLst>
      <p:ext uri="{BB962C8B-B14F-4D97-AF65-F5344CB8AC3E}">
        <p14:creationId xmlns:p14="http://schemas.microsoft.com/office/powerpoint/2010/main" val="293221524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6"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dirty="0"/>
              <a:t>作業環境</a:t>
            </a:r>
            <a:r>
              <a:rPr lang="zh-TW" altLang="en-US" dirty="0" smtClean="0"/>
              <a:t>監測</a:t>
            </a:r>
            <a:r>
              <a:rPr lang="en-US" altLang="zh-TW" dirty="0" smtClean="0"/>
              <a:t>(</a:t>
            </a:r>
            <a:r>
              <a:rPr lang="zh-TW" altLang="en-US" dirty="0" smtClean="0"/>
              <a:t>第</a:t>
            </a:r>
            <a:r>
              <a:rPr lang="en-US" altLang="zh-TW" dirty="0"/>
              <a:t>12</a:t>
            </a:r>
            <a:r>
              <a:rPr lang="zh-TW" altLang="en-US" dirty="0" smtClean="0"/>
              <a:t>條</a:t>
            </a:r>
            <a:r>
              <a:rPr lang="en-US" altLang="zh-TW" dirty="0" smtClean="0"/>
              <a:t>)</a:t>
            </a:r>
            <a:endParaRPr lang="en-US" altLang="zh-TW" dirty="0"/>
          </a:p>
        </p:txBody>
      </p:sp>
      <p:sp>
        <p:nvSpPr>
          <p:cNvPr id="48131" name="Rectangle 3"/>
          <p:cNvSpPr>
            <a:spLocks noGrp="1" noChangeArrowheads="1"/>
          </p:cNvSpPr>
          <p:nvPr>
            <p:ph idx="1"/>
          </p:nvPr>
        </p:nvSpPr>
        <p:spPr/>
        <p:txBody>
          <a:bodyPr>
            <a:normAutofit/>
          </a:bodyPr>
          <a:lstStyle/>
          <a:p>
            <a:r>
              <a:rPr lang="zh-TW" altLang="en-US" dirty="0">
                <a:solidFill>
                  <a:schemeClr val="accent1"/>
                </a:solidFill>
              </a:rPr>
              <a:t>管理要點</a:t>
            </a:r>
            <a:r>
              <a:rPr lang="zh-TW" altLang="en-US" dirty="0" smtClean="0">
                <a:solidFill>
                  <a:schemeClr val="accent1"/>
                </a:solidFill>
              </a:rPr>
              <a:t>第</a:t>
            </a:r>
            <a:r>
              <a:rPr lang="en-US" altLang="zh-TW" dirty="0" smtClean="0">
                <a:solidFill>
                  <a:schemeClr val="accent1"/>
                </a:solidFill>
              </a:rPr>
              <a:t>21</a:t>
            </a:r>
            <a:r>
              <a:rPr lang="zh-TW" altLang="en-US" dirty="0" smtClean="0">
                <a:solidFill>
                  <a:schemeClr val="accent1"/>
                </a:solidFill>
              </a:rPr>
              <a:t>條</a:t>
            </a:r>
            <a:endParaRPr lang="zh-TW" altLang="en-US" dirty="0">
              <a:solidFill>
                <a:schemeClr val="accent1"/>
              </a:solidFill>
            </a:endParaRPr>
          </a:p>
          <a:p>
            <a:pPr eaLnBrk="1" hangingPunct="1"/>
            <a:r>
              <a:rPr lang="zh-TW" altLang="en-US" dirty="0" smtClean="0"/>
              <a:t>中央主管機關訂有容許暴露標準之作業場所，雇主應確保勞工之危害暴露低於標準值。</a:t>
            </a:r>
          </a:p>
          <a:p>
            <a:pPr eaLnBrk="1" hangingPunct="1"/>
            <a:r>
              <a:rPr lang="zh-TW" altLang="en-US" dirty="0" smtClean="0"/>
              <a:t>經指定實施環測之作業場所</a:t>
            </a:r>
            <a:endParaRPr lang="en-US" altLang="zh-TW" dirty="0" smtClean="0"/>
          </a:p>
          <a:p>
            <a:pPr lvl="1" eaLnBrk="1" hangingPunct="1"/>
            <a:r>
              <a:rPr lang="zh-TW" altLang="en-US" dirty="0" smtClean="0"/>
              <a:t>應訂定作業環境監測計畫</a:t>
            </a:r>
            <a:endParaRPr lang="en-US" altLang="zh-TW" dirty="0" smtClean="0"/>
          </a:p>
          <a:p>
            <a:pPr lvl="1" eaLnBrk="1" hangingPunct="1"/>
            <a:r>
              <a:rPr lang="zh-TW" altLang="en-US" dirty="0" smtClean="0"/>
              <a:t>設置或委託由認可之作業環境監測機構實施監測</a:t>
            </a:r>
            <a:endParaRPr lang="en-US" altLang="zh-TW" dirty="0" smtClean="0"/>
          </a:p>
          <a:p>
            <a:pPr lvl="1" eaLnBrk="1" hangingPunct="1"/>
            <a:r>
              <a:rPr lang="zh-TW" altLang="en-US" dirty="0" smtClean="0"/>
              <a:t>免經監測機構分析之監測項目，得僱用合格監測人員辦理之。</a:t>
            </a:r>
            <a:endParaRPr lang="en-US" altLang="zh-TW" dirty="0" smtClean="0"/>
          </a:p>
          <a:p>
            <a:pPr lvl="1"/>
            <a:r>
              <a:rPr lang="zh-TW" altLang="en-US" dirty="0">
                <a:solidFill>
                  <a:srgbClr val="FF0066"/>
                </a:solidFill>
              </a:rPr>
              <a:t>違反處新臺幣</a:t>
            </a:r>
            <a:r>
              <a:rPr lang="en-US" altLang="zh-TW" dirty="0">
                <a:solidFill>
                  <a:srgbClr val="FF0066"/>
                </a:solidFill>
              </a:rPr>
              <a:t>3</a:t>
            </a:r>
            <a:r>
              <a:rPr lang="zh-TW" altLang="en-US" dirty="0">
                <a:solidFill>
                  <a:srgbClr val="FF0066"/>
                </a:solidFill>
              </a:rPr>
              <a:t>萬元以上</a:t>
            </a:r>
            <a:r>
              <a:rPr lang="en-US" altLang="zh-TW" dirty="0">
                <a:solidFill>
                  <a:srgbClr val="FF0066"/>
                </a:solidFill>
              </a:rPr>
              <a:t>30</a:t>
            </a:r>
            <a:r>
              <a:rPr lang="zh-TW" altLang="en-US" dirty="0">
                <a:solidFill>
                  <a:srgbClr val="FF0066"/>
                </a:solidFill>
              </a:rPr>
              <a:t>萬元以下罰鍰</a:t>
            </a:r>
            <a:r>
              <a:rPr lang="zh-TW" altLang="en-US" dirty="0" smtClean="0">
                <a:solidFill>
                  <a:srgbClr val="FF0066"/>
                </a:solidFill>
              </a:rPr>
              <a:t>。</a:t>
            </a:r>
            <a:endParaRPr lang="en-US" altLang="zh-TW" dirty="0">
              <a:solidFill>
                <a:srgbClr val="FF0066"/>
              </a:solidFill>
            </a:endParaRP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38</a:t>
            </a:fld>
            <a:endParaRPr lang="zh-TW" altLang="en-US"/>
          </a:p>
        </p:txBody>
      </p:sp>
    </p:spTree>
    <p:extLst>
      <p:ext uri="{BB962C8B-B14F-4D97-AF65-F5344CB8AC3E}">
        <p14:creationId xmlns:p14="http://schemas.microsoft.com/office/powerpoint/2010/main" val="346399027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6"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dirty="0"/>
              <a:t>作業環境</a:t>
            </a:r>
            <a:r>
              <a:rPr lang="zh-TW" altLang="en-US" dirty="0" smtClean="0"/>
              <a:t>監測</a:t>
            </a:r>
            <a:r>
              <a:rPr lang="en-US" altLang="zh-TW" dirty="0" smtClean="0"/>
              <a:t>(</a:t>
            </a:r>
            <a:r>
              <a:rPr lang="zh-TW" altLang="en-US" dirty="0" smtClean="0"/>
              <a:t>第</a:t>
            </a:r>
            <a:r>
              <a:rPr lang="en-US" altLang="zh-TW" dirty="0"/>
              <a:t>12</a:t>
            </a:r>
            <a:r>
              <a:rPr lang="zh-TW" altLang="en-US" dirty="0" smtClean="0"/>
              <a:t>條</a:t>
            </a:r>
            <a:r>
              <a:rPr lang="en-US" altLang="zh-TW" dirty="0" smtClean="0"/>
              <a:t>)</a:t>
            </a:r>
            <a:endParaRPr lang="en-US" altLang="zh-TW" dirty="0"/>
          </a:p>
        </p:txBody>
      </p:sp>
      <p:sp>
        <p:nvSpPr>
          <p:cNvPr id="48131" name="Rectangle 3"/>
          <p:cNvSpPr>
            <a:spLocks noGrp="1" noChangeArrowheads="1"/>
          </p:cNvSpPr>
          <p:nvPr>
            <p:ph idx="1"/>
          </p:nvPr>
        </p:nvSpPr>
        <p:spPr/>
        <p:txBody>
          <a:bodyPr>
            <a:normAutofit/>
          </a:bodyPr>
          <a:lstStyle/>
          <a:p>
            <a:pPr eaLnBrk="1" hangingPunct="1"/>
            <a:r>
              <a:rPr lang="zh-TW" altLang="en-US" dirty="0" smtClean="0">
                <a:solidFill>
                  <a:srgbClr val="1818FF"/>
                </a:solidFill>
              </a:rPr>
              <a:t>監測計畫</a:t>
            </a:r>
            <a:r>
              <a:rPr lang="zh-TW" altLang="en-US" dirty="0" smtClean="0"/>
              <a:t>及監測</a:t>
            </a:r>
            <a:r>
              <a:rPr lang="zh-TW" altLang="en-US" dirty="0" smtClean="0">
                <a:solidFill>
                  <a:srgbClr val="1818FF"/>
                </a:solidFill>
              </a:rPr>
              <a:t>結果，應公開揭示</a:t>
            </a:r>
            <a:r>
              <a:rPr lang="zh-TW" altLang="en-US" dirty="0" smtClean="0"/>
              <a:t>，並通報中央主管機關。中央主管機關或勞動檢查機構得實施查核。</a:t>
            </a:r>
            <a:endParaRPr lang="en-US" altLang="zh-TW" dirty="0" smtClean="0"/>
          </a:p>
          <a:p>
            <a:pPr lvl="1">
              <a:buFont typeface="Wingdings" pitchFamily="2" charset="2"/>
              <a:buChar char="l"/>
            </a:pPr>
            <a:r>
              <a:rPr lang="zh-TW" altLang="en-US" dirty="0">
                <a:solidFill>
                  <a:srgbClr val="FF0066"/>
                </a:solidFill>
              </a:rPr>
              <a:t>經通知限期改善，屆期未改善，處新臺幣</a:t>
            </a:r>
            <a:r>
              <a:rPr lang="en-US" altLang="zh-TW" dirty="0">
                <a:solidFill>
                  <a:srgbClr val="FF0066"/>
                </a:solidFill>
              </a:rPr>
              <a:t>3</a:t>
            </a:r>
            <a:r>
              <a:rPr lang="zh-TW" altLang="en-US" dirty="0">
                <a:solidFill>
                  <a:srgbClr val="FF0066"/>
                </a:solidFill>
              </a:rPr>
              <a:t>萬元以上</a:t>
            </a:r>
            <a:r>
              <a:rPr lang="en-US" altLang="zh-TW" dirty="0">
                <a:solidFill>
                  <a:srgbClr val="FF0066"/>
                </a:solidFill>
              </a:rPr>
              <a:t>15</a:t>
            </a:r>
            <a:r>
              <a:rPr lang="zh-TW" altLang="en-US" dirty="0">
                <a:solidFill>
                  <a:srgbClr val="FF0066"/>
                </a:solidFill>
              </a:rPr>
              <a:t>萬元以下罰鍰。</a:t>
            </a:r>
          </a:p>
          <a:p>
            <a:pPr lvl="1">
              <a:buFont typeface="Wingdings" pitchFamily="2" charset="2"/>
              <a:buChar char="l"/>
            </a:pPr>
            <a:r>
              <a:rPr lang="zh-TW" altLang="en-US" dirty="0">
                <a:solidFill>
                  <a:srgbClr val="FF0066"/>
                </a:solidFill>
              </a:rPr>
              <a:t>規定通報之監測資料，經中央主管機關查核有</a:t>
            </a:r>
            <a:r>
              <a:rPr lang="zh-TW" altLang="en-US" dirty="0">
                <a:solidFill>
                  <a:srgbClr val="0000CC"/>
                </a:solidFill>
              </a:rPr>
              <a:t>虛偽不實者</a:t>
            </a:r>
            <a:r>
              <a:rPr lang="zh-TW" altLang="en-US" dirty="0">
                <a:solidFill>
                  <a:srgbClr val="FF0066"/>
                </a:solidFill>
              </a:rPr>
              <a:t>，處新臺幣</a:t>
            </a:r>
            <a:r>
              <a:rPr lang="en-US" altLang="zh-TW" dirty="0">
                <a:solidFill>
                  <a:srgbClr val="FF0066"/>
                </a:solidFill>
              </a:rPr>
              <a:t>30</a:t>
            </a:r>
            <a:r>
              <a:rPr lang="zh-TW" altLang="en-US" dirty="0">
                <a:solidFill>
                  <a:srgbClr val="FF0066"/>
                </a:solidFill>
              </a:rPr>
              <a:t>萬元以上</a:t>
            </a:r>
            <a:r>
              <a:rPr lang="en-US" altLang="zh-TW" dirty="0">
                <a:solidFill>
                  <a:srgbClr val="FF0066"/>
                </a:solidFill>
              </a:rPr>
              <a:t>100</a:t>
            </a:r>
            <a:r>
              <a:rPr lang="zh-TW" altLang="en-US" dirty="0">
                <a:solidFill>
                  <a:srgbClr val="FF0066"/>
                </a:solidFill>
              </a:rPr>
              <a:t>萬元以下罰鍰。</a:t>
            </a:r>
            <a:r>
              <a:rPr lang="zh-TW" altLang="en-US" sz="1600" dirty="0"/>
              <a:t> </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39</a:t>
            </a:fld>
            <a:endParaRPr lang="zh-TW" altLang="en-US"/>
          </a:p>
        </p:txBody>
      </p:sp>
    </p:spTree>
    <p:extLst>
      <p:ext uri="{BB962C8B-B14F-4D97-AF65-F5344CB8AC3E}">
        <p14:creationId xmlns:p14="http://schemas.microsoft.com/office/powerpoint/2010/main" val="11874763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適用範圍</a:t>
            </a:r>
            <a:endParaRPr lang="zh-TW" altLang="en-US" dirty="0"/>
          </a:p>
        </p:txBody>
      </p:sp>
      <p:sp>
        <p:nvSpPr>
          <p:cNvPr id="3" name="內容版面配置區 2"/>
          <p:cNvSpPr>
            <a:spLocks noGrp="1"/>
          </p:cNvSpPr>
          <p:nvPr>
            <p:ph idx="1"/>
          </p:nvPr>
        </p:nvSpPr>
        <p:spPr/>
        <p:txBody>
          <a:bodyPr/>
          <a:lstStyle/>
          <a:p>
            <a:r>
              <a:rPr lang="zh-TW" altLang="en-US" dirty="0">
                <a:solidFill>
                  <a:srgbClr val="00B0F0"/>
                </a:solidFill>
              </a:rPr>
              <a:t>管理要點第</a:t>
            </a:r>
            <a:r>
              <a:rPr lang="en-US" altLang="zh-TW" dirty="0">
                <a:solidFill>
                  <a:srgbClr val="00B0F0"/>
                </a:solidFill>
              </a:rPr>
              <a:t>3</a:t>
            </a:r>
            <a:r>
              <a:rPr lang="zh-TW" altLang="en-US" dirty="0">
                <a:solidFill>
                  <a:srgbClr val="00B0F0"/>
                </a:solidFill>
              </a:rPr>
              <a:t>條</a:t>
            </a:r>
            <a:endParaRPr lang="en-US" altLang="zh-TW" dirty="0">
              <a:solidFill>
                <a:srgbClr val="00B0F0"/>
              </a:solidFill>
            </a:endParaRPr>
          </a:p>
          <a:p>
            <a:pPr lvl="1"/>
            <a:r>
              <a:rPr lang="zh-TW" altLang="en-US" dirty="0" smtClean="0"/>
              <a:t>本</a:t>
            </a:r>
            <a:r>
              <a:rPr lang="zh-TW" altLang="en-US" dirty="0"/>
              <a:t>要點適用各級主管教育行政機關所主管之各級公私立學校。</a:t>
            </a:r>
          </a:p>
          <a:p>
            <a:r>
              <a:rPr lang="zh-TW" altLang="en-US" dirty="0">
                <a:solidFill>
                  <a:srgbClr val="00B0F0"/>
                </a:solidFill>
              </a:rPr>
              <a:t>管理要點第</a:t>
            </a:r>
            <a:r>
              <a:rPr lang="en-US" altLang="zh-TW" dirty="0">
                <a:solidFill>
                  <a:srgbClr val="00B0F0"/>
                </a:solidFill>
              </a:rPr>
              <a:t>4</a:t>
            </a:r>
            <a:r>
              <a:rPr lang="zh-TW" altLang="en-US" dirty="0">
                <a:solidFill>
                  <a:srgbClr val="00B0F0"/>
                </a:solidFill>
              </a:rPr>
              <a:t>條</a:t>
            </a:r>
            <a:endParaRPr lang="en-US" altLang="zh-TW" dirty="0">
              <a:solidFill>
                <a:srgbClr val="00B0F0"/>
              </a:solidFill>
            </a:endParaRPr>
          </a:p>
          <a:p>
            <a:pPr lvl="1"/>
            <a:r>
              <a:rPr lang="zh-TW" altLang="en-US" dirty="0" smtClean="0"/>
              <a:t>各</a:t>
            </a:r>
            <a:r>
              <a:rPr lang="zh-TW" altLang="en-US" dirty="0"/>
              <a:t>級主管教育行政機關應督導其主管之學校落實職安法及相關法規規定。</a:t>
            </a:r>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4</a:t>
            </a:fld>
            <a:endParaRPr lang="zh-TW" altLang="en-US"/>
          </a:p>
        </p:txBody>
      </p:sp>
    </p:spTree>
    <p:extLst>
      <p:ext uri="{BB962C8B-B14F-4D97-AF65-F5344CB8AC3E}">
        <p14:creationId xmlns:p14="http://schemas.microsoft.com/office/powerpoint/2010/main" val="29183688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標題 1"/>
          <p:cNvSpPr>
            <a:spLocks noGrp="1"/>
          </p:cNvSpPr>
          <p:nvPr>
            <p:ph type="title"/>
          </p:nvPr>
        </p:nvSpPr>
        <p:spPr>
          <a:extLst>
            <a:ext uri="{909E8E84-426E-40DD-AFC4-6F175D3DCCD1}">
              <a14:hiddenFill xmlns:a14="http://schemas.microsoft.com/office/drawing/2010/main">
                <a:solidFill>
                  <a:srgbClr val="FFFFCC"/>
                </a:solidFill>
              </a14:hiddenFill>
            </a:ext>
          </a:extLst>
        </p:spPr>
        <p:txBody>
          <a:bodyPr vert="horz" lIns="0" rIns="0" bIns="0" anchor="b">
            <a:noAutofit/>
          </a:bodyPr>
          <a:lstStyle/>
          <a:p>
            <a:pPr algn="ctr"/>
            <a:r>
              <a:rPr lang="zh-TW" altLang="en-US" sz="4400" dirty="0"/>
              <a:t>應實施環境監測之作業</a:t>
            </a:r>
            <a:r>
              <a:rPr lang="zh-TW" altLang="en-US" sz="4400" dirty="0" smtClean="0"/>
              <a:t>場所</a:t>
            </a:r>
            <a:r>
              <a:rPr lang="en-US" altLang="zh-TW" sz="4400" dirty="0" smtClean="0"/>
              <a:t>(</a:t>
            </a:r>
            <a:r>
              <a:rPr lang="zh-TW" altLang="en-US" sz="4400" dirty="0" smtClean="0"/>
              <a:t>細</a:t>
            </a:r>
            <a:r>
              <a:rPr lang="en-US" altLang="zh-TW" sz="4400" dirty="0" smtClean="0"/>
              <a:t>17)</a:t>
            </a:r>
            <a:endParaRPr lang="zh-TW" altLang="en-US" sz="4400" dirty="0"/>
          </a:p>
        </p:txBody>
      </p:sp>
      <p:sp>
        <p:nvSpPr>
          <p:cNvPr id="638979" name="內容版面配置區 2"/>
          <p:cNvSpPr>
            <a:spLocks noGrp="1"/>
          </p:cNvSpPr>
          <p:nvPr>
            <p:ph idx="1"/>
          </p:nvPr>
        </p:nvSpPr>
        <p:spPr/>
        <p:txBody>
          <a:bodyPr>
            <a:normAutofit fontScale="70000" lnSpcReduction="20000"/>
          </a:bodyPr>
          <a:lstStyle/>
          <a:p>
            <a:pPr eaLnBrk="1" hangingPunct="1">
              <a:lnSpc>
                <a:spcPct val="170000"/>
              </a:lnSpc>
            </a:pPr>
            <a:r>
              <a:rPr lang="zh-TW" altLang="en-US" sz="2800" dirty="0" smtClean="0"/>
              <a:t>設置有中央管理方式之空氣調節設備之建築物室內作業場所</a:t>
            </a:r>
          </a:p>
          <a:p>
            <a:pPr eaLnBrk="1" hangingPunct="1">
              <a:lnSpc>
                <a:spcPct val="170000"/>
              </a:lnSpc>
            </a:pPr>
            <a:r>
              <a:rPr lang="zh-TW" altLang="en-US" sz="2800" dirty="0" smtClean="0"/>
              <a:t>坑內作業場所</a:t>
            </a:r>
          </a:p>
          <a:p>
            <a:pPr eaLnBrk="1" hangingPunct="1">
              <a:lnSpc>
                <a:spcPct val="170000"/>
              </a:lnSpc>
            </a:pPr>
            <a:r>
              <a:rPr lang="zh-TW" altLang="en-US" sz="2800" dirty="0" smtClean="0"/>
              <a:t>顯著發生噪音之作業場所</a:t>
            </a:r>
          </a:p>
          <a:p>
            <a:pPr eaLnBrk="1" hangingPunct="1">
              <a:lnSpc>
                <a:spcPct val="170000"/>
              </a:lnSpc>
            </a:pPr>
            <a:r>
              <a:rPr lang="zh-TW" altLang="en-US" sz="2800" dirty="0" smtClean="0"/>
              <a:t>高溫作業場所</a:t>
            </a:r>
            <a:endParaRPr lang="en-US" altLang="zh-TW" sz="2800" dirty="0" smtClean="0"/>
          </a:p>
          <a:p>
            <a:pPr eaLnBrk="1" hangingPunct="1">
              <a:lnSpc>
                <a:spcPct val="170000"/>
              </a:lnSpc>
            </a:pPr>
            <a:r>
              <a:rPr lang="zh-TW" altLang="en-US" sz="2800" dirty="0" smtClean="0"/>
              <a:t>粉塵作業場所</a:t>
            </a:r>
          </a:p>
          <a:p>
            <a:pPr eaLnBrk="1" hangingPunct="1">
              <a:lnSpc>
                <a:spcPct val="170000"/>
              </a:lnSpc>
            </a:pPr>
            <a:r>
              <a:rPr lang="zh-TW" altLang="en-US" sz="2800" dirty="0" smtClean="0"/>
              <a:t>鉛作業場所</a:t>
            </a:r>
          </a:p>
          <a:p>
            <a:pPr eaLnBrk="1" hangingPunct="1">
              <a:lnSpc>
                <a:spcPct val="170000"/>
              </a:lnSpc>
            </a:pPr>
            <a:r>
              <a:rPr lang="zh-TW" altLang="en-US" sz="2800" dirty="0" smtClean="0"/>
              <a:t>四烷基鉛作業場所</a:t>
            </a:r>
          </a:p>
          <a:p>
            <a:pPr eaLnBrk="1" hangingPunct="1">
              <a:lnSpc>
                <a:spcPct val="170000"/>
              </a:lnSpc>
            </a:pPr>
            <a:r>
              <a:rPr lang="zh-TW" altLang="en-US" sz="2800" dirty="0" smtClean="0">
                <a:solidFill>
                  <a:srgbClr val="FF0000"/>
                </a:solidFill>
              </a:rPr>
              <a:t>有機溶劑作業場所</a:t>
            </a:r>
          </a:p>
          <a:p>
            <a:pPr eaLnBrk="1" hangingPunct="1">
              <a:lnSpc>
                <a:spcPct val="170000"/>
              </a:lnSpc>
            </a:pPr>
            <a:r>
              <a:rPr lang="zh-TW" altLang="en-US" sz="2800" dirty="0" smtClean="0">
                <a:solidFill>
                  <a:srgbClr val="FF0000"/>
                </a:solidFill>
              </a:rPr>
              <a:t>特定化學物質作業場所</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40</a:t>
            </a:fld>
            <a:endParaRPr lang="zh-TW" altLang="en-US"/>
          </a:p>
        </p:txBody>
      </p:sp>
      <p:pic>
        <p:nvPicPr>
          <p:cNvPr id="1026" name="Picture 2" descr="http://laws.ilosh.gov.tw/userfiles2/image/manual/airportnoiseg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060848"/>
            <a:ext cx="17145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yppe.cn/Article/UploadFiles/200611/2006112812648906.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573016"/>
            <a:ext cx="24955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41088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616" r="1867" b="15868"/>
          <a:stretch/>
        </p:blipFill>
        <p:spPr bwMode="auto">
          <a:xfrm>
            <a:off x="5072889" y="2636912"/>
            <a:ext cx="4040976" cy="242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0004"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sz="3200" dirty="0"/>
              <a:t>新化學物質登記、評估及核准制</a:t>
            </a:r>
            <a:r>
              <a:rPr lang="zh-TW" altLang="en-US" sz="3200" dirty="0" smtClean="0"/>
              <a:t>度</a:t>
            </a:r>
            <a:r>
              <a:rPr lang="en-US" altLang="zh-TW" sz="3200" dirty="0" smtClean="0"/>
              <a:t>(</a:t>
            </a:r>
            <a:r>
              <a:rPr lang="zh-TW" altLang="en-US" sz="3200" dirty="0" smtClean="0"/>
              <a:t>第</a:t>
            </a:r>
            <a:r>
              <a:rPr lang="en-US" altLang="zh-TW" sz="3200" dirty="0"/>
              <a:t>13</a:t>
            </a:r>
            <a:r>
              <a:rPr lang="zh-TW" altLang="en-US" sz="3200" dirty="0" smtClean="0"/>
              <a:t>條</a:t>
            </a:r>
            <a:r>
              <a:rPr lang="en-US" altLang="zh-TW" sz="3200" dirty="0" smtClean="0"/>
              <a:t>)</a:t>
            </a:r>
            <a:endParaRPr lang="zh-TW" altLang="en-US" sz="3200" dirty="0"/>
          </a:p>
        </p:txBody>
      </p:sp>
      <p:sp>
        <p:nvSpPr>
          <p:cNvPr id="49155" name="Rectangle 3"/>
          <p:cNvSpPr>
            <a:spLocks noGrp="1" noChangeArrowheads="1"/>
          </p:cNvSpPr>
          <p:nvPr>
            <p:ph idx="1"/>
          </p:nvPr>
        </p:nvSpPr>
        <p:spPr>
          <a:xfrm>
            <a:off x="457200" y="1556792"/>
            <a:ext cx="4615689" cy="4968552"/>
          </a:xfrm>
        </p:spPr>
        <p:txBody>
          <a:bodyPr>
            <a:normAutofit lnSpcReduction="10000"/>
          </a:bodyPr>
          <a:lstStyle/>
          <a:p>
            <a:pPr marL="274320" lvl="1" indent="-274320">
              <a:buClr>
                <a:schemeClr val="accent1">
                  <a:lumMod val="50000"/>
                </a:schemeClr>
              </a:buClr>
              <a:buSzPct val="95000"/>
              <a:buFont typeface="Wingdings" pitchFamily="2" charset="2"/>
              <a:buChar char="u"/>
              <a:defRPr/>
            </a:pPr>
            <a:r>
              <a:rPr lang="zh-TW" altLang="en-US" sz="2400" b="1" dirty="0">
                <a:solidFill>
                  <a:schemeClr val="accent1"/>
                </a:solidFill>
              </a:rPr>
              <a:t>管理要點第</a:t>
            </a:r>
            <a:r>
              <a:rPr lang="en-US" altLang="zh-TW" sz="2400" b="1" dirty="0" smtClean="0">
                <a:solidFill>
                  <a:schemeClr val="accent1"/>
                </a:solidFill>
              </a:rPr>
              <a:t>20</a:t>
            </a:r>
            <a:r>
              <a:rPr lang="zh-TW" altLang="en-US" sz="2400" b="1" dirty="0" smtClean="0">
                <a:solidFill>
                  <a:schemeClr val="accent1"/>
                </a:solidFill>
              </a:rPr>
              <a:t>條</a:t>
            </a:r>
            <a:endParaRPr lang="zh-TW" altLang="en-US" sz="2400" b="1" dirty="0">
              <a:solidFill>
                <a:schemeClr val="accent1"/>
              </a:solidFill>
            </a:endParaRPr>
          </a:p>
          <a:p>
            <a:pPr marL="274320" lvl="1" indent="-274320">
              <a:buClr>
                <a:schemeClr val="accent1">
                  <a:lumMod val="50000"/>
                </a:schemeClr>
              </a:buClr>
              <a:buSzPct val="95000"/>
              <a:buFont typeface="Wingdings" pitchFamily="2" charset="2"/>
              <a:buChar char="u"/>
              <a:defRPr/>
            </a:pPr>
            <a:r>
              <a:rPr lang="zh-TW" altLang="en-US" sz="2400" b="1" dirty="0" smtClean="0">
                <a:solidFill>
                  <a:schemeClr val="accent1">
                    <a:lumMod val="50000"/>
                  </a:schemeClr>
                </a:solidFill>
              </a:rPr>
              <a:t>新</a:t>
            </a:r>
            <a:r>
              <a:rPr lang="zh-TW" altLang="en-US" sz="2400" b="1" dirty="0">
                <a:solidFill>
                  <a:schemeClr val="accent1">
                    <a:lumMod val="50000"/>
                  </a:schemeClr>
                </a:solidFill>
              </a:rPr>
              <a:t>化學物質源頭登錄</a:t>
            </a:r>
            <a:endParaRPr lang="en-US" altLang="zh-TW" sz="2400" b="1" dirty="0">
              <a:solidFill>
                <a:schemeClr val="accent1">
                  <a:lumMod val="50000"/>
                </a:schemeClr>
              </a:solidFill>
            </a:endParaRPr>
          </a:p>
          <a:p>
            <a:pPr lvl="1">
              <a:defRPr/>
            </a:pPr>
            <a:r>
              <a:rPr lang="zh-TW" altLang="en-US" dirty="0" smtClean="0">
                <a:solidFill>
                  <a:srgbClr val="0000FF"/>
                </a:solidFill>
                <a:latin typeface="標楷體" pitchFamily="65" charset="-120"/>
                <a:ea typeface="標楷體" pitchFamily="65" charset="-120"/>
              </a:rPr>
              <a:t>製造者或輸入者</a:t>
            </a:r>
            <a:endParaRPr lang="en-US" altLang="zh-TW" dirty="0" smtClean="0">
              <a:solidFill>
                <a:srgbClr val="0000FF"/>
              </a:solidFill>
              <a:latin typeface="標楷體" pitchFamily="65" charset="-120"/>
              <a:ea typeface="標楷體" pitchFamily="65" charset="-120"/>
            </a:endParaRPr>
          </a:p>
          <a:p>
            <a:pPr lvl="2">
              <a:defRPr/>
            </a:pPr>
            <a:r>
              <a:rPr lang="zh-TW" altLang="en-US" dirty="0" smtClean="0">
                <a:latin typeface="標楷體" pitchFamily="65" charset="-120"/>
                <a:ea typeface="標楷體" pitchFamily="65" charset="-120"/>
              </a:rPr>
              <a:t>對於公告之化學物質清單以外之</a:t>
            </a:r>
            <a:r>
              <a:rPr lang="zh-TW" altLang="en-US" dirty="0" smtClean="0">
                <a:solidFill>
                  <a:srgbClr val="0000FF"/>
                </a:solidFill>
                <a:latin typeface="標楷體" pitchFamily="65" charset="-120"/>
                <a:ea typeface="標楷體" pitchFamily="65" charset="-120"/>
              </a:rPr>
              <a:t>新化學物質</a:t>
            </a:r>
            <a:r>
              <a:rPr lang="zh-TW" altLang="en-US"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繳交化學物質安全評估報告</a:t>
            </a:r>
            <a:endParaRPr lang="en-US" altLang="zh-TW" dirty="0" smtClean="0">
              <a:solidFill>
                <a:srgbClr val="FF0000"/>
              </a:solidFill>
              <a:latin typeface="標楷體" pitchFamily="65" charset="-120"/>
              <a:ea typeface="標楷體" pitchFamily="65" charset="-120"/>
            </a:endParaRPr>
          </a:p>
          <a:p>
            <a:pPr lvl="2">
              <a:defRPr/>
            </a:pPr>
            <a:r>
              <a:rPr lang="zh-TW" altLang="en-US" dirty="0" smtClean="0">
                <a:solidFill>
                  <a:srgbClr val="FF0000"/>
                </a:solidFill>
                <a:latin typeface="標楷體" pitchFamily="65" charset="-120"/>
                <a:ea typeface="標楷體" pitchFamily="65" charset="-120"/>
              </a:rPr>
              <a:t>並經核准登記前</a:t>
            </a:r>
            <a:r>
              <a:rPr lang="zh-TW" altLang="en-US"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不得製造或輸入</a:t>
            </a:r>
            <a:r>
              <a:rPr lang="zh-TW" altLang="en-US" dirty="0" smtClean="0">
                <a:latin typeface="標楷體" pitchFamily="65" charset="-120"/>
                <a:ea typeface="標楷體" pitchFamily="65" charset="-120"/>
              </a:rPr>
              <a:t>含有該物質之化學品</a:t>
            </a:r>
            <a:endParaRPr lang="en-US" altLang="zh-TW" dirty="0" smtClean="0">
              <a:latin typeface="標楷體" pitchFamily="65" charset="-120"/>
              <a:ea typeface="標楷體" pitchFamily="65" charset="-120"/>
            </a:endParaRPr>
          </a:p>
          <a:p>
            <a:pPr lvl="2">
              <a:defRPr/>
            </a:pPr>
            <a:r>
              <a:rPr lang="zh-TW" altLang="en-US" dirty="0" smtClean="0">
                <a:latin typeface="標楷體" pitchFamily="65" charset="-120"/>
                <a:ea typeface="標楷體" pitchFamily="65" charset="-120"/>
              </a:rPr>
              <a:t>其他法律已規定或經中央主管機關公告不適用者，不在此限。</a:t>
            </a:r>
            <a:endParaRPr lang="en-US" altLang="zh-TW" dirty="0" smtClean="0">
              <a:solidFill>
                <a:srgbClr val="7030A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35AC43B1-244E-49A0-8651-1D857DBD49F4}" type="slidenum">
              <a:rPr lang="zh-TW" altLang="en-US" smtClean="0"/>
              <a:pPr/>
              <a:t>41</a:t>
            </a:fld>
            <a:endParaRPr lang="zh-TW" altLang="en-US"/>
          </a:p>
        </p:txBody>
      </p:sp>
      <p:sp>
        <p:nvSpPr>
          <p:cNvPr id="2" name="矩形 1"/>
          <p:cNvSpPr/>
          <p:nvPr/>
        </p:nvSpPr>
        <p:spPr>
          <a:xfrm>
            <a:off x="5115421" y="5085184"/>
            <a:ext cx="3849067" cy="461665"/>
          </a:xfrm>
          <a:prstGeom prst="rect">
            <a:avLst/>
          </a:prstGeom>
        </p:spPr>
        <p:txBody>
          <a:bodyPr wrap="none">
            <a:spAutoFit/>
          </a:bodyPr>
          <a:lstStyle/>
          <a:p>
            <a:r>
              <a:rPr lang="en-US" altLang="zh-TW" sz="2400" b="1" dirty="0">
                <a:solidFill>
                  <a:schemeClr val="tx2"/>
                </a:solidFill>
                <a:latin typeface="+mj-ea"/>
                <a:ea typeface="+mj-ea"/>
              </a:rPr>
              <a:t>https://csnn.osha.gov.tw</a:t>
            </a:r>
            <a:endParaRPr lang="zh-TW" altLang="en-US" sz="2400" b="1" dirty="0">
              <a:solidFill>
                <a:schemeClr val="tx2"/>
              </a:solidFill>
              <a:latin typeface="+mj-ea"/>
              <a:ea typeface="+mj-ea"/>
            </a:endParaRPr>
          </a:p>
        </p:txBody>
      </p:sp>
    </p:spTree>
    <p:extLst>
      <p:ext uri="{BB962C8B-B14F-4D97-AF65-F5344CB8AC3E}">
        <p14:creationId xmlns:p14="http://schemas.microsoft.com/office/powerpoint/2010/main" val="61990632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8"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sz="3600" dirty="0"/>
              <a:t>管制性化學品非經許可不得</a:t>
            </a:r>
            <a:r>
              <a:rPr lang="zh-TW" altLang="en-US" sz="3600" dirty="0" smtClean="0"/>
              <a:t>運作</a:t>
            </a:r>
            <a:r>
              <a:rPr lang="en-US" altLang="zh-TW" sz="3600" dirty="0" smtClean="0"/>
              <a:t>(</a:t>
            </a:r>
            <a:r>
              <a:rPr lang="zh-TW" altLang="en-US" sz="3600" dirty="0" smtClean="0"/>
              <a:t>第</a:t>
            </a:r>
            <a:r>
              <a:rPr lang="en-US" altLang="zh-TW" sz="3600" dirty="0"/>
              <a:t>14</a:t>
            </a:r>
            <a:r>
              <a:rPr lang="zh-TW" altLang="en-US" sz="3600" dirty="0" smtClean="0"/>
              <a:t>條</a:t>
            </a:r>
            <a:r>
              <a:rPr lang="en-US" altLang="zh-TW" sz="3600" dirty="0" smtClean="0"/>
              <a:t>)</a:t>
            </a:r>
            <a:endParaRPr lang="zh-TW" altLang="en-US" sz="3600" dirty="0"/>
          </a:p>
        </p:txBody>
      </p:sp>
      <p:sp>
        <p:nvSpPr>
          <p:cNvPr id="641029" name="Rectangle 3"/>
          <p:cNvSpPr>
            <a:spLocks noGrp="1" noChangeArrowheads="1"/>
          </p:cNvSpPr>
          <p:nvPr>
            <p:ph idx="1"/>
          </p:nvPr>
        </p:nvSpPr>
        <p:spPr>
          <a:xfrm>
            <a:off x="457200" y="1556792"/>
            <a:ext cx="4258816" cy="4968552"/>
          </a:xfrm>
        </p:spPr>
        <p:txBody>
          <a:bodyPr>
            <a:normAutofit fontScale="85000" lnSpcReduction="10000"/>
          </a:bodyPr>
          <a:lstStyle/>
          <a:p>
            <a:pPr marL="274320" lvl="1" indent="-274320">
              <a:buClr>
                <a:schemeClr val="accent2">
                  <a:lumMod val="50000"/>
                </a:schemeClr>
              </a:buClr>
              <a:buSzPct val="100000"/>
              <a:buFont typeface="Wingdings" pitchFamily="2" charset="2"/>
              <a:buChar char="Ø"/>
            </a:pPr>
            <a:r>
              <a:rPr lang="zh-TW" altLang="en-US" sz="2400" b="1" dirty="0">
                <a:solidFill>
                  <a:schemeClr val="accent1"/>
                </a:solidFill>
              </a:rPr>
              <a:t>管理要點第</a:t>
            </a:r>
            <a:r>
              <a:rPr lang="en-US" altLang="zh-TW" sz="2400" b="1" dirty="0">
                <a:solidFill>
                  <a:schemeClr val="accent1"/>
                </a:solidFill>
              </a:rPr>
              <a:t>20</a:t>
            </a:r>
            <a:r>
              <a:rPr lang="zh-TW" altLang="en-US" sz="2400" b="1" dirty="0">
                <a:solidFill>
                  <a:schemeClr val="accent1"/>
                </a:solidFill>
              </a:rPr>
              <a:t>條</a:t>
            </a:r>
          </a:p>
          <a:p>
            <a:pPr eaLnBrk="1" hangingPunct="1"/>
            <a:r>
              <a:rPr lang="zh-TW" altLang="en-US" dirty="0" smtClean="0"/>
              <a:t>製造者、輸入者、供應者或雇主，對於經中央主管機關</a:t>
            </a:r>
            <a:r>
              <a:rPr lang="zh-TW" altLang="en-US" dirty="0" smtClean="0">
                <a:solidFill>
                  <a:srgbClr val="0000FF"/>
                </a:solidFill>
              </a:rPr>
              <a:t>指定之管制性化學品</a:t>
            </a:r>
            <a:r>
              <a:rPr lang="zh-TW" altLang="en-US" dirty="0" smtClean="0"/>
              <a:t>，</a:t>
            </a:r>
            <a:r>
              <a:rPr lang="zh-TW" altLang="en-US" dirty="0" smtClean="0">
                <a:solidFill>
                  <a:srgbClr val="0000FF"/>
                </a:solidFill>
              </a:rPr>
              <a:t>不得製造、輸入、供應</a:t>
            </a:r>
            <a:r>
              <a:rPr lang="zh-TW" altLang="en-US" dirty="0" smtClean="0"/>
              <a:t>或供工作者</a:t>
            </a:r>
            <a:r>
              <a:rPr lang="zh-TW" altLang="en-US" dirty="0" smtClean="0">
                <a:solidFill>
                  <a:srgbClr val="0000FF"/>
                </a:solidFill>
              </a:rPr>
              <a:t>處置、使用</a:t>
            </a:r>
            <a:r>
              <a:rPr lang="zh-TW" altLang="en-US" dirty="0" smtClean="0"/>
              <a:t>。但經中央主管機關許可者，不在此限。</a:t>
            </a:r>
          </a:p>
          <a:p>
            <a:pPr eaLnBrk="1" hangingPunct="1"/>
            <a:r>
              <a:rPr lang="zh-TW" altLang="en-US" dirty="0" smtClean="0"/>
              <a:t>製造者、輸入者、供應者或雇主，對於中央主管機關</a:t>
            </a:r>
            <a:r>
              <a:rPr lang="zh-TW" altLang="en-US" dirty="0" smtClean="0">
                <a:solidFill>
                  <a:srgbClr val="0000FF"/>
                </a:solidFill>
              </a:rPr>
              <a:t>指定之優先管理化學品</a:t>
            </a:r>
            <a:r>
              <a:rPr lang="zh-TW" altLang="en-US" dirty="0" smtClean="0"/>
              <a:t>，應將相關</a:t>
            </a:r>
            <a:r>
              <a:rPr lang="zh-TW" altLang="en-US" dirty="0" smtClean="0">
                <a:solidFill>
                  <a:srgbClr val="0000FF"/>
                </a:solidFill>
              </a:rPr>
              <a:t>運作資料</a:t>
            </a:r>
            <a:r>
              <a:rPr lang="zh-TW" altLang="en-US" dirty="0" smtClean="0"/>
              <a:t>報請中央主管機關備查。</a:t>
            </a:r>
            <a:r>
              <a:rPr lang="en-US" altLang="zh-TW" dirty="0" smtClean="0">
                <a:solidFill>
                  <a:srgbClr val="FF0000"/>
                </a:solidFill>
              </a:rPr>
              <a:t>(</a:t>
            </a:r>
            <a:r>
              <a:rPr lang="zh-TW" altLang="en-US" dirty="0" smtClean="0">
                <a:solidFill>
                  <a:srgbClr val="FF0000"/>
                </a:solidFill>
              </a:rPr>
              <a:t>優先管理化學品流布應通報中央</a:t>
            </a:r>
            <a:r>
              <a:rPr lang="en-US" altLang="zh-TW" dirty="0" smtClean="0">
                <a:solidFill>
                  <a:srgbClr val="FF0000"/>
                </a:solidFill>
              </a:rPr>
              <a:t>)</a:t>
            </a:r>
            <a:endParaRPr lang="en-US" altLang="zh-TW" sz="2800" dirty="0" smtClean="0"/>
          </a:p>
        </p:txBody>
      </p:sp>
      <p:sp>
        <p:nvSpPr>
          <p:cNvPr id="4" name="投影片編號版面配置區 3"/>
          <p:cNvSpPr>
            <a:spLocks noGrp="1"/>
          </p:cNvSpPr>
          <p:nvPr>
            <p:ph type="sldNum" sz="quarter" idx="12"/>
          </p:nvPr>
        </p:nvSpPr>
        <p:spPr/>
        <p:txBody>
          <a:bodyPr/>
          <a:lstStyle/>
          <a:p>
            <a:fld id="{35AC43B1-244E-49A0-8651-1D857DBD49F4}" type="slidenum">
              <a:rPr lang="zh-TW" altLang="en-US" smtClean="0"/>
              <a:pPr/>
              <a:t>42</a:t>
            </a:fld>
            <a:endParaRPr lang="zh-TW" altLang="en-US"/>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30" t="8480" r="8845" b="13731"/>
          <a:stretch/>
        </p:blipFill>
        <p:spPr bwMode="auto">
          <a:xfrm>
            <a:off x="4716016" y="1628800"/>
            <a:ext cx="4209180" cy="319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572000" y="4824589"/>
            <a:ext cx="4484305" cy="461665"/>
          </a:xfrm>
          <a:prstGeom prst="rect">
            <a:avLst/>
          </a:prstGeom>
        </p:spPr>
        <p:txBody>
          <a:bodyPr wrap="none">
            <a:spAutoFit/>
          </a:bodyPr>
          <a:lstStyle/>
          <a:p>
            <a:r>
              <a:rPr lang="en-US" altLang="zh-TW" sz="2400" b="1" dirty="0">
                <a:solidFill>
                  <a:schemeClr val="tx2"/>
                </a:solidFill>
                <a:latin typeface="+mj-ea"/>
                <a:ea typeface="+mj-ea"/>
              </a:rPr>
              <a:t>http://prochem.osha.gov.tw/</a:t>
            </a:r>
            <a:endParaRPr lang="zh-TW" altLang="en-US" sz="2400" b="1" dirty="0">
              <a:solidFill>
                <a:schemeClr val="tx2"/>
              </a:solidFill>
              <a:latin typeface="+mj-ea"/>
              <a:ea typeface="+mj-ea"/>
            </a:endParaRPr>
          </a:p>
        </p:txBody>
      </p:sp>
    </p:spTree>
    <p:extLst>
      <p:ext uri="{BB962C8B-B14F-4D97-AF65-F5344CB8AC3E}">
        <p14:creationId xmlns:p14="http://schemas.microsoft.com/office/powerpoint/2010/main" val="15320358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管制性化學</a:t>
            </a:r>
            <a:r>
              <a:rPr lang="zh-TW" altLang="en-US" dirty="0"/>
              <a:t>品</a:t>
            </a:r>
          </a:p>
        </p:txBody>
      </p:sp>
      <p:sp>
        <p:nvSpPr>
          <p:cNvPr id="6" name="內容版面配置區 5"/>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5AC43B1-244E-49A0-8651-1D857DBD49F4}" type="slidenum">
              <a:rPr lang="zh-TW" altLang="en-US" smtClean="0"/>
              <a:pPr/>
              <a:t>43</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1861302951"/>
              </p:ext>
            </p:extLst>
          </p:nvPr>
        </p:nvGraphicFramePr>
        <p:xfrm>
          <a:off x="251519" y="1484784"/>
          <a:ext cx="8712969" cy="4824537"/>
        </p:xfrm>
        <a:graphic>
          <a:graphicData uri="http://schemas.openxmlformats.org/drawingml/2006/table">
            <a:tbl>
              <a:tblPr bandRow="1">
                <a:tableStyleId>{5C22544A-7EE6-4342-B048-85BDC9FD1C3A}</a:tableStyleId>
              </a:tblPr>
              <a:tblGrid>
                <a:gridCol w="2904323"/>
                <a:gridCol w="2904323"/>
                <a:gridCol w="2904323"/>
              </a:tblGrid>
              <a:tr h="483076">
                <a:tc>
                  <a:txBody>
                    <a:bodyPr/>
                    <a:lstStyle/>
                    <a:p>
                      <a:pPr>
                        <a:lnSpc>
                          <a:spcPct val="150000"/>
                        </a:lnSpc>
                      </a:pPr>
                      <a:r>
                        <a:rPr lang="en-US" altLang="zh-TW" sz="1600" dirty="0" smtClean="0">
                          <a:latin typeface="Times New Roman" pitchFamily="18" charset="0"/>
                          <a:ea typeface="標楷體" pitchFamily="65" charset="-120"/>
                          <a:cs typeface="Times New Roman" pitchFamily="18" charset="0"/>
                        </a:rPr>
                        <a:t>1.</a:t>
                      </a:r>
                      <a:r>
                        <a:rPr lang="zh-TW" altLang="zh-TW" sz="1600" dirty="0" smtClean="0">
                          <a:latin typeface="Times New Roman" pitchFamily="18" charset="0"/>
                          <a:ea typeface="標楷體" pitchFamily="65" charset="-120"/>
                          <a:cs typeface="Times New Roman" pitchFamily="18" charset="0"/>
                        </a:rPr>
                        <a:t>黃磷火柴</a:t>
                      </a:r>
                      <a:endParaRPr lang="zh-TW" altLang="en-US" sz="1600" dirty="0">
                        <a:latin typeface="Times New Roman" pitchFamily="18" charset="0"/>
                        <a:ea typeface="標楷體" pitchFamily="65" charset="-120"/>
                        <a:cs typeface="Times New Roman" pitchFamily="18" charset="0"/>
                      </a:endParaRPr>
                    </a:p>
                  </a:txBody>
                  <a:tcPr/>
                </a:tc>
                <a:tc>
                  <a:txBody>
                    <a:bodyPr/>
                    <a:lstStyle/>
                    <a:p>
                      <a:pPr>
                        <a:lnSpc>
                          <a:spcPct val="150000"/>
                        </a:lnSpc>
                      </a:pPr>
                      <a:r>
                        <a:rPr lang="en-US" altLang="zh-TW" sz="1600" dirty="0" smtClean="0">
                          <a:latin typeface="Times New Roman" pitchFamily="18" charset="0"/>
                          <a:ea typeface="標楷體" pitchFamily="65" charset="-120"/>
                          <a:cs typeface="Times New Roman" pitchFamily="18" charset="0"/>
                        </a:rPr>
                        <a:t>2.</a:t>
                      </a:r>
                      <a:r>
                        <a:rPr lang="zh-TW" altLang="zh-TW" sz="1600" dirty="0" smtClean="0">
                          <a:latin typeface="Times New Roman" pitchFamily="18" charset="0"/>
                          <a:ea typeface="標楷體" pitchFamily="65" charset="-120"/>
                          <a:cs typeface="Times New Roman" pitchFamily="18" charset="0"/>
                        </a:rPr>
                        <a:t>聯苯胺及其鹽類</a:t>
                      </a:r>
                      <a:endParaRPr lang="zh-TW" altLang="en-US" sz="1600" dirty="0">
                        <a:latin typeface="Times New Roman" pitchFamily="18" charset="0"/>
                        <a:ea typeface="標楷體" pitchFamily="65" charset="-120"/>
                        <a:cs typeface="Times New Roman" pitchFamily="18" charset="0"/>
                      </a:endParaRPr>
                    </a:p>
                  </a:txBody>
                  <a:tcPr/>
                </a:tc>
                <a:tc>
                  <a:txBody>
                    <a:bodyPr/>
                    <a:lstStyle/>
                    <a:p>
                      <a:pPr>
                        <a:lnSpc>
                          <a:spcPct val="150000"/>
                        </a:lnSpc>
                      </a:pPr>
                      <a:r>
                        <a:rPr lang="en-US" altLang="zh-TW" sz="1600" dirty="0" smtClean="0">
                          <a:latin typeface="Times New Roman" pitchFamily="18" charset="0"/>
                          <a:ea typeface="標楷體" pitchFamily="65" charset="-120"/>
                          <a:cs typeface="Times New Roman" pitchFamily="18" charset="0"/>
                        </a:rPr>
                        <a:t>3.4-</a:t>
                      </a:r>
                      <a:r>
                        <a:rPr lang="zh-TW" altLang="zh-TW" sz="1600" dirty="0" smtClean="0">
                          <a:latin typeface="Times New Roman" pitchFamily="18" charset="0"/>
                          <a:ea typeface="標楷體" pitchFamily="65" charset="-120"/>
                          <a:cs typeface="Times New Roman" pitchFamily="18" charset="0"/>
                        </a:rPr>
                        <a:t>胺基聯苯及其鹽類</a:t>
                      </a:r>
                      <a:endParaRPr lang="zh-TW" altLang="en-US" sz="1600" dirty="0">
                        <a:latin typeface="Times New Roman" pitchFamily="18" charset="0"/>
                        <a:ea typeface="標楷體" pitchFamily="65" charset="-120"/>
                        <a:cs typeface="Times New Roman" pitchFamily="18" charset="0"/>
                      </a:endParaRPr>
                    </a:p>
                  </a:txBody>
                  <a:tcPr/>
                </a:tc>
              </a:tr>
              <a:tr h="48307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1600" dirty="0" smtClean="0">
                          <a:latin typeface="Times New Roman" pitchFamily="18" charset="0"/>
                          <a:ea typeface="標楷體" pitchFamily="65" charset="-120"/>
                          <a:cs typeface="Times New Roman" pitchFamily="18" charset="0"/>
                        </a:rPr>
                        <a:t>4.4-</a:t>
                      </a:r>
                      <a:r>
                        <a:rPr lang="zh-TW" altLang="zh-TW" sz="1600" dirty="0" smtClean="0">
                          <a:latin typeface="Times New Roman" pitchFamily="18" charset="0"/>
                          <a:ea typeface="標楷體" pitchFamily="65" charset="-120"/>
                          <a:cs typeface="Times New Roman" pitchFamily="18" charset="0"/>
                        </a:rPr>
                        <a:t>硝基聯苯及其鹽類</a:t>
                      </a:r>
                      <a:endParaRPr lang="zh-TW" altLang="en-US" sz="1600" dirty="0">
                        <a:latin typeface="Times New Roman" pitchFamily="18" charset="0"/>
                        <a:ea typeface="標楷體" pitchFamily="65" charset="-120"/>
                        <a:cs typeface="Times New Roman"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dirty="0" smtClean="0">
                          <a:latin typeface="Times New Roman" pitchFamily="18" charset="0"/>
                          <a:ea typeface="標楷體" pitchFamily="65" charset="-120"/>
                          <a:cs typeface="Times New Roman" pitchFamily="18" charset="0"/>
                        </a:rPr>
                        <a:t>5.</a:t>
                      </a:r>
                      <a:r>
                        <a:rPr lang="zh-TW" altLang="zh-TW" sz="1600" dirty="0" smtClean="0">
                          <a:latin typeface="Times New Roman" pitchFamily="18" charset="0"/>
                          <a:ea typeface="標楷體" pitchFamily="65" charset="-120"/>
                          <a:cs typeface="Times New Roman" pitchFamily="18" charset="0"/>
                        </a:rPr>
                        <a:t>β</a:t>
                      </a:r>
                      <a:r>
                        <a:rPr lang="en-US" altLang="zh-TW" sz="1600" dirty="0" smtClean="0">
                          <a:latin typeface="Times New Roman" pitchFamily="18" charset="0"/>
                          <a:ea typeface="標楷體" pitchFamily="65" charset="-120"/>
                          <a:cs typeface="Times New Roman" pitchFamily="18" charset="0"/>
                        </a:rPr>
                        <a:t>-</a:t>
                      </a:r>
                      <a:r>
                        <a:rPr lang="zh-TW" altLang="zh-TW" sz="1600" dirty="0" smtClean="0">
                          <a:latin typeface="Times New Roman" pitchFamily="18" charset="0"/>
                          <a:ea typeface="標楷體" pitchFamily="65" charset="-120"/>
                          <a:cs typeface="Times New Roman" pitchFamily="18" charset="0"/>
                        </a:rPr>
                        <a:t>萘胺及其鹽類</a:t>
                      </a:r>
                      <a:endParaRPr lang="zh-TW" altLang="en-US" sz="1600" dirty="0">
                        <a:latin typeface="Times New Roman" pitchFamily="18" charset="0"/>
                        <a:ea typeface="標楷體" pitchFamily="65" charset="-120"/>
                        <a:cs typeface="Times New Roman"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dirty="0" smtClean="0">
                          <a:latin typeface="Times New Roman" pitchFamily="18" charset="0"/>
                          <a:ea typeface="標楷體" pitchFamily="65" charset="-120"/>
                          <a:cs typeface="Times New Roman" pitchFamily="18" charset="0"/>
                        </a:rPr>
                        <a:t>6.</a:t>
                      </a:r>
                      <a:r>
                        <a:rPr lang="zh-TW" altLang="zh-TW" sz="1600" dirty="0" smtClean="0">
                          <a:latin typeface="Times New Roman" pitchFamily="18" charset="0"/>
                          <a:ea typeface="標楷體" pitchFamily="65" charset="-120"/>
                          <a:cs typeface="Times New Roman" pitchFamily="18" charset="0"/>
                        </a:rPr>
                        <a:t>二氯甲基醚</a:t>
                      </a:r>
                    </a:p>
                  </a:txBody>
                  <a:tcPr/>
                </a:tc>
              </a:tr>
              <a:tr h="48307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dirty="0" smtClean="0">
                          <a:latin typeface="Times New Roman" pitchFamily="18" charset="0"/>
                          <a:ea typeface="標楷體" pitchFamily="65" charset="-120"/>
                          <a:cs typeface="Times New Roman" pitchFamily="18" charset="0"/>
                        </a:rPr>
                        <a:t>7.</a:t>
                      </a:r>
                      <a:r>
                        <a:rPr lang="zh-TW" altLang="zh-TW" sz="1600" dirty="0" smtClean="0">
                          <a:latin typeface="Times New Roman" pitchFamily="18" charset="0"/>
                          <a:ea typeface="標楷體" pitchFamily="65" charset="-120"/>
                          <a:cs typeface="Times New Roman" pitchFamily="18" charset="0"/>
                        </a:rPr>
                        <a:t>多氯聯苯</a:t>
                      </a:r>
                      <a:endParaRPr lang="zh-TW" altLang="en-US" sz="1600" dirty="0">
                        <a:latin typeface="Times New Roman" pitchFamily="18" charset="0"/>
                        <a:ea typeface="標楷體" pitchFamily="65" charset="-120"/>
                        <a:cs typeface="Times New Roman"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dirty="0" smtClean="0">
                          <a:latin typeface="Times New Roman" pitchFamily="18" charset="0"/>
                          <a:ea typeface="標楷體" pitchFamily="65" charset="-120"/>
                          <a:cs typeface="Times New Roman" pitchFamily="18" charset="0"/>
                        </a:rPr>
                        <a:t>8.</a:t>
                      </a:r>
                      <a:r>
                        <a:rPr lang="zh-TW" altLang="zh-TW" sz="1600" dirty="0" smtClean="0">
                          <a:latin typeface="Times New Roman" pitchFamily="18" charset="0"/>
                          <a:ea typeface="標楷體" pitchFamily="65" charset="-120"/>
                          <a:cs typeface="Times New Roman" pitchFamily="18" charset="0"/>
                        </a:rPr>
                        <a:t>氯甲基甲基醚</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dirty="0" smtClean="0">
                          <a:latin typeface="Times New Roman" pitchFamily="18" charset="0"/>
                          <a:ea typeface="標楷體" pitchFamily="65" charset="-120"/>
                          <a:cs typeface="Times New Roman" pitchFamily="18" charset="0"/>
                        </a:rPr>
                        <a:t>9.</a:t>
                      </a:r>
                      <a:r>
                        <a:rPr lang="zh-TW" altLang="zh-TW" sz="1600" dirty="0" smtClean="0">
                          <a:latin typeface="Times New Roman" pitchFamily="18" charset="0"/>
                          <a:ea typeface="標楷體" pitchFamily="65" charset="-120"/>
                          <a:cs typeface="Times New Roman" pitchFamily="18" charset="0"/>
                        </a:rPr>
                        <a:t>青石綿、</a:t>
                      </a:r>
                      <a:r>
                        <a:rPr lang="zh-TW" altLang="zh-TW" sz="1600" smtClean="0">
                          <a:latin typeface="Times New Roman" pitchFamily="18" charset="0"/>
                          <a:ea typeface="標楷體" pitchFamily="65" charset="-120"/>
                          <a:cs typeface="Times New Roman" pitchFamily="18" charset="0"/>
                        </a:rPr>
                        <a:t>褐石綿</a:t>
                      </a:r>
                      <a:endParaRPr lang="zh-TW" altLang="zh-TW" sz="1600" dirty="0" smtClean="0">
                        <a:latin typeface="Times New Roman" pitchFamily="18" charset="0"/>
                        <a:ea typeface="標楷體" pitchFamily="65" charset="-120"/>
                        <a:cs typeface="Times New Roman" pitchFamily="18" charset="0"/>
                      </a:endParaRPr>
                    </a:p>
                  </a:txBody>
                  <a:tcPr/>
                </a:tc>
              </a:tr>
              <a:tr h="48307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dirty="0" smtClean="0">
                          <a:latin typeface="Times New Roman" pitchFamily="18" charset="0"/>
                          <a:ea typeface="標楷體" pitchFamily="65" charset="-120"/>
                          <a:cs typeface="Times New Roman" pitchFamily="18" charset="0"/>
                        </a:rPr>
                        <a:t>10.</a:t>
                      </a:r>
                      <a:r>
                        <a:rPr lang="zh-TW" altLang="zh-TW" sz="1600" dirty="0" smtClean="0">
                          <a:latin typeface="Times New Roman" pitchFamily="18" charset="0"/>
                          <a:ea typeface="標楷體" pitchFamily="65" charset="-120"/>
                          <a:cs typeface="Times New Roman" pitchFamily="18" charset="0"/>
                        </a:rPr>
                        <a:t>甲基汞化合物</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dirty="0" smtClean="0">
                          <a:latin typeface="Times New Roman" pitchFamily="18" charset="0"/>
                          <a:ea typeface="標楷體" pitchFamily="65" charset="-120"/>
                          <a:cs typeface="Times New Roman" pitchFamily="18" charset="0"/>
                        </a:rPr>
                        <a:t>11.</a:t>
                      </a:r>
                      <a:r>
                        <a:rPr lang="zh-TW" altLang="zh-TW" sz="1600" dirty="0" smtClean="0">
                          <a:latin typeface="Times New Roman" pitchFamily="18" charset="0"/>
                          <a:ea typeface="標楷體" pitchFamily="65" charset="-120"/>
                          <a:cs typeface="Times New Roman" pitchFamily="18" charset="0"/>
                        </a:rPr>
                        <a:t>五氯酚及其鈉鹽</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dirty="0" smtClean="0">
                          <a:latin typeface="Times New Roman" pitchFamily="18" charset="0"/>
                          <a:ea typeface="標楷體" pitchFamily="65" charset="-120"/>
                          <a:cs typeface="Times New Roman" pitchFamily="18" charset="0"/>
                        </a:rPr>
                        <a:t>12.</a:t>
                      </a:r>
                      <a:r>
                        <a:rPr lang="zh-TW" altLang="zh-TW" sz="1600" dirty="0" smtClean="0">
                          <a:latin typeface="Times New Roman" pitchFamily="18" charset="0"/>
                          <a:ea typeface="標楷體" pitchFamily="65" charset="-120"/>
                          <a:cs typeface="Times New Roman" pitchFamily="18" charset="0"/>
                        </a:rPr>
                        <a:t>二氯聯苯胺及其鹽類</a:t>
                      </a:r>
                    </a:p>
                  </a:txBody>
                  <a:tcPr/>
                </a:tc>
              </a:tr>
              <a:tr h="48307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dirty="0" smtClean="0">
                          <a:latin typeface="Times New Roman" pitchFamily="18" charset="0"/>
                          <a:ea typeface="標楷體" pitchFamily="65" charset="-120"/>
                          <a:cs typeface="Times New Roman" pitchFamily="18" charset="0"/>
                        </a:rPr>
                        <a:t>13.</a:t>
                      </a:r>
                      <a:r>
                        <a:rPr lang="zh-TW" altLang="zh-TW" sz="1600" dirty="0" smtClean="0">
                          <a:latin typeface="Times New Roman" pitchFamily="18" charset="0"/>
                          <a:ea typeface="標楷體" pitchFamily="65" charset="-120"/>
                          <a:cs typeface="Times New Roman" pitchFamily="18" charset="0"/>
                        </a:rPr>
                        <a:t>α</a:t>
                      </a:r>
                      <a:r>
                        <a:rPr lang="en-US" altLang="zh-TW" sz="1600" dirty="0" smtClean="0">
                          <a:latin typeface="Times New Roman" pitchFamily="18" charset="0"/>
                          <a:ea typeface="標楷體" pitchFamily="65" charset="-120"/>
                          <a:cs typeface="Times New Roman" pitchFamily="18" charset="0"/>
                        </a:rPr>
                        <a:t>-</a:t>
                      </a:r>
                      <a:r>
                        <a:rPr lang="zh-TW" altLang="zh-TW" sz="1600" dirty="0" smtClean="0">
                          <a:latin typeface="Times New Roman" pitchFamily="18" charset="0"/>
                          <a:ea typeface="標楷體" pitchFamily="65" charset="-120"/>
                          <a:cs typeface="Times New Roman" pitchFamily="18" charset="0"/>
                        </a:rPr>
                        <a:t>萘胺及其鹽類</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dirty="0" smtClean="0">
                          <a:latin typeface="Times New Roman" pitchFamily="18" charset="0"/>
                          <a:ea typeface="標楷體" pitchFamily="65" charset="-120"/>
                          <a:cs typeface="Times New Roman" pitchFamily="18" charset="0"/>
                        </a:rPr>
                        <a:t>14.</a:t>
                      </a:r>
                      <a:r>
                        <a:rPr lang="zh-TW" altLang="zh-TW" sz="1600" dirty="0" smtClean="0">
                          <a:latin typeface="Times New Roman" pitchFamily="18" charset="0"/>
                          <a:ea typeface="標楷體" pitchFamily="65" charset="-120"/>
                          <a:cs typeface="Times New Roman" pitchFamily="18" charset="0"/>
                        </a:rPr>
                        <a:t>鄰</a:t>
                      </a:r>
                      <a:r>
                        <a:rPr lang="en-US" altLang="zh-TW" sz="1600" dirty="0" smtClean="0">
                          <a:latin typeface="Times New Roman" pitchFamily="18" charset="0"/>
                          <a:ea typeface="標楷體" pitchFamily="65" charset="-120"/>
                          <a:cs typeface="Times New Roman" pitchFamily="18" charset="0"/>
                        </a:rPr>
                        <a:t>-</a:t>
                      </a:r>
                      <a:r>
                        <a:rPr lang="zh-TW" altLang="zh-TW" sz="1600" dirty="0" smtClean="0">
                          <a:latin typeface="Times New Roman" pitchFamily="18" charset="0"/>
                          <a:ea typeface="標楷體" pitchFamily="65" charset="-120"/>
                          <a:cs typeface="Times New Roman" pitchFamily="18" charset="0"/>
                        </a:rPr>
                        <a:t>二甲基聯苯胺及其鹽類</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dirty="0" smtClean="0">
                          <a:latin typeface="Times New Roman" pitchFamily="18" charset="0"/>
                          <a:ea typeface="標楷體" pitchFamily="65" charset="-120"/>
                          <a:cs typeface="Times New Roman" pitchFamily="18" charset="0"/>
                        </a:rPr>
                        <a:t>15.</a:t>
                      </a:r>
                      <a:r>
                        <a:rPr lang="zh-TW" altLang="zh-TW" sz="1600" dirty="0" smtClean="0">
                          <a:latin typeface="Times New Roman" pitchFamily="18" charset="0"/>
                          <a:ea typeface="標楷體" pitchFamily="65" charset="-120"/>
                          <a:cs typeface="Times New Roman" pitchFamily="18" charset="0"/>
                        </a:rPr>
                        <a:t>二甲氧基聯苯胺及其鹽類</a:t>
                      </a:r>
                    </a:p>
                  </a:txBody>
                  <a:tcPr/>
                </a:tc>
              </a:tr>
              <a:tr h="5332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dirty="0" smtClean="0">
                          <a:latin typeface="Times New Roman" pitchFamily="18" charset="0"/>
                          <a:ea typeface="標楷體" pitchFamily="65" charset="-120"/>
                          <a:cs typeface="Times New Roman" pitchFamily="18" charset="0"/>
                        </a:rPr>
                        <a:t>16.</a:t>
                      </a:r>
                      <a:r>
                        <a:rPr lang="zh-TW" altLang="zh-TW" sz="1600" dirty="0" smtClean="0">
                          <a:latin typeface="Times New Roman" pitchFamily="18" charset="0"/>
                          <a:ea typeface="標楷體" pitchFamily="65" charset="-120"/>
                          <a:cs typeface="Times New Roman" pitchFamily="18" charset="0"/>
                        </a:rPr>
                        <a:t>鈹及其化合物</a:t>
                      </a:r>
                    </a:p>
                  </a:txBody>
                  <a:tcPr/>
                </a:tc>
                <a:tc>
                  <a:txBody>
                    <a:bodyPr/>
                    <a:lstStyle/>
                    <a:p>
                      <a:pPr>
                        <a:lnSpc>
                          <a:spcPct val="150000"/>
                        </a:lnSpc>
                      </a:pPr>
                      <a:r>
                        <a:rPr lang="en-US" altLang="zh-TW" sz="1600" dirty="0" smtClean="0">
                          <a:latin typeface="Times New Roman" pitchFamily="18" charset="0"/>
                          <a:ea typeface="標楷體" pitchFamily="65" charset="-120"/>
                          <a:cs typeface="Times New Roman" pitchFamily="18" charset="0"/>
                        </a:rPr>
                        <a:t>17.</a:t>
                      </a:r>
                      <a:r>
                        <a:rPr lang="zh-TW" altLang="en-US" sz="1600" dirty="0" smtClean="0">
                          <a:latin typeface="Times New Roman" pitchFamily="18" charset="0"/>
                          <a:ea typeface="標楷體" pitchFamily="65" charset="-120"/>
                          <a:cs typeface="Times New Roman" pitchFamily="18" charset="0"/>
                        </a:rPr>
                        <a:t>三氯甲苯</a:t>
                      </a:r>
                    </a:p>
                  </a:txBody>
                  <a:tcPr/>
                </a:tc>
                <a:tc>
                  <a:txBody>
                    <a:bodyPr/>
                    <a:lstStyle/>
                    <a:p>
                      <a:pPr>
                        <a:lnSpc>
                          <a:spcPct val="150000"/>
                        </a:lnSpc>
                      </a:pPr>
                      <a:endParaRPr lang="zh-TW" altLang="en-US" sz="1600" dirty="0">
                        <a:latin typeface="Times New Roman" pitchFamily="18" charset="0"/>
                        <a:ea typeface="標楷體" pitchFamily="65" charset="-120"/>
                        <a:cs typeface="Times New Roman" pitchFamily="18" charset="0"/>
                      </a:endParaRPr>
                    </a:p>
                  </a:txBody>
                  <a:tcPr/>
                </a:tc>
              </a:tr>
              <a:tr h="483076">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dirty="0" smtClean="0">
                          <a:latin typeface="Times New Roman" pitchFamily="18" charset="0"/>
                          <a:ea typeface="標楷體" pitchFamily="65" charset="-120"/>
                          <a:cs typeface="Times New Roman" pitchFamily="18" charset="0"/>
                        </a:rPr>
                        <a:t>18.</a:t>
                      </a:r>
                      <a:r>
                        <a:rPr lang="zh-TW" altLang="zh-TW" sz="1600" dirty="0" smtClean="0">
                          <a:latin typeface="Times New Roman" pitchFamily="18" charset="0"/>
                          <a:ea typeface="標楷體" pitchFamily="65" charset="-120"/>
                          <a:cs typeface="Times New Roman" pitchFamily="18" charset="0"/>
                        </a:rPr>
                        <a:t>含苯膠糊［含苯容量占該膠糊之溶劑</a:t>
                      </a:r>
                      <a:r>
                        <a:rPr lang="en-US" altLang="zh-TW" sz="1600" dirty="0" smtClean="0">
                          <a:latin typeface="Times New Roman" pitchFamily="18" charset="0"/>
                          <a:ea typeface="標楷體" pitchFamily="65" charset="-120"/>
                          <a:cs typeface="Times New Roman" pitchFamily="18" charset="0"/>
                        </a:rPr>
                        <a:t>(</a:t>
                      </a:r>
                      <a:r>
                        <a:rPr lang="zh-TW" altLang="zh-TW" sz="1600" dirty="0" smtClean="0">
                          <a:latin typeface="Times New Roman" pitchFamily="18" charset="0"/>
                          <a:ea typeface="標楷體" pitchFamily="65" charset="-120"/>
                          <a:cs typeface="Times New Roman" pitchFamily="18" charset="0"/>
                        </a:rPr>
                        <a:t>含稀釋劑</a:t>
                      </a:r>
                      <a:r>
                        <a:rPr lang="en-US" altLang="zh-TW" sz="1600" dirty="0" smtClean="0">
                          <a:latin typeface="Times New Roman" pitchFamily="18" charset="0"/>
                          <a:ea typeface="標楷體" pitchFamily="65" charset="-120"/>
                          <a:cs typeface="Times New Roman" pitchFamily="18" charset="0"/>
                        </a:rPr>
                        <a:t>)</a:t>
                      </a:r>
                      <a:r>
                        <a:rPr lang="zh-TW" altLang="zh-TW" sz="1600" dirty="0" smtClean="0">
                          <a:latin typeface="Times New Roman" pitchFamily="18" charset="0"/>
                          <a:ea typeface="標楷體" pitchFamily="65" charset="-120"/>
                          <a:cs typeface="Times New Roman" pitchFamily="18" charset="0"/>
                        </a:rPr>
                        <a:t>超過百分之五者。］</a:t>
                      </a:r>
                    </a:p>
                  </a:txBody>
                  <a:tcPr/>
                </a:tc>
                <a:tc hMerge="1">
                  <a:txBody>
                    <a:bodyPr/>
                    <a:lstStyle/>
                    <a:p>
                      <a:endParaRPr lang="zh-TW" altLang="en-US" dirty="0"/>
                    </a:p>
                  </a:txBody>
                  <a:tcPr/>
                </a:tc>
                <a:tc hMerge="1">
                  <a:txBody>
                    <a:bodyPr/>
                    <a:lstStyle/>
                    <a:p>
                      <a:endParaRPr lang="zh-TW" altLang="en-US" dirty="0"/>
                    </a:p>
                  </a:txBody>
                  <a:tcPr/>
                </a:tc>
              </a:tr>
              <a:tr h="909711">
                <a:tc gridSpan="3">
                  <a:txBody>
                    <a:bodyPr/>
                    <a:lstStyle/>
                    <a:p>
                      <a:pPr marL="266700" marR="0" lvl="0" indent="-266700" algn="l" defTabSz="914400" rtl="0" eaLnBrk="1" fontAlgn="auto" latinLnBrk="0" hangingPunct="1">
                        <a:lnSpc>
                          <a:spcPct val="150000"/>
                        </a:lnSpc>
                        <a:spcBef>
                          <a:spcPts val="0"/>
                        </a:spcBef>
                        <a:spcAft>
                          <a:spcPts val="0"/>
                        </a:spcAft>
                        <a:buClrTx/>
                        <a:buSzTx/>
                        <a:buFontTx/>
                        <a:buNone/>
                        <a:tabLst/>
                        <a:defRPr/>
                      </a:pPr>
                      <a:r>
                        <a:rPr lang="en-US" altLang="zh-TW" sz="1600" dirty="0" smtClean="0">
                          <a:latin typeface="Times New Roman" pitchFamily="18" charset="0"/>
                          <a:ea typeface="標楷體" pitchFamily="65" charset="-120"/>
                          <a:cs typeface="Times New Roman" pitchFamily="18" charset="0"/>
                        </a:rPr>
                        <a:t>19.</a:t>
                      </a:r>
                      <a:r>
                        <a:rPr lang="zh-TW" altLang="en-US" sz="1600" dirty="0" smtClean="0">
                          <a:latin typeface="Times New Roman" pitchFamily="18" charset="0"/>
                          <a:ea typeface="標楷體" pitchFamily="65" charset="-120"/>
                          <a:cs typeface="Times New Roman" pitchFamily="18" charset="0"/>
                        </a:rPr>
                        <a:t>含有</a:t>
                      </a:r>
                      <a:r>
                        <a:rPr lang="en-US" altLang="zh-TW" sz="1600" dirty="0" smtClean="0">
                          <a:latin typeface="Times New Roman" pitchFamily="18" charset="0"/>
                          <a:ea typeface="標楷體" pitchFamily="65" charset="-120"/>
                          <a:cs typeface="Times New Roman" pitchFamily="18" charset="0"/>
                        </a:rPr>
                        <a:t>2</a:t>
                      </a:r>
                      <a:r>
                        <a:rPr lang="zh-TW" altLang="en-US" sz="1600" dirty="0" smtClean="0">
                          <a:latin typeface="Times New Roman" pitchFamily="18" charset="0"/>
                          <a:ea typeface="標楷體" pitchFamily="65" charset="-120"/>
                          <a:cs typeface="Times New Roman" pitchFamily="18" charset="0"/>
                        </a:rPr>
                        <a:t>至</a:t>
                      </a:r>
                      <a:r>
                        <a:rPr lang="en-US" altLang="zh-TW" sz="1600" dirty="0" smtClean="0">
                          <a:latin typeface="Times New Roman" pitchFamily="18" charset="0"/>
                          <a:ea typeface="標楷體" pitchFamily="65" charset="-120"/>
                          <a:cs typeface="Times New Roman" pitchFamily="18" charset="0"/>
                        </a:rPr>
                        <a:t>16</a:t>
                      </a:r>
                      <a:r>
                        <a:rPr lang="zh-TW" altLang="en-US" sz="1600" dirty="0" smtClean="0">
                          <a:latin typeface="Times New Roman" pitchFamily="18" charset="0"/>
                          <a:ea typeface="標楷體" pitchFamily="65" charset="-120"/>
                          <a:cs typeface="Times New Roman" pitchFamily="18" charset="0"/>
                        </a:rPr>
                        <a:t>列舉物占其重量超過百分之一之混合物</a:t>
                      </a:r>
                      <a:r>
                        <a:rPr lang="en-US" altLang="zh-TW" sz="1600" dirty="0" smtClean="0">
                          <a:latin typeface="Times New Roman" pitchFamily="18" charset="0"/>
                          <a:ea typeface="標楷體" pitchFamily="65" charset="-120"/>
                          <a:cs typeface="Times New Roman" pitchFamily="18" charset="0"/>
                        </a:rPr>
                        <a:t>(</a:t>
                      </a:r>
                      <a:r>
                        <a:rPr lang="zh-TW" altLang="en-US" sz="1600" dirty="0" smtClean="0">
                          <a:latin typeface="Times New Roman" pitchFamily="18" charset="0"/>
                          <a:ea typeface="標楷體" pitchFamily="65" charset="-120"/>
                          <a:cs typeface="Times New Roman" pitchFamily="18" charset="0"/>
                        </a:rPr>
                        <a:t>鈹合金時，含有鈹占其重量超過百分之三為限</a:t>
                      </a:r>
                      <a:r>
                        <a:rPr lang="en-US" altLang="zh-TW" sz="1600" dirty="0" smtClean="0">
                          <a:latin typeface="Times New Roman" pitchFamily="18" charset="0"/>
                          <a:ea typeface="標楷體" pitchFamily="65" charset="-120"/>
                          <a:cs typeface="Times New Roman" pitchFamily="18" charset="0"/>
                        </a:rPr>
                        <a:t>)</a:t>
                      </a:r>
                      <a:r>
                        <a:rPr lang="zh-TW" altLang="en-US" sz="1600" dirty="0" smtClean="0">
                          <a:latin typeface="Times New Roman" pitchFamily="18" charset="0"/>
                          <a:ea typeface="標楷體" pitchFamily="65" charset="-120"/>
                          <a:cs typeface="Times New Roman" pitchFamily="18" charset="0"/>
                        </a:rPr>
                        <a:t>；含有</a:t>
                      </a:r>
                      <a:r>
                        <a:rPr lang="en-US" altLang="zh-TW" sz="1600" dirty="0" smtClean="0">
                          <a:latin typeface="Times New Roman" pitchFamily="18" charset="0"/>
                          <a:ea typeface="標楷體" pitchFamily="65" charset="-120"/>
                          <a:cs typeface="Times New Roman" pitchFamily="18" charset="0"/>
                        </a:rPr>
                        <a:t>17</a:t>
                      </a:r>
                      <a:r>
                        <a:rPr lang="zh-TW" altLang="en-US" sz="1600" dirty="0" smtClean="0">
                          <a:latin typeface="Times New Roman" pitchFamily="18" charset="0"/>
                          <a:ea typeface="標楷體" pitchFamily="65" charset="-120"/>
                          <a:cs typeface="Times New Roman" pitchFamily="18" charset="0"/>
                        </a:rPr>
                        <a:t>列舉物占其重量超過百分之○．五之混合物。</a:t>
                      </a:r>
                    </a:p>
                  </a:txBody>
                  <a:tcPr/>
                </a:tc>
                <a:tc hMerge="1">
                  <a:txBody>
                    <a:bodyPr/>
                    <a:lstStyle/>
                    <a:p>
                      <a:endParaRPr lang="zh-TW" altLang="en-US" dirty="0"/>
                    </a:p>
                  </a:txBody>
                  <a:tcPr/>
                </a:tc>
                <a:tc hMerge="1">
                  <a:txBody>
                    <a:bodyPr/>
                    <a:lstStyle/>
                    <a:p>
                      <a:endParaRPr lang="zh-TW" altLang="en-US" dirty="0"/>
                    </a:p>
                  </a:txBody>
                  <a:tcPr/>
                </a:tc>
              </a:tr>
              <a:tr h="483076">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dirty="0" smtClean="0">
                          <a:latin typeface="Times New Roman" pitchFamily="18" charset="0"/>
                          <a:ea typeface="標楷體" pitchFamily="65" charset="-120"/>
                          <a:cs typeface="Times New Roman" pitchFamily="18" charset="0"/>
                        </a:rPr>
                        <a:t>20.</a:t>
                      </a:r>
                      <a:r>
                        <a:rPr lang="zh-TW" altLang="zh-TW" sz="1600" dirty="0" smtClean="0">
                          <a:latin typeface="Times New Roman" pitchFamily="18" charset="0"/>
                          <a:ea typeface="標楷體" pitchFamily="65" charset="-120"/>
                          <a:cs typeface="Times New Roman" pitchFamily="18" charset="0"/>
                        </a:rPr>
                        <a:t>其他經中央主管機關指定公告者。</a:t>
                      </a:r>
                    </a:p>
                  </a:txBody>
                  <a:tcPr/>
                </a:tc>
                <a:tc hMerge="1">
                  <a:txBody>
                    <a:bodyPr/>
                    <a:lstStyle/>
                    <a:p>
                      <a:endParaRPr lang="zh-TW" altLang="en-US" dirty="0"/>
                    </a:p>
                  </a:txBody>
                  <a:tcPr/>
                </a:tc>
                <a:tc hMerge="1">
                  <a:txBody>
                    <a:bodyPr/>
                    <a:lstStyle/>
                    <a:p>
                      <a:endParaRPr lang="zh-TW" altLang="en-US" dirty="0"/>
                    </a:p>
                  </a:txBody>
                  <a:tcPr/>
                </a:tc>
              </a:tr>
            </a:tbl>
          </a:graphicData>
        </a:graphic>
      </p:graphicFrame>
    </p:spTree>
    <p:extLst>
      <p:ext uri="{BB962C8B-B14F-4D97-AF65-F5344CB8AC3E}">
        <p14:creationId xmlns:p14="http://schemas.microsoft.com/office/powerpoint/2010/main" val="25123173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優先管理化學品</a:t>
            </a:r>
            <a:r>
              <a:rPr lang="en-US" altLang="zh-TW" dirty="0" smtClean="0"/>
              <a:t>(1)</a:t>
            </a:r>
            <a:endParaRPr lang="zh-TW" altLang="en-US" dirty="0"/>
          </a:p>
        </p:txBody>
      </p:sp>
      <p:sp>
        <p:nvSpPr>
          <p:cNvPr id="6" name="內容版面配置區 5"/>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5AC43B1-244E-49A0-8651-1D857DBD49F4}" type="slidenum">
              <a:rPr lang="zh-TW" altLang="en-US" smtClean="0"/>
              <a:pPr/>
              <a:t>44</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3179827790"/>
              </p:ext>
            </p:extLst>
          </p:nvPr>
        </p:nvGraphicFramePr>
        <p:xfrm>
          <a:off x="251519" y="1484784"/>
          <a:ext cx="8712969" cy="4752530"/>
        </p:xfrm>
        <a:graphic>
          <a:graphicData uri="http://schemas.openxmlformats.org/drawingml/2006/table">
            <a:tbl>
              <a:tblPr bandRow="1">
                <a:tableStyleId>{5C22544A-7EE6-4342-B048-85BDC9FD1C3A}</a:tableStyleId>
              </a:tblPr>
              <a:tblGrid>
                <a:gridCol w="2904323"/>
                <a:gridCol w="2904323"/>
                <a:gridCol w="2904323"/>
              </a:tblGrid>
              <a:tr h="668221">
                <a:tc>
                  <a:txBody>
                    <a:bodyPr/>
                    <a:lstStyle/>
                    <a:p>
                      <a:pPr lvl="0">
                        <a:lnSpc>
                          <a:spcPct val="150000"/>
                        </a:lnSpc>
                      </a:pPr>
                      <a:r>
                        <a:rPr kumimoji="0" lang="zh-TW" altLang="zh-TW" sz="2400" b="0" kern="1200" dirty="0" smtClean="0">
                          <a:solidFill>
                            <a:schemeClr val="dk1"/>
                          </a:solidFill>
                          <a:effectLst/>
                          <a:latin typeface="Times New Roman" pitchFamily="18" charset="0"/>
                          <a:ea typeface="標楷體" pitchFamily="65" charset="-120"/>
                          <a:cs typeface="Times New Roman" pitchFamily="18" charset="0"/>
                        </a:rPr>
                        <a:t>黃磷</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zh-TW" sz="2400" b="0" kern="1200" dirty="0" smtClean="0">
                          <a:solidFill>
                            <a:schemeClr val="dk1"/>
                          </a:solidFill>
                          <a:effectLst/>
                          <a:latin typeface="Times New Roman" pitchFamily="18" charset="0"/>
                          <a:ea typeface="標楷體" pitchFamily="65" charset="-120"/>
                          <a:cs typeface="Times New Roman" pitchFamily="18" charset="0"/>
                        </a:rPr>
                        <a:t>氯氣</a:t>
                      </a:r>
                      <a:endParaRPr lang="zh-TW" altLang="en-US" sz="2400" b="0" dirty="0">
                        <a:latin typeface="Times New Roman" pitchFamily="18" charset="0"/>
                        <a:ea typeface="標楷體" pitchFamily="65" charset="-120"/>
                        <a:cs typeface="Times New Roman"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zh-TW" sz="2400" b="0" kern="1200" dirty="0" smtClean="0">
                          <a:solidFill>
                            <a:schemeClr val="dk1"/>
                          </a:solidFill>
                          <a:effectLst/>
                          <a:latin typeface="Times New Roman" pitchFamily="18" charset="0"/>
                          <a:ea typeface="標楷體" pitchFamily="65" charset="-120"/>
                          <a:cs typeface="Times New Roman" pitchFamily="18" charset="0"/>
                        </a:rPr>
                        <a:t>氰化氫</a:t>
                      </a:r>
                      <a:endParaRPr lang="zh-TW" altLang="en-US" sz="2400" b="0" dirty="0">
                        <a:latin typeface="Times New Roman" pitchFamily="18" charset="0"/>
                        <a:ea typeface="標楷體" pitchFamily="65" charset="-120"/>
                        <a:cs typeface="Times New Roman" pitchFamily="18" charset="0"/>
                      </a:endParaRPr>
                    </a:p>
                  </a:txBody>
                  <a:tcPr/>
                </a:tc>
              </a:tr>
              <a:tr h="66822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zh-TW" sz="2400" b="0" kern="1200" dirty="0" smtClean="0">
                          <a:solidFill>
                            <a:schemeClr val="dk1"/>
                          </a:solidFill>
                          <a:effectLst/>
                          <a:latin typeface="Times New Roman" pitchFamily="18" charset="0"/>
                          <a:ea typeface="標楷體" pitchFamily="65" charset="-120"/>
                          <a:cs typeface="Times New Roman" pitchFamily="18" charset="0"/>
                        </a:rPr>
                        <a:t>苯胺</a:t>
                      </a:r>
                      <a:endParaRPr lang="zh-TW" altLang="en-US" sz="2400" b="0" dirty="0">
                        <a:latin typeface="Times New Roman" pitchFamily="18" charset="0"/>
                        <a:ea typeface="標楷體" pitchFamily="65" charset="-120"/>
                        <a:cs typeface="Times New Roman"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zh-TW" sz="2400" b="0" kern="1200" dirty="0" smtClean="0">
                          <a:solidFill>
                            <a:schemeClr val="dk1"/>
                          </a:solidFill>
                          <a:effectLst/>
                          <a:latin typeface="Times New Roman" pitchFamily="18" charset="0"/>
                          <a:ea typeface="標楷體" pitchFamily="65" charset="-120"/>
                          <a:cs typeface="Times New Roman" pitchFamily="18" charset="0"/>
                        </a:rPr>
                        <a:t>鉛及其無機化合物</a:t>
                      </a:r>
                      <a:endParaRPr lang="zh-TW" altLang="en-US" sz="2400" b="0" dirty="0">
                        <a:latin typeface="Times New Roman" pitchFamily="18" charset="0"/>
                        <a:ea typeface="標楷體" pitchFamily="65" charset="-120"/>
                        <a:cs typeface="Times New Roman"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zh-TW" sz="2400" b="0" kern="1200" dirty="0" smtClean="0">
                          <a:solidFill>
                            <a:schemeClr val="dk1"/>
                          </a:solidFill>
                          <a:effectLst/>
                          <a:latin typeface="Times New Roman" pitchFamily="18" charset="0"/>
                          <a:ea typeface="標楷體" pitchFamily="65" charset="-120"/>
                          <a:cs typeface="Times New Roman" pitchFamily="18" charset="0"/>
                        </a:rPr>
                        <a:t>六價鉻化合物</a:t>
                      </a:r>
                      <a:endParaRPr lang="zh-TW" altLang="zh-TW" sz="2400" b="0" dirty="0" smtClean="0">
                        <a:latin typeface="Times New Roman" pitchFamily="18" charset="0"/>
                        <a:ea typeface="標楷體" pitchFamily="65" charset="-120"/>
                        <a:cs typeface="Times New Roman" pitchFamily="18" charset="0"/>
                      </a:endParaRPr>
                    </a:p>
                  </a:txBody>
                  <a:tcPr/>
                </a:tc>
              </a:tr>
              <a:tr h="66822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zh-TW" sz="2400" b="0" kern="1200" dirty="0" smtClean="0">
                          <a:solidFill>
                            <a:schemeClr val="dk1"/>
                          </a:solidFill>
                          <a:effectLst/>
                          <a:latin typeface="Times New Roman" pitchFamily="18" charset="0"/>
                          <a:ea typeface="標楷體" pitchFamily="65" charset="-120"/>
                          <a:cs typeface="Times New Roman" pitchFamily="18" charset="0"/>
                        </a:rPr>
                        <a:t>汞及其無機化合物</a:t>
                      </a:r>
                      <a:endParaRPr lang="zh-TW" altLang="en-US" sz="2400" b="0" dirty="0">
                        <a:latin typeface="Times New Roman" pitchFamily="18" charset="0"/>
                        <a:ea typeface="標楷體" pitchFamily="65" charset="-120"/>
                        <a:cs typeface="Times New Roman"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zh-TW" sz="2400" b="0" kern="1200" dirty="0" smtClean="0">
                          <a:solidFill>
                            <a:schemeClr val="dk1"/>
                          </a:solidFill>
                          <a:effectLst/>
                          <a:latin typeface="Times New Roman" pitchFamily="18" charset="0"/>
                          <a:ea typeface="標楷體" pitchFamily="65" charset="-120"/>
                          <a:cs typeface="Times New Roman" pitchFamily="18" charset="0"/>
                        </a:rPr>
                        <a:t>砷及其無機化合物</a:t>
                      </a:r>
                      <a:endParaRPr lang="zh-TW" altLang="zh-TW" sz="2400" b="0" dirty="0" smtClean="0">
                        <a:latin typeface="Times New Roman" pitchFamily="18" charset="0"/>
                        <a:ea typeface="標楷體" pitchFamily="65" charset="-120"/>
                        <a:cs typeface="Times New Roman"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zh-TW" sz="2400" b="0" kern="1200" dirty="0" smtClean="0">
                          <a:solidFill>
                            <a:schemeClr val="dk1"/>
                          </a:solidFill>
                          <a:effectLst/>
                          <a:latin typeface="Times New Roman" pitchFamily="18" charset="0"/>
                          <a:ea typeface="標楷體" pitchFamily="65" charset="-120"/>
                          <a:cs typeface="Times New Roman" pitchFamily="18" charset="0"/>
                        </a:rPr>
                        <a:t>二硫化碳</a:t>
                      </a:r>
                      <a:endParaRPr lang="zh-TW" altLang="zh-TW" sz="2400" b="0" dirty="0" smtClean="0">
                        <a:latin typeface="Times New Roman" pitchFamily="18" charset="0"/>
                        <a:ea typeface="標楷體" pitchFamily="65" charset="-120"/>
                        <a:cs typeface="Times New Roman" pitchFamily="18" charset="0"/>
                      </a:endParaRPr>
                    </a:p>
                  </a:txBody>
                  <a:tcPr/>
                </a:tc>
              </a:tr>
              <a:tr h="66822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zh-TW" sz="2400" b="0" kern="1200" dirty="0" smtClean="0">
                          <a:solidFill>
                            <a:schemeClr val="dk1"/>
                          </a:solidFill>
                          <a:effectLst/>
                          <a:latin typeface="Times New Roman" pitchFamily="18" charset="0"/>
                          <a:ea typeface="標楷體" pitchFamily="65" charset="-120"/>
                          <a:cs typeface="Times New Roman" pitchFamily="18" charset="0"/>
                        </a:rPr>
                        <a:t>三氯乙烯</a:t>
                      </a:r>
                      <a:endParaRPr lang="zh-TW" altLang="zh-TW" sz="2400" b="0" dirty="0" smtClean="0">
                        <a:latin typeface="Times New Roman" pitchFamily="18" charset="0"/>
                        <a:ea typeface="標楷體" pitchFamily="65" charset="-120"/>
                        <a:cs typeface="Times New Roman"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zh-TW" sz="2400" b="0" kern="1200" dirty="0" smtClean="0">
                          <a:solidFill>
                            <a:schemeClr val="dk1"/>
                          </a:solidFill>
                          <a:effectLst/>
                          <a:latin typeface="Times New Roman" pitchFamily="18" charset="0"/>
                          <a:ea typeface="標楷體" pitchFamily="65" charset="-120"/>
                          <a:cs typeface="Times New Roman" pitchFamily="18" charset="0"/>
                        </a:rPr>
                        <a:t>環氧乙烷</a:t>
                      </a:r>
                      <a:endParaRPr lang="zh-TW" altLang="zh-TW" sz="2400" b="0" dirty="0" smtClean="0">
                        <a:latin typeface="Times New Roman" pitchFamily="18" charset="0"/>
                        <a:ea typeface="標楷體" pitchFamily="65" charset="-120"/>
                        <a:cs typeface="Times New Roman"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zh-TW" sz="2400" b="0" kern="1200" dirty="0" smtClean="0">
                          <a:solidFill>
                            <a:schemeClr val="dk1"/>
                          </a:solidFill>
                          <a:effectLst/>
                          <a:latin typeface="Times New Roman" pitchFamily="18" charset="0"/>
                          <a:ea typeface="標楷體" pitchFamily="65" charset="-120"/>
                          <a:cs typeface="Times New Roman" pitchFamily="18" charset="0"/>
                        </a:rPr>
                        <a:t>丙烯醯胺</a:t>
                      </a:r>
                      <a:endParaRPr lang="zh-TW" altLang="zh-TW" sz="2400" b="0" dirty="0" smtClean="0">
                        <a:latin typeface="Times New Roman" pitchFamily="18" charset="0"/>
                        <a:ea typeface="標楷體" pitchFamily="65" charset="-120"/>
                        <a:cs typeface="Times New Roman" pitchFamily="18" charset="0"/>
                      </a:endParaRPr>
                    </a:p>
                  </a:txBody>
                  <a:tcPr/>
                </a:tc>
              </a:tr>
              <a:tr h="74320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zh-TW" sz="2400" b="0" kern="1200" dirty="0" smtClean="0">
                          <a:solidFill>
                            <a:schemeClr val="dk1"/>
                          </a:solidFill>
                          <a:effectLst/>
                          <a:latin typeface="Times New Roman" pitchFamily="18" charset="0"/>
                          <a:ea typeface="標楷體" pitchFamily="65" charset="-120"/>
                          <a:cs typeface="Times New Roman" pitchFamily="18" charset="0"/>
                        </a:rPr>
                        <a:t>次乙亞胺</a:t>
                      </a:r>
                      <a:endParaRPr lang="zh-TW" altLang="zh-TW" sz="2400" b="0" dirty="0" smtClean="0">
                        <a:latin typeface="Times New Roman" pitchFamily="18" charset="0"/>
                        <a:ea typeface="標楷體" pitchFamily="65" charset="-120"/>
                        <a:cs typeface="Times New Roman"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zh-TW" altLang="zh-TW" sz="2400" b="0" dirty="0" smtClean="0">
                        <a:latin typeface="Times New Roman" pitchFamily="18" charset="0"/>
                        <a:ea typeface="標楷體" pitchFamily="65" charset="-120"/>
                        <a:cs typeface="Times New Roman"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zh-TW" altLang="zh-TW" sz="2400" b="0" dirty="0" smtClean="0">
                        <a:latin typeface="Times New Roman" pitchFamily="18" charset="0"/>
                        <a:ea typeface="標楷體" pitchFamily="65" charset="-120"/>
                        <a:cs typeface="Times New Roman" pitchFamily="18" charset="0"/>
                      </a:endParaRPr>
                    </a:p>
                  </a:txBody>
                  <a:tcPr/>
                </a:tc>
              </a:tr>
              <a:tr h="668221">
                <a:tc gridSpan="3">
                  <a:txBody>
                    <a:bodyPr/>
                    <a:lstStyle/>
                    <a:p>
                      <a:pPr lvl="0">
                        <a:lnSpc>
                          <a:spcPct val="150000"/>
                        </a:lnSpc>
                      </a:pPr>
                      <a:r>
                        <a:rPr kumimoji="0" lang="zh-TW" altLang="zh-TW" sz="2400" b="0" kern="1200" dirty="0" smtClean="0">
                          <a:solidFill>
                            <a:schemeClr val="dk1"/>
                          </a:solidFill>
                          <a:effectLst/>
                          <a:latin typeface="Times New Roman" pitchFamily="18" charset="0"/>
                          <a:ea typeface="標楷體" pitchFamily="65" charset="-120"/>
                          <a:cs typeface="Times New Roman" pitchFamily="18" charset="0"/>
                        </a:rPr>
                        <a:t>含有</a:t>
                      </a:r>
                      <a:r>
                        <a:rPr kumimoji="0" lang="en-US" altLang="zh-TW" sz="2400" b="0" kern="1200" dirty="0" smtClean="0">
                          <a:solidFill>
                            <a:schemeClr val="dk1"/>
                          </a:solidFill>
                          <a:effectLst/>
                          <a:latin typeface="Times New Roman" pitchFamily="18" charset="0"/>
                          <a:ea typeface="標楷體" pitchFamily="65" charset="-120"/>
                          <a:cs typeface="Times New Roman" pitchFamily="18" charset="0"/>
                        </a:rPr>
                        <a:t>1</a:t>
                      </a:r>
                      <a:r>
                        <a:rPr kumimoji="0" lang="zh-TW" altLang="zh-TW" sz="2400" b="0" kern="1200" dirty="0" smtClean="0">
                          <a:solidFill>
                            <a:schemeClr val="dk1"/>
                          </a:solidFill>
                          <a:effectLst/>
                          <a:latin typeface="Times New Roman" pitchFamily="18" charset="0"/>
                          <a:ea typeface="標楷體" pitchFamily="65" charset="-120"/>
                          <a:cs typeface="Times New Roman" pitchFamily="18" charset="0"/>
                        </a:rPr>
                        <a:t>至</a:t>
                      </a:r>
                      <a:r>
                        <a:rPr kumimoji="0" lang="en-US" altLang="zh-TW" sz="2400" b="0" kern="1200" dirty="0" smtClean="0">
                          <a:solidFill>
                            <a:schemeClr val="dk1"/>
                          </a:solidFill>
                          <a:effectLst/>
                          <a:latin typeface="Times New Roman" pitchFamily="18" charset="0"/>
                          <a:ea typeface="標楷體" pitchFamily="65" charset="-120"/>
                          <a:cs typeface="Times New Roman" pitchFamily="18" charset="0"/>
                        </a:rPr>
                        <a:t>13</a:t>
                      </a:r>
                      <a:r>
                        <a:rPr kumimoji="0" lang="zh-TW" altLang="zh-TW" sz="2400" b="0" kern="1200" dirty="0" smtClean="0">
                          <a:solidFill>
                            <a:schemeClr val="dk1"/>
                          </a:solidFill>
                          <a:effectLst/>
                          <a:latin typeface="Times New Roman" pitchFamily="18" charset="0"/>
                          <a:ea typeface="標楷體" pitchFamily="65" charset="-120"/>
                          <a:cs typeface="Times New Roman" pitchFamily="18" charset="0"/>
                        </a:rPr>
                        <a:t>列舉物占其重量超過百分之一之混合物。</a:t>
                      </a:r>
                    </a:p>
                  </a:txBody>
                  <a:tcPr/>
                </a:tc>
                <a:tc hMerge="1">
                  <a:txBody>
                    <a:bodyPr/>
                    <a:lstStyle/>
                    <a:p>
                      <a:endParaRPr lang="zh-TW" altLang="en-US" dirty="0"/>
                    </a:p>
                  </a:txBody>
                  <a:tcPr/>
                </a:tc>
                <a:tc hMerge="1">
                  <a:txBody>
                    <a:bodyPr/>
                    <a:lstStyle/>
                    <a:p>
                      <a:endParaRPr lang="zh-TW" altLang="en-US" dirty="0"/>
                    </a:p>
                  </a:txBody>
                  <a:tcPr/>
                </a:tc>
              </a:tr>
              <a:tr h="668221">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2400" b="0" dirty="0" smtClean="0">
                          <a:latin typeface="Times New Roman" pitchFamily="18" charset="0"/>
                          <a:ea typeface="標楷體" pitchFamily="65" charset="-120"/>
                          <a:cs typeface="Times New Roman" pitchFamily="18" charset="0"/>
                        </a:rPr>
                        <a:t>20.</a:t>
                      </a:r>
                      <a:r>
                        <a:rPr lang="zh-TW" altLang="zh-TW" sz="2400" b="0" dirty="0" smtClean="0">
                          <a:latin typeface="Times New Roman" pitchFamily="18" charset="0"/>
                          <a:ea typeface="標楷體" pitchFamily="65" charset="-120"/>
                          <a:cs typeface="Times New Roman" pitchFamily="18" charset="0"/>
                        </a:rPr>
                        <a:t>其他經中央主管機關指定公告者。</a:t>
                      </a:r>
                    </a:p>
                  </a:txBody>
                  <a:tcPr/>
                </a:tc>
                <a:tc hMerge="1">
                  <a:txBody>
                    <a:bodyPr/>
                    <a:lstStyle/>
                    <a:p>
                      <a:endParaRPr lang="zh-TW" altLang="en-US" dirty="0"/>
                    </a:p>
                  </a:txBody>
                  <a:tcPr/>
                </a:tc>
                <a:tc hMerge="1">
                  <a:txBody>
                    <a:bodyPr/>
                    <a:lstStyle/>
                    <a:p>
                      <a:endParaRPr lang="zh-TW" altLang="en-US" dirty="0"/>
                    </a:p>
                  </a:txBody>
                  <a:tcPr/>
                </a:tc>
              </a:tr>
            </a:tbl>
          </a:graphicData>
        </a:graphic>
      </p:graphicFrame>
    </p:spTree>
    <p:extLst>
      <p:ext uri="{BB962C8B-B14F-4D97-AF65-F5344CB8AC3E}">
        <p14:creationId xmlns:p14="http://schemas.microsoft.com/office/powerpoint/2010/main" val="27675426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優先管理</a:t>
            </a:r>
            <a:r>
              <a:rPr lang="zh-TW" altLang="en-US" dirty="0" smtClean="0"/>
              <a:t>化學品</a:t>
            </a:r>
            <a:r>
              <a:rPr lang="en-US" altLang="zh-TW" dirty="0" smtClean="0"/>
              <a:t>(2)</a:t>
            </a:r>
            <a:endParaRPr lang="zh-TW" altLang="en-US" dirty="0"/>
          </a:p>
        </p:txBody>
      </p:sp>
      <p:sp>
        <p:nvSpPr>
          <p:cNvPr id="5" name="內容版面配置區 4"/>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5AC43B1-244E-49A0-8651-1D857DBD49F4}" type="slidenum">
              <a:rPr lang="zh-TW" altLang="en-US" smtClean="0"/>
              <a:pPr/>
              <a:t>45</a:t>
            </a:fld>
            <a:endParaRPr lang="zh-TW" altLang="en-US"/>
          </a:p>
        </p:txBody>
      </p:sp>
      <p:pic>
        <p:nvPicPr>
          <p:cNvPr id="716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61" y="1449360"/>
            <a:ext cx="3496932" cy="5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516087"/>
            <a:ext cx="3495600" cy="508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4108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優先管理化學品</a:t>
            </a:r>
            <a:r>
              <a:rPr lang="en-US" altLang="zh-TW" dirty="0" smtClean="0"/>
              <a:t>(3)</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優先管理化學品之指定及運作管理辦法 </a:t>
            </a:r>
            <a:endParaRPr lang="en-US" altLang="zh-TW" dirty="0" smtClean="0"/>
          </a:p>
          <a:p>
            <a:pPr lvl="1"/>
            <a:r>
              <a:rPr lang="zh-TW" altLang="en-US" dirty="0" smtClean="0"/>
              <a:t>勞職授字第</a:t>
            </a:r>
            <a:r>
              <a:rPr lang="en-US" altLang="zh-TW" dirty="0" smtClean="0"/>
              <a:t>10402033851</a:t>
            </a:r>
            <a:r>
              <a:rPr lang="zh-TW" altLang="en-US" dirty="0" smtClean="0"/>
              <a:t>號（</a:t>
            </a:r>
            <a:r>
              <a:rPr lang="en-US" altLang="zh-TW" dirty="0" smtClean="0"/>
              <a:t>104</a:t>
            </a:r>
            <a:r>
              <a:rPr lang="zh-TW" altLang="en-US" dirty="0" smtClean="0"/>
              <a:t>年</a:t>
            </a:r>
            <a:r>
              <a:rPr lang="en-US" altLang="zh-TW" dirty="0" smtClean="0"/>
              <a:t>11</a:t>
            </a:r>
            <a:r>
              <a:rPr lang="zh-TW" altLang="en-US" dirty="0" smtClean="0"/>
              <a:t>月</a:t>
            </a:r>
            <a:r>
              <a:rPr lang="en-US" altLang="zh-TW" dirty="0" smtClean="0"/>
              <a:t>05</a:t>
            </a:r>
            <a:r>
              <a:rPr lang="zh-TW" altLang="en-US" dirty="0" smtClean="0"/>
              <a:t>日）</a:t>
            </a:r>
            <a:endParaRPr lang="en-US" altLang="zh-TW" dirty="0" smtClean="0"/>
          </a:p>
          <a:p>
            <a:pPr lvl="1"/>
            <a:r>
              <a:rPr lang="zh-TW" altLang="en-US" dirty="0" smtClean="0"/>
              <a:t>第二條第二款第一目</a:t>
            </a:r>
            <a:endParaRPr lang="en-US" altLang="zh-TW" dirty="0" smtClean="0"/>
          </a:p>
          <a:p>
            <a:pPr lvl="2"/>
            <a:r>
              <a:rPr lang="zh-TW" altLang="en-US" dirty="0" smtClean="0"/>
              <a:t>致癌物質第一級、生殖細胞致突變性物質第一級或生殖毒性物質 第一級之化學品</a:t>
            </a:r>
            <a:endParaRPr lang="en-US" altLang="zh-TW" dirty="0" smtClean="0"/>
          </a:p>
          <a:p>
            <a:pPr lvl="2"/>
            <a:r>
              <a:rPr lang="en-US" altLang="zh-TW" dirty="0" smtClean="0"/>
              <a:t>83</a:t>
            </a:r>
            <a:r>
              <a:rPr lang="zh-TW" altLang="en-US" dirty="0" smtClean="0"/>
              <a:t>種</a:t>
            </a:r>
            <a:endParaRPr lang="en-US" altLang="zh-TW" dirty="0" smtClean="0"/>
          </a:p>
          <a:p>
            <a:pPr lvl="1"/>
            <a:r>
              <a:rPr lang="zh-TW" altLang="en-US" dirty="0" smtClean="0"/>
              <a:t>第二條第二款第二目</a:t>
            </a:r>
            <a:endParaRPr lang="en-US" altLang="zh-TW" dirty="0" smtClean="0"/>
          </a:p>
          <a:p>
            <a:pPr lvl="2"/>
            <a:r>
              <a:rPr lang="zh-TW" altLang="en-US" dirty="0" smtClean="0"/>
              <a:t>物理性危害或健康危害之化學品，且其最大運作總量達附表二規 定之臨界量</a:t>
            </a:r>
            <a:endParaRPr lang="en-US" altLang="zh-TW" dirty="0" smtClean="0"/>
          </a:p>
          <a:p>
            <a:pPr lvl="2"/>
            <a:r>
              <a:rPr lang="en-US" altLang="zh-TW" dirty="0" smtClean="0"/>
              <a:t>420</a:t>
            </a:r>
            <a:r>
              <a:rPr lang="zh-TW" altLang="en-US" dirty="0" smtClean="0"/>
              <a:t>種</a:t>
            </a:r>
            <a:endParaRPr lang="zh-TW" altLang="en-US" dirty="0"/>
          </a:p>
        </p:txBody>
      </p:sp>
      <p:sp>
        <p:nvSpPr>
          <p:cNvPr id="4" name="投影片編號版面配置區 3"/>
          <p:cNvSpPr>
            <a:spLocks noGrp="1"/>
          </p:cNvSpPr>
          <p:nvPr>
            <p:ph type="sldNum" sz="quarter" idx="12"/>
          </p:nvPr>
        </p:nvSpPr>
        <p:spPr/>
        <p:txBody>
          <a:bodyPr/>
          <a:lstStyle/>
          <a:p>
            <a:fld id="{35AC43B1-244E-49A0-8651-1D857DBD49F4}" type="slidenum">
              <a:rPr lang="zh-TW" altLang="en-US" smtClean="0"/>
              <a:pPr/>
              <a:t>46</a:t>
            </a:fld>
            <a:endParaRPr lang="zh-TW" altLang="en-US"/>
          </a:p>
        </p:txBody>
      </p:sp>
    </p:spTree>
    <p:extLst>
      <p:ext uri="{BB962C8B-B14F-4D97-AF65-F5344CB8AC3E}">
        <p14:creationId xmlns:p14="http://schemas.microsoft.com/office/powerpoint/2010/main" val="384408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ln>
            <a:noFill/>
          </a:ln>
        </p:spPr>
        <p:txBody>
          <a:bodyPr vert="horz" lIns="0" tIns="0" rIns="0" bIns="0" anchor="ctr">
            <a:noAutofit/>
            <a:scene3d>
              <a:camera prst="orthographicFront"/>
              <a:lightRig rig="freezing" dir="t">
                <a:rot lat="0" lon="0" rev="5640000"/>
              </a:lightRig>
            </a:scene3d>
            <a:sp3d prstMaterial="flat">
              <a:bevelT w="38100" h="38100"/>
            </a:sp3d>
          </a:bodyPr>
          <a:lstStyle/>
          <a:p>
            <a:pPr algn="ctr"/>
            <a:r>
              <a:rPr lang="zh-TW" altLang="en-US" sz="5400" dirty="0"/>
              <a:t>勞工健康保護</a:t>
            </a:r>
          </a:p>
        </p:txBody>
      </p:sp>
      <p:sp>
        <p:nvSpPr>
          <p:cNvPr id="6" name="文字版面配置區 5"/>
          <p:cNvSpPr>
            <a:spLocks noGrp="1"/>
          </p:cNvSpPr>
          <p:nvPr>
            <p:ph type="body" idx="1"/>
          </p:nvPr>
        </p:nvSpPr>
        <p:spPr>
          <a:xfrm>
            <a:off x="2051720" y="2564904"/>
            <a:ext cx="5409800" cy="2520280"/>
          </a:xfrm>
        </p:spPr>
        <p:txBody>
          <a:bodyPr vert="horz" lIns="45720" rIns="45720" anchor="t">
            <a:noAutofit/>
          </a:bodyPr>
          <a:lstStyle/>
          <a:p>
            <a:r>
              <a:rPr lang="zh-TW" altLang="en-US" sz="2800" dirty="0"/>
              <a:t>一、體格檢查、健康檢查</a:t>
            </a:r>
            <a:endParaRPr lang="en-US" altLang="zh-TW" sz="2800" dirty="0"/>
          </a:p>
          <a:p>
            <a:r>
              <a:rPr lang="zh-TW" altLang="en-US" sz="2800" dirty="0"/>
              <a:t>二、母性健康</a:t>
            </a:r>
            <a:r>
              <a:rPr lang="zh-TW" altLang="en-US" sz="2800" dirty="0" smtClean="0"/>
              <a:t>保護</a:t>
            </a:r>
            <a:endParaRPr lang="en-US" altLang="zh-TW" sz="2800" dirty="0" smtClean="0"/>
          </a:p>
          <a:p>
            <a:r>
              <a:rPr lang="zh-TW" altLang="en-US" sz="2800" dirty="0" smtClean="0"/>
              <a:t>三、少年工保護</a:t>
            </a:r>
            <a:endParaRPr lang="zh-TW" altLang="en-US" sz="2800" dirty="0"/>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47</a:t>
            </a:fld>
            <a:endParaRPr lang="zh-TW" altLang="en-US"/>
          </a:p>
        </p:txBody>
      </p:sp>
    </p:spTree>
    <p:extLst>
      <p:ext uri="{BB962C8B-B14F-4D97-AF65-F5344CB8AC3E}">
        <p14:creationId xmlns:p14="http://schemas.microsoft.com/office/powerpoint/2010/main" val="35941925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4"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dirty="0"/>
              <a:t>體格檢查、</a:t>
            </a:r>
            <a:r>
              <a:rPr lang="zh-TW" altLang="en-US" dirty="0" smtClean="0"/>
              <a:t>健康檢查</a:t>
            </a:r>
            <a:r>
              <a:rPr lang="en-US" altLang="zh-TW" dirty="0" smtClean="0"/>
              <a:t>(</a:t>
            </a:r>
            <a:r>
              <a:rPr lang="zh-TW" altLang="en-US" dirty="0" smtClean="0"/>
              <a:t>第</a:t>
            </a:r>
            <a:r>
              <a:rPr lang="en-US" altLang="zh-TW" dirty="0"/>
              <a:t>20</a:t>
            </a:r>
            <a:r>
              <a:rPr lang="zh-TW" altLang="en-US" dirty="0" smtClean="0"/>
              <a:t>條</a:t>
            </a:r>
            <a:r>
              <a:rPr lang="en-US" altLang="zh-TW" dirty="0" smtClean="0"/>
              <a:t>)</a:t>
            </a:r>
            <a:endParaRPr lang="en-US" altLang="zh-TW" dirty="0"/>
          </a:p>
        </p:txBody>
      </p:sp>
      <p:sp>
        <p:nvSpPr>
          <p:cNvPr id="645125" name="Rectangle 3"/>
          <p:cNvSpPr>
            <a:spLocks noGrp="1" noChangeArrowheads="1"/>
          </p:cNvSpPr>
          <p:nvPr>
            <p:ph idx="1"/>
          </p:nvPr>
        </p:nvSpPr>
        <p:spPr/>
        <p:txBody>
          <a:bodyPr>
            <a:noAutofit/>
          </a:bodyPr>
          <a:lstStyle/>
          <a:p>
            <a:pPr marL="266700" lvl="1" indent="-266700">
              <a:buClr>
                <a:schemeClr val="accent2">
                  <a:lumMod val="50000"/>
                </a:schemeClr>
              </a:buClr>
              <a:buSzPct val="100000"/>
              <a:buFont typeface="Wingdings" pitchFamily="2" charset="2"/>
              <a:buChar char="Ø"/>
            </a:pPr>
            <a:r>
              <a:rPr lang="zh-TW" altLang="en-US" sz="2400" b="1" dirty="0">
                <a:solidFill>
                  <a:schemeClr val="accent1"/>
                </a:solidFill>
              </a:rPr>
              <a:t>管理要點第</a:t>
            </a:r>
            <a:r>
              <a:rPr lang="en-US" altLang="zh-TW" sz="2400" b="1" dirty="0" smtClean="0">
                <a:solidFill>
                  <a:schemeClr val="accent1"/>
                </a:solidFill>
              </a:rPr>
              <a:t>23</a:t>
            </a:r>
            <a:r>
              <a:rPr lang="zh-TW" altLang="en-US" sz="2400" b="1" dirty="0" smtClean="0">
                <a:solidFill>
                  <a:schemeClr val="accent1"/>
                </a:solidFill>
              </a:rPr>
              <a:t>條</a:t>
            </a:r>
            <a:endParaRPr lang="zh-TW" altLang="en-US" sz="2400" b="1" dirty="0">
              <a:solidFill>
                <a:schemeClr val="accent1"/>
              </a:solidFill>
            </a:endParaRPr>
          </a:p>
          <a:p>
            <a:pPr marL="266700" indent="-266700" eaLnBrk="1" hangingPunct="1"/>
            <a:r>
              <a:rPr lang="zh-TW" altLang="en-US" sz="2000" b="0" dirty="0" smtClean="0"/>
              <a:t>僱用勞工時，應施行</a:t>
            </a:r>
            <a:r>
              <a:rPr lang="zh-TW" altLang="en-US" sz="2000" b="0" dirty="0" smtClean="0">
                <a:solidFill>
                  <a:srgbClr val="FF0000"/>
                </a:solidFill>
              </a:rPr>
              <a:t>體格檢查</a:t>
            </a:r>
            <a:r>
              <a:rPr lang="zh-TW" altLang="en-US" sz="2000" b="0" dirty="0" smtClean="0"/>
              <a:t>。</a:t>
            </a:r>
          </a:p>
          <a:p>
            <a:pPr marL="173038" indent="-173038" eaLnBrk="1" hangingPunct="1"/>
            <a:r>
              <a:rPr lang="zh-TW" altLang="en-US" sz="2000" b="0" dirty="0" smtClean="0"/>
              <a:t>對在職勞工應施行下列</a:t>
            </a:r>
            <a:r>
              <a:rPr lang="zh-TW" altLang="en-US" sz="2000" b="0" dirty="0" smtClean="0">
                <a:solidFill>
                  <a:srgbClr val="FF0000"/>
                </a:solidFill>
              </a:rPr>
              <a:t>健康檢查</a:t>
            </a:r>
            <a:r>
              <a:rPr lang="zh-TW" altLang="en-US" sz="2000" b="0" dirty="0" smtClean="0"/>
              <a:t>：</a:t>
            </a:r>
          </a:p>
          <a:p>
            <a:pPr marL="358775" indent="0" eaLnBrk="1" hangingPunct="1">
              <a:buFont typeface="Wingdings" pitchFamily="2" charset="2"/>
              <a:buNone/>
            </a:pPr>
            <a:r>
              <a:rPr lang="zh-TW" altLang="en-US" sz="2000" b="0" dirty="0" smtClean="0"/>
              <a:t>一、</a:t>
            </a:r>
            <a:r>
              <a:rPr lang="zh-TW" altLang="en-US" sz="2000" b="0" dirty="0" smtClean="0">
                <a:solidFill>
                  <a:srgbClr val="FF0000"/>
                </a:solidFill>
              </a:rPr>
              <a:t>一般健康檢查</a:t>
            </a:r>
            <a:r>
              <a:rPr lang="zh-TW" altLang="en-US" sz="2000" b="0" dirty="0" smtClean="0"/>
              <a:t>。</a:t>
            </a:r>
          </a:p>
          <a:p>
            <a:pPr marL="358775" indent="0" eaLnBrk="1" hangingPunct="1">
              <a:buFont typeface="Wingdings" pitchFamily="2" charset="2"/>
              <a:buNone/>
            </a:pPr>
            <a:r>
              <a:rPr lang="zh-TW" altLang="en-US" sz="2000" b="0" dirty="0" smtClean="0"/>
              <a:t>二、從事特別危害健康作業者之</a:t>
            </a:r>
            <a:r>
              <a:rPr lang="zh-TW" altLang="en-US" sz="2000" b="0" dirty="0" smtClean="0">
                <a:solidFill>
                  <a:srgbClr val="FF0000"/>
                </a:solidFill>
              </a:rPr>
              <a:t>特殊健康檢查</a:t>
            </a:r>
            <a:r>
              <a:rPr lang="zh-TW" altLang="en-US" sz="2000" b="0" dirty="0" smtClean="0"/>
              <a:t>。</a:t>
            </a:r>
          </a:p>
          <a:p>
            <a:pPr marL="358775" indent="0" eaLnBrk="1" hangingPunct="1">
              <a:buFont typeface="Wingdings" pitchFamily="2" charset="2"/>
              <a:buNone/>
            </a:pPr>
            <a:r>
              <a:rPr lang="zh-TW" altLang="en-US" sz="2000" b="0" dirty="0" smtClean="0"/>
              <a:t>三、經中央主管機關指定為特定對象及特定項目之健康檢查。</a:t>
            </a:r>
          </a:p>
          <a:p>
            <a:pPr marL="173038" indent="-173038" eaLnBrk="1" hangingPunct="1"/>
            <a:r>
              <a:rPr lang="zh-TW" altLang="en-US" sz="2000" b="0" dirty="0" smtClean="0"/>
              <a:t>認可之醫療機構之醫師為之；</a:t>
            </a:r>
          </a:p>
          <a:p>
            <a:pPr marL="173038" indent="-173038" eaLnBrk="1" hangingPunct="1"/>
            <a:r>
              <a:rPr lang="zh-TW" altLang="en-US" sz="2000" b="0" dirty="0" smtClean="0">
                <a:solidFill>
                  <a:srgbClr val="FF0000"/>
                </a:solidFill>
              </a:rPr>
              <a:t>檢查紀錄</a:t>
            </a:r>
            <a:r>
              <a:rPr lang="zh-TW" altLang="en-US" sz="2000" b="0" dirty="0" smtClean="0"/>
              <a:t>雇主應予</a:t>
            </a:r>
            <a:r>
              <a:rPr lang="zh-TW" altLang="en-US" sz="2000" b="0" dirty="0" smtClean="0">
                <a:solidFill>
                  <a:srgbClr val="FF0000"/>
                </a:solidFill>
              </a:rPr>
              <a:t>保存</a:t>
            </a:r>
            <a:r>
              <a:rPr lang="zh-TW" altLang="en-US" sz="2000" b="0" dirty="0" smtClean="0"/>
              <a:t>，並</a:t>
            </a:r>
            <a:r>
              <a:rPr lang="zh-TW" altLang="en-US" sz="2000" b="0" dirty="0" smtClean="0">
                <a:solidFill>
                  <a:srgbClr val="FF0000"/>
                </a:solidFill>
              </a:rPr>
              <a:t>負擔健康檢查費用</a:t>
            </a:r>
            <a:r>
              <a:rPr lang="zh-TW" altLang="en-US" sz="2000" b="0" dirty="0" smtClean="0"/>
              <a:t>；</a:t>
            </a:r>
          </a:p>
          <a:p>
            <a:pPr marL="173038" indent="-173038" eaLnBrk="1" hangingPunct="1"/>
            <a:r>
              <a:rPr lang="zh-TW" altLang="en-US" sz="2000" b="0" dirty="0" smtClean="0"/>
              <a:t>實施</a:t>
            </a:r>
            <a:r>
              <a:rPr lang="zh-TW" altLang="en-US" sz="2000" b="0" u="sng" dirty="0" smtClean="0">
                <a:solidFill>
                  <a:srgbClr val="FF0000"/>
                </a:solidFill>
              </a:rPr>
              <a:t>特殊健康檢查</a:t>
            </a:r>
            <a:r>
              <a:rPr lang="zh-TW" altLang="en-US" sz="2000" b="0" dirty="0" smtClean="0"/>
              <a:t>時，雇主應提供</a:t>
            </a:r>
            <a:r>
              <a:rPr lang="zh-TW" altLang="en-US" sz="2000" b="0" dirty="0" smtClean="0">
                <a:solidFill>
                  <a:srgbClr val="FF0000"/>
                </a:solidFill>
              </a:rPr>
              <a:t>勞工作業內容及暴露情形</a:t>
            </a:r>
            <a:r>
              <a:rPr lang="zh-TW" altLang="en-US" sz="2000" b="0" dirty="0" smtClean="0"/>
              <a:t>等作業經歷資料予醫療機構。</a:t>
            </a:r>
            <a:endParaRPr lang="en-US" altLang="zh-TW" sz="2000" b="0" dirty="0" smtClean="0"/>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48</a:t>
            </a:fld>
            <a:endParaRPr lang="zh-TW" altLang="en-US"/>
          </a:p>
        </p:txBody>
      </p:sp>
      <p:pic>
        <p:nvPicPr>
          <p:cNvPr id="9218" name="Picture 2" descr="https://encrypted-tbn2.gstatic.com/images?q=tbn:ANd9GcRbiMZd64phXcW7XSCiXmnTElHJ2x7qICiS3jVrSgFjHiSgdSlj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916832"/>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59612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4"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dirty="0"/>
              <a:t>體格檢查、</a:t>
            </a:r>
            <a:r>
              <a:rPr lang="zh-TW" altLang="en-US" dirty="0" smtClean="0"/>
              <a:t>健康檢查</a:t>
            </a:r>
            <a:r>
              <a:rPr lang="en-US" altLang="zh-TW" dirty="0" smtClean="0"/>
              <a:t>(</a:t>
            </a:r>
            <a:r>
              <a:rPr lang="zh-TW" altLang="en-US" dirty="0" smtClean="0"/>
              <a:t>第</a:t>
            </a:r>
            <a:r>
              <a:rPr lang="en-US" altLang="zh-TW" dirty="0"/>
              <a:t>20</a:t>
            </a:r>
            <a:r>
              <a:rPr lang="zh-TW" altLang="en-US" dirty="0" smtClean="0"/>
              <a:t>條</a:t>
            </a:r>
            <a:r>
              <a:rPr lang="en-US" altLang="zh-TW" dirty="0" smtClean="0"/>
              <a:t>)</a:t>
            </a:r>
            <a:endParaRPr lang="en-US" altLang="zh-TW" dirty="0"/>
          </a:p>
        </p:txBody>
      </p:sp>
      <p:sp>
        <p:nvSpPr>
          <p:cNvPr id="645125" name="Rectangle 3"/>
          <p:cNvSpPr>
            <a:spLocks noGrp="1" noChangeArrowheads="1"/>
          </p:cNvSpPr>
          <p:nvPr>
            <p:ph idx="1"/>
          </p:nvPr>
        </p:nvSpPr>
        <p:spPr/>
        <p:txBody>
          <a:bodyPr>
            <a:noAutofit/>
          </a:bodyPr>
          <a:lstStyle/>
          <a:p>
            <a:pPr marL="173038" indent="-173038">
              <a:lnSpc>
                <a:spcPct val="170000"/>
              </a:lnSpc>
            </a:pPr>
            <a:r>
              <a:rPr lang="zh-TW" altLang="en-US" sz="2000" b="0" dirty="0" smtClean="0">
                <a:solidFill>
                  <a:srgbClr val="FF0000"/>
                </a:solidFill>
              </a:rPr>
              <a:t>醫療機構</a:t>
            </a:r>
            <a:r>
              <a:rPr lang="zh-TW" altLang="en-US" sz="2000" b="0" dirty="0">
                <a:solidFill>
                  <a:srgbClr val="FF0000"/>
                </a:solidFill>
              </a:rPr>
              <a:t>對於健康檢查之結果，應通報中央主管機關備查</a:t>
            </a:r>
            <a:r>
              <a:rPr lang="zh-TW" altLang="en-US" sz="2000" b="0" dirty="0"/>
              <a:t>，以作為工作相關疾病預防之必要應用。但一般健康檢查結果之通報，以</a:t>
            </a:r>
            <a:r>
              <a:rPr lang="zh-TW" altLang="en-US" sz="2000" b="0" dirty="0">
                <a:solidFill>
                  <a:srgbClr val="FF0000"/>
                </a:solidFill>
              </a:rPr>
              <a:t>指定項目發現異常者</a:t>
            </a:r>
            <a:r>
              <a:rPr lang="zh-TW" altLang="en-US" sz="2000" b="0" dirty="0"/>
              <a:t>為限</a:t>
            </a:r>
            <a:r>
              <a:rPr lang="zh-TW" altLang="en-US" sz="2000" b="0" dirty="0" smtClean="0"/>
              <a:t>。</a:t>
            </a:r>
            <a:endParaRPr lang="en-US" altLang="zh-TW" sz="2000" b="0" dirty="0" smtClean="0"/>
          </a:p>
          <a:p>
            <a:pPr marL="625475" lvl="1" indent="-260350">
              <a:lnSpc>
                <a:spcPct val="170000"/>
              </a:lnSpc>
            </a:pPr>
            <a:r>
              <a:rPr lang="zh-TW" altLang="en-US" dirty="0">
                <a:solidFill>
                  <a:srgbClr val="FF0066"/>
                </a:solidFill>
              </a:rPr>
              <a:t>經通知限期改善，屆期未改善，處新臺幣</a:t>
            </a:r>
            <a:r>
              <a:rPr lang="en-US" altLang="zh-TW" dirty="0">
                <a:solidFill>
                  <a:srgbClr val="FF0066"/>
                </a:solidFill>
              </a:rPr>
              <a:t>3</a:t>
            </a:r>
            <a:r>
              <a:rPr lang="zh-TW" altLang="en-US" dirty="0">
                <a:solidFill>
                  <a:srgbClr val="FF0066"/>
                </a:solidFill>
              </a:rPr>
              <a:t>萬元以上</a:t>
            </a:r>
            <a:r>
              <a:rPr lang="en-US" altLang="zh-TW" dirty="0">
                <a:solidFill>
                  <a:srgbClr val="FF0066"/>
                </a:solidFill>
              </a:rPr>
              <a:t>15</a:t>
            </a:r>
            <a:r>
              <a:rPr lang="zh-TW" altLang="en-US" dirty="0">
                <a:solidFill>
                  <a:srgbClr val="FF0066"/>
                </a:solidFill>
              </a:rPr>
              <a:t>萬元以下罰鍰。</a:t>
            </a:r>
          </a:p>
          <a:p>
            <a:pPr marL="538798" lvl="1" indent="-173038">
              <a:lnSpc>
                <a:spcPct val="170000"/>
              </a:lnSpc>
            </a:pPr>
            <a:endParaRPr lang="zh-TW" altLang="en-US" sz="1600" b="0" dirty="0"/>
          </a:p>
        </p:txBody>
      </p:sp>
      <p:sp>
        <p:nvSpPr>
          <p:cNvPr id="2" name="投影片編號版面配置區 1"/>
          <p:cNvSpPr>
            <a:spLocks noGrp="1"/>
          </p:cNvSpPr>
          <p:nvPr>
            <p:ph type="sldNum" sz="quarter" idx="12"/>
          </p:nvPr>
        </p:nvSpPr>
        <p:spPr/>
        <p:txBody>
          <a:bodyPr/>
          <a:lstStyle/>
          <a:p>
            <a:fld id="{35AC43B1-244E-49A0-8651-1D857DBD49F4}" type="slidenum">
              <a:rPr lang="zh-TW" altLang="en-US" smtClean="0"/>
              <a:pPr/>
              <a:t>49</a:t>
            </a:fld>
            <a:endParaRPr lang="zh-TW" altLang="en-US"/>
          </a:p>
        </p:txBody>
      </p:sp>
      <p:pic>
        <p:nvPicPr>
          <p:cNvPr id="9218" name="Picture 2" descr="http://www.rhjaccountants.com/cmsimages/free-business-health-check-sheffield-accountant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776" y="3789040"/>
            <a:ext cx="41910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115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20" name="內容版面配置區 19"/>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5AC43B1-244E-49A0-8651-1D857DBD49F4}" type="slidenum">
              <a:rPr lang="zh-TW" altLang="en-US" smtClean="0"/>
              <a:pPr/>
              <a:t>5</a:t>
            </a:fld>
            <a:endParaRPr lang="zh-TW" altLang="en-US"/>
          </a:p>
        </p:txBody>
      </p:sp>
      <p:sp>
        <p:nvSpPr>
          <p:cNvPr id="7" name="圓角矩形 6"/>
          <p:cNvSpPr/>
          <p:nvPr/>
        </p:nvSpPr>
        <p:spPr>
          <a:xfrm>
            <a:off x="467544" y="1916832"/>
            <a:ext cx="576064" cy="403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mj-ea"/>
                <a:ea typeface="+mj-ea"/>
              </a:rPr>
              <a:t>職業安全衛生法架構</a:t>
            </a:r>
            <a:endParaRPr lang="zh-TW" altLang="en-US" sz="2400" b="1" dirty="0">
              <a:latin typeface="+mj-ea"/>
              <a:ea typeface="+mj-ea"/>
            </a:endParaRPr>
          </a:p>
        </p:txBody>
      </p:sp>
      <p:sp>
        <p:nvSpPr>
          <p:cNvPr id="8" name="圓角矩形 7"/>
          <p:cNvSpPr/>
          <p:nvPr/>
        </p:nvSpPr>
        <p:spPr>
          <a:xfrm>
            <a:off x="1403648" y="404664"/>
            <a:ext cx="2664296" cy="639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mj-ea"/>
                <a:ea typeface="+mj-ea"/>
              </a:rPr>
              <a:t>第一章總則</a:t>
            </a:r>
            <a:endParaRPr lang="en-US" altLang="zh-TW" b="1" dirty="0" smtClean="0">
              <a:latin typeface="+mj-ea"/>
              <a:ea typeface="+mj-ea"/>
            </a:endParaRPr>
          </a:p>
          <a:p>
            <a:pPr algn="ctr"/>
            <a:r>
              <a:rPr lang="en-US" altLang="zh-TW" b="1" dirty="0" smtClean="0">
                <a:latin typeface="+mj-ea"/>
                <a:ea typeface="+mj-ea"/>
              </a:rPr>
              <a:t>(1-5)</a:t>
            </a:r>
            <a:endParaRPr lang="zh-TW" altLang="en-US" b="1" dirty="0">
              <a:latin typeface="+mj-ea"/>
              <a:ea typeface="+mj-ea"/>
            </a:endParaRPr>
          </a:p>
        </p:txBody>
      </p:sp>
      <p:sp>
        <p:nvSpPr>
          <p:cNvPr id="9" name="圓角矩形 8"/>
          <p:cNvSpPr/>
          <p:nvPr/>
        </p:nvSpPr>
        <p:spPr>
          <a:xfrm>
            <a:off x="1403648" y="1532238"/>
            <a:ext cx="2664296" cy="639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mj-ea"/>
                <a:ea typeface="+mj-ea"/>
              </a:rPr>
              <a:t>第二章安全衛生設施</a:t>
            </a:r>
            <a:endParaRPr lang="en-US" altLang="zh-TW" b="1" dirty="0" smtClean="0">
              <a:latin typeface="+mj-ea"/>
              <a:ea typeface="+mj-ea"/>
            </a:endParaRPr>
          </a:p>
          <a:p>
            <a:pPr algn="ctr"/>
            <a:r>
              <a:rPr lang="en-US" altLang="zh-TW" b="1" dirty="0" smtClean="0">
                <a:latin typeface="+mj-ea"/>
                <a:ea typeface="+mj-ea"/>
              </a:rPr>
              <a:t>(6-22)</a:t>
            </a:r>
            <a:endParaRPr lang="zh-TW" altLang="en-US" b="1" dirty="0">
              <a:latin typeface="+mj-ea"/>
              <a:ea typeface="+mj-ea"/>
            </a:endParaRPr>
          </a:p>
        </p:txBody>
      </p:sp>
      <p:sp>
        <p:nvSpPr>
          <p:cNvPr id="10" name="圓角矩形 9"/>
          <p:cNvSpPr/>
          <p:nvPr/>
        </p:nvSpPr>
        <p:spPr>
          <a:xfrm>
            <a:off x="1403648" y="2708920"/>
            <a:ext cx="2664296" cy="639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mj-ea"/>
                <a:ea typeface="+mj-ea"/>
              </a:rPr>
              <a:t>第三章安全衛生管理</a:t>
            </a:r>
            <a:endParaRPr lang="en-US" altLang="zh-TW" b="1" dirty="0" smtClean="0">
              <a:latin typeface="+mj-ea"/>
              <a:ea typeface="+mj-ea"/>
            </a:endParaRPr>
          </a:p>
          <a:p>
            <a:pPr algn="ctr"/>
            <a:r>
              <a:rPr lang="en-US" altLang="zh-TW" b="1" dirty="0" smtClean="0">
                <a:latin typeface="+mj-ea"/>
                <a:ea typeface="+mj-ea"/>
              </a:rPr>
              <a:t>(23-34)</a:t>
            </a:r>
            <a:endParaRPr lang="zh-TW" altLang="en-US" b="1" dirty="0">
              <a:latin typeface="+mj-ea"/>
              <a:ea typeface="+mj-ea"/>
            </a:endParaRPr>
          </a:p>
        </p:txBody>
      </p:sp>
      <p:sp>
        <p:nvSpPr>
          <p:cNvPr id="11" name="圓角矩形 10"/>
          <p:cNvSpPr/>
          <p:nvPr/>
        </p:nvSpPr>
        <p:spPr>
          <a:xfrm>
            <a:off x="1432640" y="3653408"/>
            <a:ext cx="2664296" cy="639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mj-ea"/>
                <a:ea typeface="+mj-ea"/>
              </a:rPr>
              <a:t>第四章監督與檢查</a:t>
            </a:r>
            <a:endParaRPr lang="en-US" altLang="zh-TW" b="1" dirty="0" smtClean="0">
              <a:latin typeface="+mj-ea"/>
              <a:ea typeface="+mj-ea"/>
            </a:endParaRPr>
          </a:p>
          <a:p>
            <a:pPr algn="ctr"/>
            <a:r>
              <a:rPr lang="en-US" altLang="zh-TW" b="1" dirty="0" smtClean="0">
                <a:latin typeface="+mj-ea"/>
                <a:ea typeface="+mj-ea"/>
              </a:rPr>
              <a:t>(35-39)</a:t>
            </a:r>
            <a:endParaRPr lang="zh-TW" altLang="en-US" b="1" dirty="0">
              <a:latin typeface="+mj-ea"/>
              <a:ea typeface="+mj-ea"/>
            </a:endParaRPr>
          </a:p>
        </p:txBody>
      </p:sp>
      <p:sp>
        <p:nvSpPr>
          <p:cNvPr id="12" name="圓角矩形 11"/>
          <p:cNvSpPr/>
          <p:nvPr/>
        </p:nvSpPr>
        <p:spPr>
          <a:xfrm>
            <a:off x="1438752" y="4709238"/>
            <a:ext cx="2664296" cy="639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mj-ea"/>
                <a:ea typeface="+mj-ea"/>
              </a:rPr>
              <a:t>第五章罰則</a:t>
            </a:r>
            <a:endParaRPr lang="en-US" altLang="zh-TW" b="1" dirty="0" smtClean="0">
              <a:latin typeface="+mj-ea"/>
              <a:ea typeface="+mj-ea"/>
            </a:endParaRPr>
          </a:p>
          <a:p>
            <a:pPr algn="ctr"/>
            <a:r>
              <a:rPr lang="en-US" altLang="zh-TW" b="1" dirty="0" smtClean="0">
                <a:latin typeface="+mj-ea"/>
                <a:ea typeface="+mj-ea"/>
              </a:rPr>
              <a:t>(40-49)</a:t>
            </a:r>
            <a:endParaRPr lang="zh-TW" altLang="en-US" b="1" dirty="0">
              <a:latin typeface="+mj-ea"/>
              <a:ea typeface="+mj-ea"/>
            </a:endParaRPr>
          </a:p>
        </p:txBody>
      </p:sp>
      <p:sp>
        <p:nvSpPr>
          <p:cNvPr id="13" name="圓角矩形 12"/>
          <p:cNvSpPr/>
          <p:nvPr/>
        </p:nvSpPr>
        <p:spPr>
          <a:xfrm>
            <a:off x="1460744" y="5900918"/>
            <a:ext cx="2664296" cy="639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mj-ea"/>
                <a:ea typeface="+mj-ea"/>
              </a:rPr>
              <a:t>第六章附則</a:t>
            </a:r>
            <a:endParaRPr lang="en-US" altLang="zh-TW" b="1" dirty="0" smtClean="0">
              <a:latin typeface="+mj-ea"/>
              <a:ea typeface="+mj-ea"/>
            </a:endParaRPr>
          </a:p>
          <a:p>
            <a:pPr algn="ctr"/>
            <a:r>
              <a:rPr lang="en-US" altLang="zh-TW" b="1" dirty="0" smtClean="0">
                <a:latin typeface="+mj-ea"/>
                <a:ea typeface="+mj-ea"/>
              </a:rPr>
              <a:t>(50-55)</a:t>
            </a:r>
            <a:endParaRPr lang="zh-TW" altLang="en-US" b="1" dirty="0">
              <a:latin typeface="+mj-ea"/>
              <a:ea typeface="+mj-ea"/>
            </a:endParaRPr>
          </a:p>
        </p:txBody>
      </p:sp>
      <p:cxnSp>
        <p:nvCxnSpPr>
          <p:cNvPr id="15" name="肘形接點 14"/>
          <p:cNvCxnSpPr>
            <a:stCxn id="7" idx="3"/>
            <a:endCxn id="8" idx="1"/>
          </p:cNvCxnSpPr>
          <p:nvPr/>
        </p:nvCxnSpPr>
        <p:spPr>
          <a:xfrm flipV="1">
            <a:off x="1043608" y="724508"/>
            <a:ext cx="360040" cy="3208548"/>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肘形接點 15"/>
          <p:cNvCxnSpPr>
            <a:stCxn id="7" idx="3"/>
            <a:endCxn id="9" idx="1"/>
          </p:cNvCxnSpPr>
          <p:nvPr/>
        </p:nvCxnSpPr>
        <p:spPr>
          <a:xfrm flipV="1">
            <a:off x="1043608" y="1852082"/>
            <a:ext cx="360040" cy="2080974"/>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肘形接點 21"/>
          <p:cNvCxnSpPr>
            <a:stCxn id="7" idx="3"/>
            <a:endCxn id="10" idx="1"/>
          </p:cNvCxnSpPr>
          <p:nvPr/>
        </p:nvCxnSpPr>
        <p:spPr>
          <a:xfrm flipV="1">
            <a:off x="1043608" y="3028764"/>
            <a:ext cx="360040" cy="90429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肘形接點 26"/>
          <p:cNvCxnSpPr>
            <a:stCxn id="7" idx="3"/>
            <a:endCxn id="11" idx="1"/>
          </p:cNvCxnSpPr>
          <p:nvPr/>
        </p:nvCxnSpPr>
        <p:spPr>
          <a:xfrm>
            <a:off x="1043608" y="3933056"/>
            <a:ext cx="389032" cy="40196"/>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肘形接點 29"/>
          <p:cNvCxnSpPr>
            <a:stCxn id="7" idx="3"/>
            <a:endCxn id="12" idx="1"/>
          </p:cNvCxnSpPr>
          <p:nvPr/>
        </p:nvCxnSpPr>
        <p:spPr>
          <a:xfrm>
            <a:off x="1043608" y="3933056"/>
            <a:ext cx="395144" cy="1096026"/>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肘形接點 33"/>
          <p:cNvCxnSpPr>
            <a:stCxn id="7" idx="3"/>
            <a:endCxn id="13" idx="1"/>
          </p:cNvCxnSpPr>
          <p:nvPr/>
        </p:nvCxnSpPr>
        <p:spPr>
          <a:xfrm>
            <a:off x="1043608" y="3933056"/>
            <a:ext cx="417136" cy="2287706"/>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283440" y="426150"/>
            <a:ext cx="4752528" cy="338554"/>
          </a:xfrm>
          <a:prstGeom prst="rect">
            <a:avLst/>
          </a:prstGeom>
        </p:spPr>
        <p:txBody>
          <a:bodyPr wrap="square">
            <a:spAutoFit/>
          </a:bodyPr>
          <a:lstStyle/>
          <a:p>
            <a:pPr>
              <a:spcBef>
                <a:spcPts val="600"/>
              </a:spcBef>
            </a:pPr>
            <a:r>
              <a:rPr lang="zh-TW" altLang="en-US" sz="1600" dirty="0">
                <a:latin typeface="+mj-ea"/>
                <a:ea typeface="+mj-ea"/>
              </a:rPr>
              <a:t>目的、名詞定義、主管機關、</a:t>
            </a:r>
            <a:r>
              <a:rPr lang="zh-TW" altLang="en-US" sz="1600" dirty="0" smtClean="0">
                <a:latin typeface="+mj-ea"/>
                <a:ea typeface="+mj-ea"/>
              </a:rPr>
              <a:t>適用範圍、</a:t>
            </a:r>
            <a:r>
              <a:rPr lang="zh-TW" altLang="en-US" sz="1600" dirty="0">
                <a:latin typeface="+mj-ea"/>
                <a:ea typeface="+mj-ea"/>
              </a:rPr>
              <a:t>一般責任</a:t>
            </a:r>
          </a:p>
        </p:txBody>
      </p:sp>
      <p:sp>
        <p:nvSpPr>
          <p:cNvPr id="5" name="矩形 4"/>
          <p:cNvSpPr/>
          <p:nvPr/>
        </p:nvSpPr>
        <p:spPr>
          <a:xfrm>
            <a:off x="4283968" y="1067252"/>
            <a:ext cx="4752000" cy="1569660"/>
          </a:xfrm>
          <a:prstGeom prst="rect">
            <a:avLst/>
          </a:prstGeom>
        </p:spPr>
        <p:txBody>
          <a:bodyPr wrap="square">
            <a:spAutoFit/>
          </a:bodyPr>
          <a:lstStyle/>
          <a:p>
            <a:pPr>
              <a:spcBef>
                <a:spcPts val="600"/>
              </a:spcBef>
            </a:pPr>
            <a:r>
              <a:rPr lang="zh-TW" altLang="en-US" sz="1600" dirty="0">
                <a:latin typeface="+mj-ea"/>
                <a:ea typeface="+mj-ea"/>
              </a:rPr>
              <a:t>安全衛生設備及措施、機械器具設備源頭管理及型式驗證、危害性之化學品分類標示及通</a:t>
            </a:r>
            <a:r>
              <a:rPr lang="zh-TW" altLang="en-US" sz="1600" dirty="0" smtClean="0">
                <a:latin typeface="+mj-ea"/>
                <a:ea typeface="+mj-ea"/>
              </a:rPr>
              <a:t>識與</a:t>
            </a:r>
            <a:r>
              <a:rPr lang="zh-TW" altLang="en-US" sz="1600" dirty="0">
                <a:latin typeface="+mj-ea"/>
                <a:ea typeface="+mj-ea"/>
              </a:rPr>
              <a:t>分級管</a:t>
            </a:r>
            <a:r>
              <a:rPr lang="zh-TW" altLang="en-US" sz="1600" dirty="0" smtClean="0">
                <a:latin typeface="+mj-ea"/>
                <a:ea typeface="+mj-ea"/>
              </a:rPr>
              <a:t>理、</a:t>
            </a:r>
            <a:r>
              <a:rPr lang="zh-TW" altLang="en-US" sz="1600" dirty="0">
                <a:latin typeface="+mj-ea"/>
                <a:ea typeface="+mj-ea"/>
              </a:rPr>
              <a:t>新化學物質源頭登錄、作業環境監測、甲類定期危</a:t>
            </a:r>
            <a:r>
              <a:rPr lang="zh-TW" altLang="en-US" sz="1600" dirty="0" smtClean="0">
                <a:latin typeface="+mj-ea"/>
                <a:ea typeface="+mj-ea"/>
              </a:rPr>
              <a:t>評、</a:t>
            </a:r>
            <a:r>
              <a:rPr lang="zh-TW" altLang="en-US" sz="1600" dirty="0">
                <a:latin typeface="+mj-ea"/>
                <a:ea typeface="+mj-ea"/>
              </a:rPr>
              <a:t>危險性機械或設備</a:t>
            </a:r>
            <a:r>
              <a:rPr lang="zh-TW" altLang="en-US" sz="1600" dirty="0" smtClean="0">
                <a:latin typeface="+mj-ea"/>
                <a:ea typeface="+mj-ea"/>
              </a:rPr>
              <a:t>檢查、</a:t>
            </a:r>
            <a:r>
              <a:rPr lang="zh-TW" altLang="en-US" sz="1600" dirty="0">
                <a:latin typeface="+mj-ea"/>
                <a:ea typeface="+mj-ea"/>
              </a:rPr>
              <a:t>建築物依法設計、立即發生危險之退避、特殊危害作業休息保護、體格檢查及健康檢查及分及管理、健康服務制度等</a:t>
            </a:r>
          </a:p>
        </p:txBody>
      </p:sp>
      <p:sp>
        <p:nvSpPr>
          <p:cNvPr id="14" name="矩形 13"/>
          <p:cNvSpPr/>
          <p:nvPr/>
        </p:nvSpPr>
        <p:spPr>
          <a:xfrm>
            <a:off x="4283440" y="2708920"/>
            <a:ext cx="4752000" cy="584775"/>
          </a:xfrm>
          <a:prstGeom prst="rect">
            <a:avLst/>
          </a:prstGeom>
        </p:spPr>
        <p:txBody>
          <a:bodyPr wrap="square">
            <a:spAutoFit/>
          </a:bodyPr>
          <a:lstStyle/>
          <a:p>
            <a:pPr>
              <a:spcBef>
                <a:spcPts val="600"/>
              </a:spcBef>
            </a:pPr>
            <a:r>
              <a:rPr lang="zh-TW" altLang="en-US" sz="1600" dirty="0">
                <a:latin typeface="+mj-ea"/>
                <a:ea typeface="+mj-ea"/>
              </a:rPr>
              <a:t>安全衛生管理、承攬管理、青少年及女性保護、教育訓練、安衛守則</a:t>
            </a:r>
            <a:r>
              <a:rPr lang="zh-TW" altLang="en-US" sz="1600" dirty="0" smtClean="0">
                <a:latin typeface="+mj-ea"/>
                <a:ea typeface="+mj-ea"/>
              </a:rPr>
              <a:t>等</a:t>
            </a:r>
            <a:endParaRPr lang="zh-TW" altLang="en-US" sz="1600" dirty="0">
              <a:latin typeface="+mj-ea"/>
              <a:ea typeface="+mj-ea"/>
            </a:endParaRPr>
          </a:p>
        </p:txBody>
      </p:sp>
      <p:sp>
        <p:nvSpPr>
          <p:cNvPr id="17" name="矩形 16"/>
          <p:cNvSpPr/>
          <p:nvPr/>
        </p:nvSpPr>
        <p:spPr>
          <a:xfrm>
            <a:off x="4276440" y="3573016"/>
            <a:ext cx="4752000" cy="830997"/>
          </a:xfrm>
          <a:prstGeom prst="rect">
            <a:avLst/>
          </a:prstGeom>
        </p:spPr>
        <p:txBody>
          <a:bodyPr wrap="square">
            <a:spAutoFit/>
          </a:bodyPr>
          <a:lstStyle/>
          <a:p>
            <a:pPr>
              <a:spcBef>
                <a:spcPts val="600"/>
              </a:spcBef>
            </a:pPr>
            <a:r>
              <a:rPr lang="zh-TW" altLang="en-US" sz="1600" dirty="0">
                <a:latin typeface="+mj-ea"/>
                <a:ea typeface="+mj-ea"/>
              </a:rPr>
              <a:t>職業安全衛生諮詢會、檢查、停工、協助及顧問服務機構輔導、職業災害之調查、通報、統計</a:t>
            </a:r>
            <a:r>
              <a:rPr lang="zh-TW" altLang="en-US" sz="1600" dirty="0" smtClean="0">
                <a:latin typeface="+mj-ea"/>
                <a:ea typeface="+mj-ea"/>
              </a:rPr>
              <a:t>及公布</a:t>
            </a:r>
            <a:r>
              <a:rPr lang="zh-TW" altLang="en-US" sz="1600" dirty="0">
                <a:latin typeface="+mj-ea"/>
                <a:ea typeface="+mj-ea"/>
              </a:rPr>
              <a:t>、工作者申訴及調查</a:t>
            </a:r>
            <a:r>
              <a:rPr lang="zh-TW" altLang="en-US" sz="1600" dirty="0" smtClean="0">
                <a:latin typeface="+mj-ea"/>
                <a:ea typeface="+mj-ea"/>
              </a:rPr>
              <a:t>等</a:t>
            </a:r>
            <a:endParaRPr lang="zh-TW" altLang="en-US" sz="1600" dirty="0">
              <a:latin typeface="+mj-ea"/>
              <a:ea typeface="+mj-ea"/>
            </a:endParaRPr>
          </a:p>
        </p:txBody>
      </p:sp>
      <p:sp>
        <p:nvSpPr>
          <p:cNvPr id="18" name="矩形 17"/>
          <p:cNvSpPr/>
          <p:nvPr/>
        </p:nvSpPr>
        <p:spPr>
          <a:xfrm>
            <a:off x="4283968" y="4502150"/>
            <a:ext cx="4752000" cy="1231106"/>
          </a:xfrm>
          <a:prstGeom prst="rect">
            <a:avLst/>
          </a:prstGeom>
        </p:spPr>
        <p:txBody>
          <a:bodyPr wrap="square">
            <a:spAutoFit/>
          </a:bodyPr>
          <a:lstStyle/>
          <a:p>
            <a:pPr>
              <a:spcBef>
                <a:spcPts val="600"/>
              </a:spcBef>
            </a:pPr>
            <a:r>
              <a:rPr lang="zh-TW" altLang="en-US" sz="1600" dirty="0">
                <a:latin typeface="+mj-ea"/>
                <a:ea typeface="+mj-ea"/>
              </a:rPr>
              <a:t>刑罰</a:t>
            </a:r>
            <a:r>
              <a:rPr lang="en-US" altLang="zh-TW" sz="1600" dirty="0">
                <a:latin typeface="+mj-ea"/>
                <a:ea typeface="+mj-ea"/>
              </a:rPr>
              <a:t>:1</a:t>
            </a:r>
            <a:r>
              <a:rPr lang="zh-TW" altLang="en-US" sz="1600" dirty="0">
                <a:latin typeface="+mj-ea"/>
                <a:ea typeface="+mj-ea"/>
              </a:rPr>
              <a:t>及</a:t>
            </a:r>
            <a:r>
              <a:rPr lang="en-US" altLang="zh-TW" sz="1600" dirty="0">
                <a:latin typeface="+mj-ea"/>
                <a:ea typeface="+mj-ea"/>
              </a:rPr>
              <a:t>3</a:t>
            </a:r>
            <a:r>
              <a:rPr lang="zh-TW" altLang="en-US" sz="1600" dirty="0">
                <a:latin typeface="+mj-ea"/>
                <a:ea typeface="+mj-ea"/>
              </a:rPr>
              <a:t>年或</a:t>
            </a:r>
            <a:r>
              <a:rPr lang="en-US" altLang="zh-TW" sz="1600" dirty="0">
                <a:latin typeface="+mj-ea"/>
                <a:ea typeface="+mj-ea"/>
              </a:rPr>
              <a:t>18</a:t>
            </a:r>
            <a:r>
              <a:rPr lang="zh-TW" altLang="en-US" sz="1600" dirty="0">
                <a:latin typeface="+mj-ea"/>
                <a:ea typeface="+mj-ea"/>
              </a:rPr>
              <a:t>及</a:t>
            </a:r>
            <a:r>
              <a:rPr lang="en-US" altLang="zh-TW" sz="1600" dirty="0">
                <a:latin typeface="+mj-ea"/>
                <a:ea typeface="+mj-ea"/>
              </a:rPr>
              <a:t>30</a:t>
            </a:r>
            <a:r>
              <a:rPr lang="zh-TW" altLang="en-US" sz="1600" dirty="0">
                <a:latin typeface="+mj-ea"/>
                <a:ea typeface="+mj-ea"/>
              </a:rPr>
              <a:t>萬罰金</a:t>
            </a:r>
          </a:p>
          <a:p>
            <a:pPr>
              <a:spcBef>
                <a:spcPts val="600"/>
              </a:spcBef>
            </a:pPr>
            <a:r>
              <a:rPr lang="zh-TW" altLang="en-US" sz="1600" dirty="0">
                <a:latin typeface="+mj-ea"/>
                <a:ea typeface="+mj-ea"/>
              </a:rPr>
              <a:t>罰鍰</a:t>
            </a:r>
            <a:r>
              <a:rPr lang="en-US" altLang="zh-TW" sz="1600" dirty="0">
                <a:latin typeface="+mj-ea"/>
                <a:ea typeface="+mj-ea"/>
              </a:rPr>
              <a:t>:</a:t>
            </a:r>
            <a:r>
              <a:rPr lang="zh-TW" altLang="en-US" sz="1600" dirty="0">
                <a:latin typeface="+mj-ea"/>
                <a:ea typeface="+mj-ea"/>
              </a:rPr>
              <a:t>製造、輸入及供應者及雇主</a:t>
            </a:r>
            <a:r>
              <a:rPr lang="en-US" altLang="zh-TW" sz="1600" dirty="0">
                <a:latin typeface="+mj-ea"/>
                <a:ea typeface="+mj-ea"/>
              </a:rPr>
              <a:t>3-300</a:t>
            </a:r>
            <a:r>
              <a:rPr lang="zh-TW" altLang="en-US" sz="1600" dirty="0">
                <a:latin typeface="+mj-ea"/>
                <a:ea typeface="+mj-ea"/>
              </a:rPr>
              <a:t>萬</a:t>
            </a:r>
            <a:r>
              <a:rPr lang="en-US" altLang="zh-TW" sz="1600" dirty="0" smtClean="0">
                <a:latin typeface="+mj-ea"/>
                <a:ea typeface="+mj-ea"/>
              </a:rPr>
              <a:t>;</a:t>
            </a:r>
            <a:endParaRPr lang="en-US" altLang="zh-TW" sz="1600" dirty="0">
              <a:latin typeface="+mj-ea"/>
              <a:ea typeface="+mj-ea"/>
            </a:endParaRPr>
          </a:p>
          <a:p>
            <a:pPr>
              <a:spcBef>
                <a:spcPts val="600"/>
              </a:spcBef>
            </a:pPr>
            <a:r>
              <a:rPr lang="zh-TW" altLang="en-US" sz="1600" dirty="0">
                <a:latin typeface="+mj-ea"/>
                <a:ea typeface="+mj-ea"/>
              </a:rPr>
              <a:t>其他類型</a:t>
            </a:r>
            <a:r>
              <a:rPr lang="en-US" altLang="zh-TW" sz="1600" dirty="0">
                <a:latin typeface="+mj-ea"/>
                <a:ea typeface="+mj-ea"/>
              </a:rPr>
              <a:t>:</a:t>
            </a:r>
            <a:r>
              <a:rPr lang="zh-TW" altLang="en-US" sz="1600" dirty="0">
                <a:latin typeface="+mj-ea"/>
                <a:ea typeface="+mj-ea"/>
              </a:rPr>
              <a:t>限期改善、按次處罰、沒入、撤銷或廢止、公布名稱及姓名</a:t>
            </a:r>
            <a:r>
              <a:rPr lang="zh-TW" altLang="en-US" sz="1600" dirty="0" smtClean="0">
                <a:latin typeface="+mj-ea"/>
                <a:ea typeface="+mj-ea"/>
              </a:rPr>
              <a:t>等</a:t>
            </a:r>
            <a:endParaRPr lang="zh-TW" altLang="en-US" sz="1600" dirty="0">
              <a:latin typeface="+mj-ea"/>
              <a:ea typeface="+mj-ea"/>
            </a:endParaRPr>
          </a:p>
        </p:txBody>
      </p:sp>
      <p:sp>
        <p:nvSpPr>
          <p:cNvPr id="19" name="矩形 18"/>
          <p:cNvSpPr/>
          <p:nvPr/>
        </p:nvSpPr>
        <p:spPr>
          <a:xfrm>
            <a:off x="4284496" y="5805264"/>
            <a:ext cx="4752000" cy="830997"/>
          </a:xfrm>
          <a:prstGeom prst="rect">
            <a:avLst/>
          </a:prstGeom>
        </p:spPr>
        <p:txBody>
          <a:bodyPr wrap="square">
            <a:spAutoFit/>
          </a:bodyPr>
          <a:lstStyle/>
          <a:p>
            <a:pPr>
              <a:spcBef>
                <a:spcPts val="600"/>
              </a:spcBef>
            </a:pPr>
            <a:r>
              <a:rPr lang="zh-TW" altLang="en-US" sz="1600" dirty="0">
                <a:latin typeface="+mj-ea"/>
                <a:ea typeface="+mj-ea"/>
              </a:rPr>
              <a:t>促進安衛文化發展、機關推動安衛之評核、自營</a:t>
            </a:r>
            <a:r>
              <a:rPr lang="zh-TW" altLang="en-US" sz="1600" dirty="0" smtClean="0">
                <a:latin typeface="+mj-ea"/>
                <a:ea typeface="+mj-ea"/>
              </a:rPr>
              <a:t>作業</a:t>
            </a:r>
            <a:r>
              <a:rPr lang="zh-TW" altLang="en-US" sz="1600" dirty="0">
                <a:latin typeface="+mj-ea"/>
                <a:ea typeface="+mj-ea"/>
              </a:rPr>
              <a:t>者準用、工作場所負責人指揮或監督從事勞動</a:t>
            </a:r>
            <a:r>
              <a:rPr lang="zh-TW" altLang="en-US" sz="1600" dirty="0" smtClean="0">
                <a:latin typeface="+mj-ea"/>
                <a:ea typeface="+mj-ea"/>
              </a:rPr>
              <a:t>之人員</a:t>
            </a:r>
            <a:r>
              <a:rPr lang="zh-TW" altLang="en-US" sz="1600" dirty="0">
                <a:latin typeface="+mj-ea"/>
                <a:ea typeface="+mj-ea"/>
              </a:rPr>
              <a:t>之比照適用、業務委託、規費及施行等</a:t>
            </a:r>
          </a:p>
        </p:txBody>
      </p:sp>
    </p:spTree>
    <p:extLst>
      <p:ext uri="{BB962C8B-B14F-4D97-AF65-F5344CB8AC3E}">
        <p14:creationId xmlns:p14="http://schemas.microsoft.com/office/powerpoint/2010/main" val="1444509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2"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dirty="0" smtClean="0"/>
              <a:t>健</a:t>
            </a:r>
            <a:r>
              <a:rPr lang="zh-TW" altLang="en-US" dirty="0"/>
              <a:t>檢異常依醫囑</a:t>
            </a:r>
            <a:r>
              <a:rPr lang="zh-TW" altLang="en-US" dirty="0" smtClean="0"/>
              <a:t>管理</a:t>
            </a:r>
            <a:r>
              <a:rPr lang="en-US" altLang="zh-TW" dirty="0" smtClean="0"/>
              <a:t>(</a:t>
            </a:r>
            <a:r>
              <a:rPr lang="zh-TW" altLang="en-US" dirty="0" smtClean="0"/>
              <a:t>第</a:t>
            </a:r>
            <a:r>
              <a:rPr lang="en-US" altLang="zh-TW" dirty="0"/>
              <a:t>21</a:t>
            </a:r>
            <a:r>
              <a:rPr lang="zh-TW" altLang="en-US" dirty="0" smtClean="0"/>
              <a:t>條</a:t>
            </a:r>
            <a:r>
              <a:rPr lang="en-US" altLang="zh-TW" dirty="0" smtClean="0"/>
              <a:t>)</a:t>
            </a:r>
            <a:endParaRPr lang="en-US" altLang="zh-TW" dirty="0"/>
          </a:p>
        </p:txBody>
      </p:sp>
      <p:sp>
        <p:nvSpPr>
          <p:cNvPr id="647173" name="Rectangle 3"/>
          <p:cNvSpPr>
            <a:spLocks noGrp="1" noChangeArrowheads="1"/>
          </p:cNvSpPr>
          <p:nvPr>
            <p:ph idx="1"/>
          </p:nvPr>
        </p:nvSpPr>
        <p:spPr/>
        <p:txBody>
          <a:bodyPr>
            <a:noAutofit/>
          </a:bodyPr>
          <a:lstStyle/>
          <a:p>
            <a:pPr eaLnBrk="1" hangingPunct="1"/>
            <a:r>
              <a:rPr lang="zh-TW" altLang="en-US" sz="2000" dirty="0" smtClean="0"/>
              <a:t>體格檢查發現應僱勞工不適於從事某種工作，不得僱用其從事該項工作。</a:t>
            </a:r>
          </a:p>
          <a:p>
            <a:pPr eaLnBrk="1" hangingPunct="1"/>
            <a:r>
              <a:rPr lang="zh-TW" altLang="en-US" sz="2000" dirty="0" smtClean="0"/>
              <a:t>健康檢查發現勞工有異常情形者</a:t>
            </a:r>
          </a:p>
          <a:p>
            <a:pPr lvl="1" eaLnBrk="1" hangingPunct="1"/>
            <a:r>
              <a:rPr lang="zh-TW" altLang="en-US" sz="1800" dirty="0" smtClean="0">
                <a:solidFill>
                  <a:srgbClr val="FF0000"/>
                </a:solidFill>
              </a:rPr>
              <a:t>應由醫護人員提供其健康指導</a:t>
            </a:r>
          </a:p>
          <a:p>
            <a:pPr lvl="1" eaLnBrk="1" hangingPunct="1"/>
            <a:r>
              <a:rPr lang="zh-TW" altLang="en-US" sz="1800" dirty="0" smtClean="0">
                <a:solidFill>
                  <a:srgbClr val="FF0000"/>
                </a:solidFill>
              </a:rPr>
              <a:t>其經醫師健康評估結果</a:t>
            </a:r>
            <a:r>
              <a:rPr lang="zh-TW" altLang="en-US" sz="1800" dirty="0" smtClean="0"/>
              <a:t>，不能適應原有工作者</a:t>
            </a:r>
          </a:p>
          <a:p>
            <a:pPr lvl="2" eaLnBrk="1" hangingPunct="1"/>
            <a:r>
              <a:rPr lang="zh-TW" altLang="en-US" sz="1800" dirty="0" smtClean="0">
                <a:solidFill>
                  <a:srgbClr val="0000FF"/>
                </a:solidFill>
              </a:rPr>
              <a:t>變更其作業場所</a:t>
            </a:r>
          </a:p>
          <a:p>
            <a:pPr lvl="2" eaLnBrk="1" hangingPunct="1"/>
            <a:r>
              <a:rPr lang="zh-TW" altLang="en-US" sz="1800" dirty="0" smtClean="0">
                <a:solidFill>
                  <a:srgbClr val="0000FF"/>
                </a:solidFill>
              </a:rPr>
              <a:t>更換工作或縮短工作時間</a:t>
            </a:r>
          </a:p>
          <a:p>
            <a:pPr lvl="2" eaLnBrk="1" hangingPunct="1"/>
            <a:r>
              <a:rPr lang="zh-TW" altLang="en-US" sz="1800" dirty="0" smtClean="0">
                <a:solidFill>
                  <a:srgbClr val="FF0000"/>
                </a:solidFill>
              </a:rPr>
              <a:t>採取健康管理措施</a:t>
            </a:r>
          </a:p>
          <a:p>
            <a:pPr eaLnBrk="1" hangingPunct="1"/>
            <a:r>
              <a:rPr lang="zh-TW" altLang="en-US" sz="2000" dirty="0" smtClean="0"/>
              <a:t>雇主應依檢查結果及個人健康注意事項，彙編成健康檢查手冊，發給勞工，</a:t>
            </a:r>
            <a:r>
              <a:rPr lang="zh-TW" altLang="en-US" sz="2000" dirty="0" smtClean="0">
                <a:solidFill>
                  <a:srgbClr val="FF0000"/>
                </a:solidFill>
              </a:rPr>
              <a:t>並不得作為健康管理目的以外之用途</a:t>
            </a:r>
            <a:r>
              <a:rPr lang="zh-TW" altLang="en-US" sz="2000" dirty="0" smtClean="0"/>
              <a:t>。</a:t>
            </a:r>
            <a:endParaRPr lang="en-US" altLang="zh-TW" sz="2000" dirty="0" smtClean="0"/>
          </a:p>
          <a:p>
            <a:pPr lvl="1"/>
            <a:r>
              <a:rPr lang="zh-TW" altLang="en-US" sz="1800" dirty="0">
                <a:solidFill>
                  <a:srgbClr val="FF0066"/>
                </a:solidFill>
              </a:rPr>
              <a:t>違反經通知限期改善，屆期未改善，處新臺幣</a:t>
            </a:r>
            <a:r>
              <a:rPr lang="en-US" altLang="zh-TW" sz="1800" dirty="0">
                <a:solidFill>
                  <a:srgbClr val="FF0066"/>
                </a:solidFill>
              </a:rPr>
              <a:t>3</a:t>
            </a:r>
            <a:r>
              <a:rPr lang="zh-TW" altLang="en-US" sz="1800" dirty="0">
                <a:solidFill>
                  <a:srgbClr val="FF0066"/>
                </a:solidFill>
              </a:rPr>
              <a:t>萬元以上</a:t>
            </a:r>
            <a:r>
              <a:rPr lang="en-US" altLang="zh-TW" sz="1800" dirty="0">
                <a:solidFill>
                  <a:srgbClr val="FF0066"/>
                </a:solidFill>
              </a:rPr>
              <a:t>15</a:t>
            </a:r>
            <a:r>
              <a:rPr lang="zh-TW" altLang="en-US" sz="1800" dirty="0">
                <a:solidFill>
                  <a:srgbClr val="FF0066"/>
                </a:solidFill>
              </a:rPr>
              <a:t>萬元以下罰鍰</a:t>
            </a:r>
            <a:r>
              <a:rPr lang="zh-TW" altLang="en-US" sz="1800" dirty="0" smtClean="0">
                <a:solidFill>
                  <a:srgbClr val="FF0066"/>
                </a:solidFill>
              </a:rPr>
              <a:t>。</a:t>
            </a:r>
            <a:endParaRPr lang="zh-TW" altLang="en-US" sz="1800" dirty="0"/>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50</a:t>
            </a:fld>
            <a:endParaRPr lang="zh-TW" altLang="en-US"/>
          </a:p>
        </p:txBody>
      </p:sp>
    </p:spTree>
    <p:extLst>
      <p:ext uri="{BB962C8B-B14F-4D97-AF65-F5344CB8AC3E}">
        <p14:creationId xmlns:p14="http://schemas.microsoft.com/office/powerpoint/2010/main" val="151995792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80"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ctr">
            <a:noAutofit/>
          </a:bodyPr>
          <a:lstStyle/>
          <a:p>
            <a:pPr algn="ctr">
              <a:lnSpc>
                <a:spcPct val="150000"/>
              </a:lnSpc>
            </a:pPr>
            <a:r>
              <a:rPr lang="zh-TW" altLang="en-US" dirty="0">
                <a:latin typeface="微軟正黑體" pitchFamily="34" charset="-120"/>
                <a:ea typeface="微軟正黑體" pitchFamily="34" charset="-120"/>
              </a:rPr>
              <a:t>母性保護</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第</a:t>
            </a:r>
            <a:r>
              <a:rPr lang="en-US" altLang="zh-TW" dirty="0">
                <a:latin typeface="微軟正黑體" pitchFamily="34" charset="-120"/>
                <a:ea typeface="微軟正黑體" pitchFamily="34" charset="-120"/>
              </a:rPr>
              <a:t>30</a:t>
            </a:r>
            <a:r>
              <a:rPr lang="zh-TW" altLang="en-US" dirty="0" smtClean="0">
                <a:latin typeface="微軟正黑體" pitchFamily="34" charset="-120"/>
                <a:ea typeface="微軟正黑體" pitchFamily="34" charset="-120"/>
              </a:rPr>
              <a:t>條</a:t>
            </a:r>
            <a:r>
              <a:rPr lang="en-US" altLang="zh-TW" dirty="0" smtClean="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p:txBody>
      </p:sp>
      <p:sp>
        <p:nvSpPr>
          <p:cNvPr id="73731" name="Rectangle 3"/>
          <p:cNvSpPr>
            <a:spLocks noGrp="1" noChangeArrowheads="1"/>
          </p:cNvSpPr>
          <p:nvPr>
            <p:ph idx="1"/>
          </p:nvPr>
        </p:nvSpPr>
        <p:spPr/>
        <p:txBody>
          <a:bodyPr>
            <a:normAutofit lnSpcReduction="10000"/>
          </a:bodyPr>
          <a:lstStyle/>
          <a:p>
            <a:pPr marL="266700" lvl="1" indent="-266700">
              <a:lnSpc>
                <a:spcPct val="160000"/>
              </a:lnSpc>
              <a:buClr>
                <a:schemeClr val="accent2">
                  <a:lumMod val="50000"/>
                </a:schemeClr>
              </a:buClr>
              <a:buSzPct val="100000"/>
              <a:buFont typeface="Wingdings" pitchFamily="2" charset="2"/>
              <a:buChar char="Ø"/>
            </a:pPr>
            <a:r>
              <a:rPr lang="zh-TW" altLang="en-US" sz="2800" b="1" dirty="0" smtClean="0">
                <a:solidFill>
                  <a:schemeClr val="accent1"/>
                </a:solidFill>
              </a:rPr>
              <a:t>管理要點第</a:t>
            </a:r>
            <a:r>
              <a:rPr lang="en-US" altLang="zh-TW" sz="2800" b="1" dirty="0">
                <a:solidFill>
                  <a:schemeClr val="accent1"/>
                </a:solidFill>
              </a:rPr>
              <a:t>26</a:t>
            </a:r>
            <a:r>
              <a:rPr lang="zh-TW" altLang="en-US" sz="2800" b="1" dirty="0" smtClean="0">
                <a:solidFill>
                  <a:schemeClr val="accent1"/>
                </a:solidFill>
              </a:rPr>
              <a:t>條</a:t>
            </a:r>
            <a:endParaRPr lang="en-US" altLang="zh-TW" sz="2800" b="1" dirty="0">
              <a:solidFill>
                <a:schemeClr val="accent1"/>
              </a:solidFill>
            </a:endParaRPr>
          </a:p>
          <a:p>
            <a:pPr eaLnBrk="1" hangingPunct="1"/>
            <a:r>
              <a:rPr lang="zh-TW" altLang="en-US" sz="2800" dirty="0" smtClean="0"/>
              <a:t>雇主不得使</a:t>
            </a:r>
            <a:r>
              <a:rPr lang="zh-TW" altLang="en-US" sz="2800" dirty="0" smtClean="0">
                <a:solidFill>
                  <a:srgbClr val="1818FF"/>
                </a:solidFill>
              </a:rPr>
              <a:t>妊娠中</a:t>
            </a:r>
            <a:r>
              <a:rPr lang="zh-TW" altLang="en-US" sz="2800" dirty="0" smtClean="0"/>
              <a:t>之女性勞工從事</a:t>
            </a:r>
            <a:r>
              <a:rPr lang="zh-TW" altLang="en-US" sz="2800" dirty="0" smtClean="0">
                <a:solidFill>
                  <a:srgbClr val="1818FF"/>
                </a:solidFill>
              </a:rPr>
              <a:t>危險性或有害性工作</a:t>
            </a:r>
            <a:endParaRPr lang="en-US" altLang="zh-TW" sz="2800" dirty="0" smtClean="0">
              <a:solidFill>
                <a:srgbClr val="1818FF"/>
              </a:solidFill>
            </a:endParaRPr>
          </a:p>
          <a:p>
            <a:pPr lvl="1"/>
            <a:r>
              <a:rPr lang="zh-TW" altLang="en-US" dirty="0">
                <a:solidFill>
                  <a:srgbClr val="FF0066"/>
                </a:solidFill>
              </a:rPr>
              <a:t>違反處</a:t>
            </a:r>
            <a:r>
              <a:rPr lang="en-US" altLang="zh-TW" dirty="0">
                <a:solidFill>
                  <a:srgbClr val="FF0066"/>
                </a:solidFill>
              </a:rPr>
              <a:t>1</a:t>
            </a:r>
            <a:r>
              <a:rPr lang="zh-TW" altLang="en-US" dirty="0">
                <a:solidFill>
                  <a:srgbClr val="FF0066"/>
                </a:solidFill>
              </a:rPr>
              <a:t>年以下有期徒刑</a:t>
            </a:r>
            <a:r>
              <a:rPr lang="zh-TW" altLang="en-US" dirty="0"/>
              <a:t>、拘役或科或併科新臺幣</a:t>
            </a:r>
            <a:r>
              <a:rPr lang="en-US" altLang="zh-TW" dirty="0">
                <a:solidFill>
                  <a:srgbClr val="FF0066"/>
                </a:solidFill>
              </a:rPr>
              <a:t>18</a:t>
            </a:r>
            <a:r>
              <a:rPr lang="zh-TW" altLang="en-US" dirty="0">
                <a:solidFill>
                  <a:srgbClr val="FF0066"/>
                </a:solidFill>
              </a:rPr>
              <a:t>萬元以下罰金。</a:t>
            </a:r>
          </a:p>
          <a:p>
            <a:pPr lvl="1"/>
            <a:endParaRPr lang="en-US" altLang="zh-TW" dirty="0" smtClean="0">
              <a:solidFill>
                <a:srgbClr val="1818FF"/>
              </a:solidFill>
            </a:endParaRPr>
          </a:p>
          <a:p>
            <a:pPr eaLnBrk="1" hangingPunct="1"/>
            <a:r>
              <a:rPr lang="zh-TW" altLang="en-US" sz="2800" dirty="0" smtClean="0"/>
              <a:t>雇主不得使</a:t>
            </a:r>
            <a:r>
              <a:rPr lang="zh-TW" altLang="en-US" sz="2800" dirty="0" smtClean="0">
                <a:solidFill>
                  <a:srgbClr val="1818FF"/>
                </a:solidFill>
              </a:rPr>
              <a:t>分娩後未滿一年</a:t>
            </a:r>
            <a:r>
              <a:rPr lang="zh-TW" altLang="en-US" sz="2800" dirty="0" smtClean="0"/>
              <a:t>之女性勞工從事下列</a:t>
            </a:r>
            <a:r>
              <a:rPr lang="zh-TW" altLang="en-US" sz="2800" dirty="0" smtClean="0">
                <a:solidFill>
                  <a:srgbClr val="1818FF"/>
                </a:solidFill>
              </a:rPr>
              <a:t>危險性或有害性工作</a:t>
            </a:r>
            <a:endParaRPr lang="en-US" altLang="zh-TW" sz="2800" dirty="0" smtClean="0">
              <a:solidFill>
                <a:srgbClr val="1818FF"/>
              </a:solidFill>
            </a:endParaRPr>
          </a:p>
          <a:p>
            <a:pPr lvl="1"/>
            <a:r>
              <a:rPr lang="zh-TW" altLang="en-US" dirty="0">
                <a:solidFill>
                  <a:srgbClr val="FF0066"/>
                </a:solidFill>
              </a:rPr>
              <a:t>違反處</a:t>
            </a:r>
            <a:r>
              <a:rPr lang="en-US" altLang="zh-TW" dirty="0">
                <a:solidFill>
                  <a:srgbClr val="FF0066"/>
                </a:solidFill>
              </a:rPr>
              <a:t>1</a:t>
            </a:r>
            <a:r>
              <a:rPr lang="zh-TW" altLang="en-US" dirty="0">
                <a:solidFill>
                  <a:srgbClr val="FF0066"/>
                </a:solidFill>
              </a:rPr>
              <a:t>年以下有期徒刑</a:t>
            </a:r>
            <a:r>
              <a:rPr lang="zh-TW" altLang="en-US" dirty="0"/>
              <a:t>、拘役或科或併科新臺幣</a:t>
            </a:r>
            <a:r>
              <a:rPr lang="en-US" altLang="zh-TW" dirty="0">
                <a:solidFill>
                  <a:srgbClr val="FF0066"/>
                </a:solidFill>
              </a:rPr>
              <a:t>18</a:t>
            </a:r>
            <a:r>
              <a:rPr lang="zh-TW" altLang="en-US" dirty="0">
                <a:solidFill>
                  <a:srgbClr val="FF0066"/>
                </a:solidFill>
              </a:rPr>
              <a:t>萬元以下罰金</a:t>
            </a:r>
            <a:r>
              <a:rPr lang="zh-TW" altLang="en-US" dirty="0" smtClean="0">
                <a:solidFill>
                  <a:srgbClr val="FF0066"/>
                </a:solidFill>
              </a:rPr>
              <a:t>。</a:t>
            </a:r>
            <a:endParaRPr lang="en-US" altLang="zh-TW" dirty="0" smtClean="0">
              <a:solidFill>
                <a:srgbClr val="1818FF"/>
              </a:solidFill>
            </a:endParaRPr>
          </a:p>
          <a:p>
            <a:pPr eaLnBrk="1" hangingPunct="1">
              <a:buFont typeface="Wingdings" pitchFamily="2" charset="2"/>
              <a:buNone/>
            </a:pPr>
            <a:endParaRPr lang="zh-TW" altLang="en-US" sz="2800" dirty="0" smtClean="0">
              <a:solidFill>
                <a:srgbClr val="1818FF"/>
              </a:solidFill>
            </a:endParaRPr>
          </a:p>
          <a:p>
            <a:pPr lvl="1" eaLnBrk="1" hangingPunct="1">
              <a:buFont typeface="Wingdings" pitchFamily="2" charset="2"/>
              <a:buNone/>
            </a:pPr>
            <a:endParaRPr lang="zh-TW" altLang="en-US" sz="2400" dirty="0" smtClean="0">
              <a:solidFill>
                <a:srgbClr val="FF0066"/>
              </a:solidFill>
            </a:endParaRP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51</a:t>
            </a:fld>
            <a:endParaRPr lang="zh-TW" altLang="en-US"/>
          </a:p>
        </p:txBody>
      </p:sp>
    </p:spTree>
    <p:extLst>
      <p:ext uri="{BB962C8B-B14F-4D97-AF65-F5344CB8AC3E}">
        <p14:creationId xmlns:p14="http://schemas.microsoft.com/office/powerpoint/2010/main" val="179405642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4"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ctr">
            <a:noAutofit/>
          </a:bodyPr>
          <a:lstStyle/>
          <a:p>
            <a:pPr algn="ctr">
              <a:lnSpc>
                <a:spcPct val="150000"/>
              </a:lnSpc>
            </a:pPr>
            <a:r>
              <a:rPr lang="zh-TW" altLang="en-US" dirty="0">
                <a:latin typeface="微軟正黑體" pitchFamily="34" charset="-120"/>
                <a:ea typeface="微軟正黑體" pitchFamily="34" charset="-120"/>
              </a:rPr>
              <a:t>母性保護</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第</a:t>
            </a:r>
            <a:r>
              <a:rPr lang="en-US" altLang="zh-TW" dirty="0">
                <a:latin typeface="微軟正黑體" pitchFamily="34" charset="-120"/>
                <a:ea typeface="微軟正黑體" pitchFamily="34" charset="-120"/>
              </a:rPr>
              <a:t>30</a:t>
            </a:r>
            <a:r>
              <a:rPr lang="zh-TW" altLang="en-US" dirty="0" smtClean="0">
                <a:latin typeface="微軟正黑體" pitchFamily="34" charset="-120"/>
                <a:ea typeface="微軟正黑體" pitchFamily="34" charset="-120"/>
              </a:rPr>
              <a:t>條</a:t>
            </a:r>
            <a:r>
              <a:rPr lang="en-US" altLang="zh-TW" dirty="0" smtClean="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p:txBody>
      </p:sp>
      <p:sp>
        <p:nvSpPr>
          <p:cNvPr id="74755" name="Rectangle 3"/>
          <p:cNvSpPr>
            <a:spLocks noGrp="1" noChangeArrowheads="1"/>
          </p:cNvSpPr>
          <p:nvPr>
            <p:ph idx="1"/>
          </p:nvPr>
        </p:nvSpPr>
        <p:spPr/>
        <p:txBody>
          <a:bodyPr>
            <a:normAutofit fontScale="92500" lnSpcReduction="20000"/>
          </a:bodyPr>
          <a:lstStyle/>
          <a:p>
            <a:pPr eaLnBrk="1" hangingPunct="1">
              <a:defRPr/>
            </a:pPr>
            <a:r>
              <a:rPr lang="zh-TW" altLang="en-US" sz="2600" dirty="0" smtClean="0"/>
              <a:t>除以下作業，雇主依</a:t>
            </a:r>
            <a:r>
              <a:rPr lang="en-US" altLang="zh-TW" sz="2600" dirty="0" smtClean="0"/>
              <a:t>31</a:t>
            </a:r>
            <a:r>
              <a:rPr lang="zh-TW" altLang="en-US" sz="2600" dirty="0" smtClean="0"/>
              <a:t>條</a:t>
            </a:r>
            <a:r>
              <a:rPr lang="zh-TW" altLang="en-US" sz="2600" dirty="0" smtClean="0">
                <a:solidFill>
                  <a:srgbClr val="FF0000"/>
                </a:solidFill>
              </a:rPr>
              <a:t>採取母性健康保護措施</a:t>
            </a:r>
            <a:r>
              <a:rPr lang="zh-TW" altLang="en-US" sz="2600" dirty="0" smtClean="0"/>
              <a:t>，經</a:t>
            </a:r>
            <a:r>
              <a:rPr lang="zh-TW" altLang="en-US" sz="2600" dirty="0" smtClean="0">
                <a:solidFill>
                  <a:srgbClr val="FF0000"/>
                </a:solidFill>
              </a:rPr>
              <a:t>當事人書面同意者</a:t>
            </a:r>
            <a:r>
              <a:rPr lang="zh-TW" altLang="en-US" sz="2600" dirty="0" smtClean="0"/>
              <a:t>，不在此限。</a:t>
            </a:r>
            <a:endParaRPr lang="en-US" altLang="zh-TW" sz="2600" dirty="0" smtClean="0"/>
          </a:p>
          <a:p>
            <a:pPr lvl="1" eaLnBrk="1" hangingPunct="1">
              <a:defRPr/>
            </a:pPr>
            <a:r>
              <a:rPr lang="zh-TW" altLang="en-US" sz="2200" dirty="0" smtClean="0"/>
              <a:t>礦坑工作</a:t>
            </a:r>
            <a:r>
              <a:rPr lang="en-US" altLang="zh-TW" sz="2200" dirty="0" smtClean="0">
                <a:solidFill>
                  <a:srgbClr val="C00000"/>
                </a:solidFill>
              </a:rPr>
              <a:t>(</a:t>
            </a:r>
            <a:r>
              <a:rPr lang="zh-TW" altLang="en-US" sz="2200" dirty="0" smtClean="0">
                <a:solidFill>
                  <a:srgbClr val="C00000"/>
                </a:solidFill>
              </a:rPr>
              <a:t>妊娠中、分娩後未滿</a:t>
            </a:r>
            <a:r>
              <a:rPr lang="en-US" altLang="zh-TW" sz="2200" dirty="0" smtClean="0">
                <a:solidFill>
                  <a:srgbClr val="C00000"/>
                </a:solidFill>
              </a:rPr>
              <a:t>1</a:t>
            </a:r>
            <a:r>
              <a:rPr lang="zh-TW" altLang="en-US" sz="2200" dirty="0" smtClean="0">
                <a:solidFill>
                  <a:srgbClr val="C00000"/>
                </a:solidFill>
              </a:rPr>
              <a:t>年</a:t>
            </a:r>
            <a:r>
              <a:rPr lang="en-US" altLang="zh-TW" sz="2200" dirty="0" smtClean="0">
                <a:solidFill>
                  <a:srgbClr val="C00000"/>
                </a:solidFill>
              </a:rPr>
              <a:t>)</a:t>
            </a:r>
          </a:p>
          <a:p>
            <a:pPr lvl="1" eaLnBrk="1" hangingPunct="1">
              <a:defRPr/>
            </a:pPr>
            <a:r>
              <a:rPr lang="zh-TW" altLang="en-US" sz="2200" dirty="0" smtClean="0"/>
              <a:t>鉛及其化合物散布場所之工作</a:t>
            </a:r>
            <a:r>
              <a:rPr lang="en-US" altLang="zh-TW" sz="2200" dirty="0" smtClean="0">
                <a:solidFill>
                  <a:srgbClr val="C00000"/>
                </a:solidFill>
              </a:rPr>
              <a:t>(</a:t>
            </a:r>
            <a:r>
              <a:rPr lang="zh-TW" altLang="en-US" sz="2200" dirty="0" smtClean="0">
                <a:solidFill>
                  <a:srgbClr val="C00000"/>
                </a:solidFill>
              </a:rPr>
              <a:t>妊娠中、分娩後未滿</a:t>
            </a:r>
            <a:r>
              <a:rPr lang="en-US" altLang="zh-TW" sz="2200" dirty="0" smtClean="0">
                <a:solidFill>
                  <a:srgbClr val="C00000"/>
                </a:solidFill>
              </a:rPr>
              <a:t>1</a:t>
            </a:r>
            <a:r>
              <a:rPr lang="zh-TW" altLang="en-US" sz="2200" dirty="0" smtClean="0">
                <a:solidFill>
                  <a:srgbClr val="C00000"/>
                </a:solidFill>
              </a:rPr>
              <a:t>年</a:t>
            </a:r>
            <a:r>
              <a:rPr lang="en-US" altLang="zh-TW" sz="2200" dirty="0" smtClean="0">
                <a:solidFill>
                  <a:srgbClr val="C00000"/>
                </a:solidFill>
              </a:rPr>
              <a:t>)</a:t>
            </a:r>
            <a:endParaRPr lang="en-US" altLang="zh-TW" sz="2200" dirty="0" smtClean="0"/>
          </a:p>
          <a:p>
            <a:pPr lvl="1" eaLnBrk="1" hangingPunct="1">
              <a:defRPr/>
            </a:pPr>
            <a:r>
              <a:rPr lang="zh-TW" altLang="en-US" sz="2200" dirty="0" smtClean="0"/>
              <a:t>異常氣壓之工作</a:t>
            </a:r>
            <a:r>
              <a:rPr lang="en-US" altLang="zh-TW" sz="2200" dirty="0" smtClean="0">
                <a:solidFill>
                  <a:srgbClr val="C00000"/>
                </a:solidFill>
              </a:rPr>
              <a:t>(</a:t>
            </a:r>
            <a:r>
              <a:rPr lang="zh-TW" altLang="en-US" sz="2200" dirty="0" smtClean="0">
                <a:solidFill>
                  <a:srgbClr val="C00000"/>
                </a:solidFill>
              </a:rPr>
              <a:t>妊娠中、分娩後未滿</a:t>
            </a:r>
            <a:r>
              <a:rPr lang="en-US" altLang="zh-TW" sz="2200" dirty="0" smtClean="0">
                <a:solidFill>
                  <a:srgbClr val="C00000"/>
                </a:solidFill>
              </a:rPr>
              <a:t>1</a:t>
            </a:r>
            <a:r>
              <a:rPr lang="zh-TW" altLang="en-US" sz="2200" dirty="0" smtClean="0">
                <a:solidFill>
                  <a:srgbClr val="C00000"/>
                </a:solidFill>
              </a:rPr>
              <a:t>年</a:t>
            </a:r>
            <a:r>
              <a:rPr lang="en-US" altLang="zh-TW" sz="2200" dirty="0" smtClean="0">
                <a:solidFill>
                  <a:srgbClr val="C00000"/>
                </a:solidFill>
              </a:rPr>
              <a:t>)</a:t>
            </a:r>
            <a:endParaRPr lang="en-US" altLang="zh-TW" sz="2200" dirty="0" smtClean="0"/>
          </a:p>
          <a:p>
            <a:pPr lvl="1" eaLnBrk="1" hangingPunct="1">
              <a:defRPr/>
            </a:pPr>
            <a:r>
              <a:rPr lang="zh-TW" altLang="en-US" sz="2200" dirty="0" smtClean="0"/>
              <a:t>處理或暴露於弓形蟲、德國麻疹等影響胎兒健康之工作</a:t>
            </a:r>
            <a:r>
              <a:rPr lang="en-US" altLang="zh-TW" sz="2200" dirty="0" smtClean="0">
                <a:solidFill>
                  <a:srgbClr val="C00000"/>
                </a:solidFill>
              </a:rPr>
              <a:t>(</a:t>
            </a:r>
            <a:r>
              <a:rPr lang="zh-TW" altLang="en-US" sz="2200" dirty="0" smtClean="0">
                <a:solidFill>
                  <a:srgbClr val="C00000"/>
                </a:solidFill>
              </a:rPr>
              <a:t>妊娠中</a:t>
            </a:r>
            <a:r>
              <a:rPr lang="en-US" altLang="zh-TW" sz="2200" dirty="0" smtClean="0">
                <a:solidFill>
                  <a:srgbClr val="C00000"/>
                </a:solidFill>
              </a:rPr>
              <a:t>)</a:t>
            </a:r>
          </a:p>
          <a:p>
            <a:pPr lvl="1" eaLnBrk="1" hangingPunct="1">
              <a:defRPr/>
            </a:pPr>
            <a:endParaRPr lang="en-US" altLang="zh-TW" sz="2400" dirty="0" smtClean="0">
              <a:solidFill>
                <a:srgbClr val="C00000"/>
              </a:solidFill>
            </a:endParaRPr>
          </a:p>
          <a:p>
            <a:pPr eaLnBrk="1" hangingPunct="1">
              <a:defRPr/>
            </a:pPr>
            <a:r>
              <a:rPr lang="zh-TW" altLang="en-US" sz="2600" dirty="0" smtClean="0"/>
              <a:t>雇主未經當事人告知妊娠或分娩事實而違反第一項或第二項規定者，得免予處罰。但雇主明知或可得而知者，不在此限。</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52</a:t>
            </a:fld>
            <a:endParaRPr lang="zh-TW" altLang="en-US"/>
          </a:p>
        </p:txBody>
      </p:sp>
    </p:spTree>
    <p:extLst>
      <p:ext uri="{BB962C8B-B14F-4D97-AF65-F5344CB8AC3E}">
        <p14:creationId xmlns:p14="http://schemas.microsoft.com/office/powerpoint/2010/main" val="184070785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9" name="Rectangle 3"/>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ctr">
            <a:noAutofit/>
          </a:bodyPr>
          <a:lstStyle/>
          <a:p>
            <a:pPr algn="ctr">
              <a:lnSpc>
                <a:spcPct val="150000"/>
              </a:lnSpc>
            </a:pPr>
            <a:r>
              <a:rPr lang="zh-TW" altLang="en-US" dirty="0">
                <a:latin typeface="微軟正黑體" pitchFamily="34" charset="-120"/>
                <a:ea typeface="微軟正黑體" pitchFamily="34" charset="-120"/>
              </a:rPr>
              <a:t>母性保護</a:t>
            </a:r>
            <a:r>
              <a:rPr lang="en-US" altLang="zh-TW"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第</a:t>
            </a:r>
            <a:r>
              <a:rPr lang="en-US" altLang="zh-TW" dirty="0">
                <a:latin typeface="微軟正黑體" pitchFamily="34" charset="-120"/>
                <a:ea typeface="微軟正黑體" pitchFamily="34" charset="-120"/>
              </a:rPr>
              <a:t>31</a:t>
            </a:r>
            <a:r>
              <a:rPr lang="zh-TW" altLang="en-US" dirty="0" smtClean="0">
                <a:latin typeface="微軟正黑體" pitchFamily="34" charset="-120"/>
                <a:ea typeface="微軟正黑體" pitchFamily="34" charset="-120"/>
              </a:rPr>
              <a:t>條</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75778" name="Rectangle 2"/>
          <p:cNvSpPr>
            <a:spLocks noGrp="1" noChangeArrowheads="1"/>
          </p:cNvSpPr>
          <p:nvPr>
            <p:ph idx="1"/>
          </p:nvPr>
        </p:nvSpPr>
        <p:spPr/>
        <p:txBody>
          <a:bodyPr>
            <a:noAutofit/>
          </a:bodyPr>
          <a:lstStyle/>
          <a:p>
            <a:pPr eaLnBrk="1" hangingPunct="1"/>
            <a:r>
              <a:rPr lang="zh-TW" altLang="en-US" sz="2200" dirty="0" smtClean="0"/>
              <a:t>有</a:t>
            </a:r>
            <a:r>
              <a:rPr lang="zh-TW" altLang="en-US" sz="2200" dirty="0" smtClean="0">
                <a:solidFill>
                  <a:srgbClr val="FF0000"/>
                </a:solidFill>
              </a:rPr>
              <a:t>母性健康危害之虞</a:t>
            </a:r>
            <a:r>
              <a:rPr lang="zh-TW" altLang="en-US" sz="2200" dirty="0" smtClean="0"/>
              <a:t>之工作，應採取</a:t>
            </a:r>
            <a:r>
              <a:rPr lang="zh-TW" altLang="en-US" sz="2200" dirty="0" smtClean="0">
                <a:solidFill>
                  <a:srgbClr val="1818FF"/>
                </a:solidFill>
              </a:rPr>
              <a:t>危害評估、控制及分級管理</a:t>
            </a:r>
            <a:r>
              <a:rPr lang="zh-TW" altLang="en-US" sz="2200" dirty="0" smtClean="0"/>
              <a:t>措施。</a:t>
            </a:r>
            <a:endParaRPr lang="en-US" altLang="zh-TW" sz="2200" dirty="0" smtClean="0"/>
          </a:p>
          <a:p>
            <a:pPr eaLnBrk="1" hangingPunct="1"/>
            <a:r>
              <a:rPr lang="zh-TW" altLang="en-US" sz="2200" dirty="0" smtClean="0"/>
              <a:t>對於妊娠中或分娩後未滿</a:t>
            </a:r>
            <a:r>
              <a:rPr lang="en-US" altLang="zh-TW" sz="2200" dirty="0" smtClean="0"/>
              <a:t>1</a:t>
            </a:r>
            <a:r>
              <a:rPr lang="zh-TW" altLang="en-US" sz="2200" dirty="0" smtClean="0"/>
              <a:t>年之女性勞工，應依醫師適性評估建議，採取</a:t>
            </a:r>
            <a:r>
              <a:rPr lang="zh-TW" altLang="en-US" sz="2200" dirty="0" smtClean="0">
                <a:solidFill>
                  <a:srgbClr val="1818FF"/>
                </a:solidFill>
              </a:rPr>
              <a:t>工作調整</a:t>
            </a:r>
            <a:r>
              <a:rPr lang="zh-TW" altLang="en-US" sz="2200" dirty="0" smtClean="0"/>
              <a:t>或</a:t>
            </a:r>
            <a:r>
              <a:rPr lang="zh-TW" altLang="en-US" sz="2200" dirty="0" smtClean="0">
                <a:solidFill>
                  <a:srgbClr val="1818FF"/>
                </a:solidFill>
              </a:rPr>
              <a:t>更換</a:t>
            </a:r>
            <a:r>
              <a:rPr lang="zh-TW" altLang="en-US" sz="2200" dirty="0" smtClean="0"/>
              <a:t>等健康保護措施，並</a:t>
            </a:r>
            <a:r>
              <a:rPr lang="zh-TW" altLang="en-US" sz="2200" dirty="0" smtClean="0">
                <a:solidFill>
                  <a:srgbClr val="1818FF"/>
                </a:solidFill>
              </a:rPr>
              <a:t>留存紀錄</a:t>
            </a:r>
            <a:r>
              <a:rPr lang="zh-TW" altLang="en-US" sz="2200" dirty="0" smtClean="0"/>
              <a:t>。</a:t>
            </a:r>
          </a:p>
          <a:p>
            <a:pPr eaLnBrk="1" hangingPunct="1"/>
            <a:r>
              <a:rPr lang="zh-TW" altLang="en-US" sz="2200" dirty="0" smtClean="0"/>
              <a:t>期間因</a:t>
            </a:r>
            <a:r>
              <a:rPr lang="zh-TW" altLang="en-US" sz="2200" dirty="0" smtClean="0">
                <a:solidFill>
                  <a:srgbClr val="FF0000"/>
                </a:solidFill>
              </a:rPr>
              <a:t>工作條件、作業程序變更</a:t>
            </a:r>
            <a:r>
              <a:rPr lang="zh-TW" altLang="en-US" sz="2200" dirty="0" smtClean="0"/>
              <a:t>、當事人健康異常或有不適反應，</a:t>
            </a:r>
            <a:r>
              <a:rPr lang="zh-TW" altLang="en-US" sz="2200" dirty="0" smtClean="0">
                <a:solidFill>
                  <a:srgbClr val="1818FF"/>
                </a:solidFill>
              </a:rPr>
              <a:t>經醫師評估確認不適原有工作者</a:t>
            </a:r>
            <a:r>
              <a:rPr lang="zh-TW" altLang="en-US" sz="2200" dirty="0" smtClean="0"/>
              <a:t>，雇主應依前項規定重新辦理之。</a:t>
            </a:r>
            <a:endParaRPr lang="en-US" altLang="zh-TW" sz="2200" dirty="0" smtClean="0"/>
          </a:p>
          <a:p>
            <a:pPr eaLnBrk="1" hangingPunct="1"/>
            <a:r>
              <a:rPr lang="zh-TW" altLang="en-US" sz="2200" dirty="0" smtClean="0"/>
              <a:t>雇主未經當事人告知妊娠或分娩事實而違反第一項或第二項規定者，得免予處罰。但雇主明知或可得而知者，不在此限。</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53</a:t>
            </a:fld>
            <a:endParaRPr lang="zh-TW" altLang="en-US"/>
          </a:p>
        </p:txBody>
      </p:sp>
    </p:spTree>
    <p:extLst>
      <p:ext uri="{BB962C8B-B14F-4D97-AF65-F5344CB8AC3E}">
        <p14:creationId xmlns:p14="http://schemas.microsoft.com/office/powerpoint/2010/main" val="388507901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3" name="Rectangle 3"/>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ctr">
            <a:noAutofit/>
          </a:bodyPr>
          <a:lstStyle/>
          <a:p>
            <a:pPr algn="ctr">
              <a:lnSpc>
                <a:spcPct val="150000"/>
              </a:lnSpc>
            </a:pPr>
            <a:r>
              <a:rPr lang="zh-TW" altLang="en-US" sz="4000" dirty="0">
                <a:latin typeface="微軟正黑體" pitchFamily="34" charset="-120"/>
                <a:ea typeface="微軟正黑體" pitchFamily="34" charset="-120"/>
              </a:rPr>
              <a:t>母性保護</a:t>
            </a:r>
            <a:r>
              <a:rPr lang="en-US" altLang="zh-TW" sz="4000" dirty="0">
                <a:latin typeface="微軟正黑體" pitchFamily="34" charset="-120"/>
                <a:ea typeface="微軟正黑體" pitchFamily="34" charset="-120"/>
              </a:rPr>
              <a:t>4-</a:t>
            </a:r>
            <a:r>
              <a:rPr lang="zh-TW" altLang="en-US" sz="4000" dirty="0">
                <a:latin typeface="微軟正黑體" pitchFamily="34" charset="-120"/>
                <a:ea typeface="微軟正黑體" pitchFamily="34" charset="-120"/>
              </a:rPr>
              <a:t>健康危害</a:t>
            </a:r>
            <a:r>
              <a:rPr lang="zh-TW" altLang="en-US" sz="4000" dirty="0" smtClean="0">
                <a:latin typeface="微軟正黑體" pitchFamily="34" charset="-120"/>
                <a:ea typeface="微軟正黑體" pitchFamily="34" charset="-120"/>
              </a:rPr>
              <a:t>之虞</a:t>
            </a:r>
            <a:r>
              <a:rPr lang="en-US" altLang="zh-TW" sz="4000" dirty="0" smtClean="0">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細則</a:t>
            </a:r>
            <a:r>
              <a:rPr lang="en-US" altLang="zh-TW" sz="4000" dirty="0">
                <a:latin typeface="微軟正黑體" pitchFamily="34" charset="-120"/>
                <a:ea typeface="微軟正黑體" pitchFamily="34" charset="-120"/>
              </a:rPr>
              <a:t>39</a:t>
            </a:r>
            <a:r>
              <a:rPr lang="zh-TW" altLang="en-US" sz="4000" dirty="0" smtClean="0">
                <a:latin typeface="微軟正黑體" pitchFamily="34" charset="-120"/>
                <a:ea typeface="微軟正黑體" pitchFamily="34" charset="-120"/>
              </a:rPr>
              <a:t>條</a:t>
            </a:r>
            <a:r>
              <a:rPr lang="en-US" altLang="zh-TW" sz="4000" dirty="0" smtClean="0">
                <a:latin typeface="微軟正黑體" pitchFamily="34" charset="-120"/>
                <a:ea typeface="微軟正黑體" pitchFamily="34" charset="-120"/>
              </a:rPr>
              <a:t>)</a:t>
            </a:r>
            <a:endParaRPr lang="en-US" altLang="zh-TW" sz="4000" dirty="0">
              <a:latin typeface="微軟正黑體" pitchFamily="34" charset="-120"/>
              <a:ea typeface="微軟正黑體" pitchFamily="34" charset="-120"/>
            </a:endParaRPr>
          </a:p>
        </p:txBody>
      </p:sp>
      <p:sp>
        <p:nvSpPr>
          <p:cNvPr id="76802" name="Rectangle 2"/>
          <p:cNvSpPr>
            <a:spLocks noGrp="1" noChangeArrowheads="1"/>
          </p:cNvSpPr>
          <p:nvPr>
            <p:ph idx="1"/>
          </p:nvPr>
        </p:nvSpPr>
        <p:spPr/>
        <p:txBody>
          <a:bodyPr>
            <a:normAutofit/>
          </a:bodyPr>
          <a:lstStyle/>
          <a:p>
            <a:pPr eaLnBrk="1" hangingPunct="1">
              <a:defRPr/>
            </a:pPr>
            <a:r>
              <a:rPr lang="zh-TW" altLang="en-US" dirty="0" smtClean="0"/>
              <a:t>母性健康危害之虞之工作</a:t>
            </a:r>
            <a:endParaRPr lang="en-US" altLang="zh-TW" dirty="0" smtClean="0"/>
          </a:p>
          <a:p>
            <a:pPr lvl="1" eaLnBrk="1" hangingPunct="1">
              <a:defRPr/>
            </a:pPr>
            <a:r>
              <a:rPr lang="zh-TW" altLang="en-US" dirty="0" smtClean="0"/>
              <a:t>工作</a:t>
            </a:r>
            <a:r>
              <a:rPr lang="zh-TW" altLang="en-US" dirty="0" smtClean="0">
                <a:solidFill>
                  <a:srgbClr val="FF0000"/>
                </a:solidFill>
              </a:rPr>
              <a:t>暴露</a:t>
            </a:r>
            <a:r>
              <a:rPr lang="zh-TW" altLang="en-US" dirty="0" smtClean="0"/>
              <a:t>於具有依國家標準</a:t>
            </a:r>
            <a:r>
              <a:rPr lang="en-US" altLang="zh-TW" dirty="0" smtClean="0"/>
              <a:t>CNS15030</a:t>
            </a:r>
            <a:r>
              <a:rPr lang="zh-TW" altLang="en-US" dirty="0" smtClean="0"/>
              <a:t>分類，屬</a:t>
            </a:r>
            <a:r>
              <a:rPr lang="zh-TW" altLang="en-US" dirty="0" smtClean="0">
                <a:solidFill>
                  <a:srgbClr val="FF0000"/>
                </a:solidFill>
              </a:rPr>
              <a:t>生殖毒性</a:t>
            </a:r>
            <a:r>
              <a:rPr lang="zh-TW" altLang="en-US" dirty="0" smtClean="0"/>
              <a:t>物質、</a:t>
            </a:r>
            <a:r>
              <a:rPr lang="zh-TW" altLang="en-US" dirty="0" smtClean="0">
                <a:solidFill>
                  <a:srgbClr val="FF0000"/>
                </a:solidFill>
              </a:rPr>
              <a:t>生殖細胞致突變性</a:t>
            </a:r>
            <a:r>
              <a:rPr lang="zh-TW" altLang="en-US" dirty="0" smtClean="0"/>
              <a:t>物質或其他對</a:t>
            </a:r>
            <a:r>
              <a:rPr lang="zh-TW" altLang="en-US" dirty="0" smtClean="0">
                <a:solidFill>
                  <a:srgbClr val="FF0000"/>
                </a:solidFill>
              </a:rPr>
              <a:t>哺乳功能有不良影響</a:t>
            </a:r>
            <a:r>
              <a:rPr lang="zh-TW" altLang="en-US" dirty="0" smtClean="0"/>
              <a:t>之</a:t>
            </a:r>
            <a:r>
              <a:rPr lang="zh-TW" altLang="en-US" dirty="0" smtClean="0">
                <a:solidFill>
                  <a:schemeClr val="accent1">
                    <a:lumMod val="75000"/>
                  </a:schemeClr>
                </a:solidFill>
              </a:rPr>
              <a:t>化學品</a:t>
            </a:r>
            <a:r>
              <a:rPr lang="zh-TW" altLang="en-US" dirty="0" smtClean="0"/>
              <a:t>者。</a:t>
            </a:r>
          </a:p>
          <a:p>
            <a:pPr lvl="1" eaLnBrk="1" hangingPunct="1">
              <a:defRPr/>
            </a:pPr>
            <a:r>
              <a:rPr lang="zh-TW" altLang="en-US" dirty="0" smtClean="0">
                <a:solidFill>
                  <a:schemeClr val="accent1">
                    <a:lumMod val="75000"/>
                  </a:schemeClr>
                </a:solidFill>
              </a:rPr>
              <a:t>工作型態</a:t>
            </a:r>
            <a:r>
              <a:rPr lang="zh-TW" altLang="en-US" dirty="0" smtClean="0"/>
              <a:t>易造成妊娠或分娩後哺乳期間，產生健康危害影響之工作</a:t>
            </a:r>
            <a:endParaRPr lang="en-US" altLang="zh-TW" dirty="0" smtClean="0"/>
          </a:p>
          <a:p>
            <a:pPr lvl="2" eaLnBrk="1" hangingPunct="1">
              <a:defRPr/>
            </a:pPr>
            <a:r>
              <a:rPr lang="zh-TW" altLang="en-US" dirty="0" smtClean="0"/>
              <a:t>勞工作業姿勢</a:t>
            </a:r>
            <a:endParaRPr lang="en-US" altLang="zh-TW" dirty="0" smtClean="0"/>
          </a:p>
          <a:p>
            <a:pPr lvl="2" eaLnBrk="1" hangingPunct="1">
              <a:defRPr/>
            </a:pPr>
            <a:r>
              <a:rPr lang="zh-TW" altLang="en-US" dirty="0" smtClean="0"/>
              <a:t>人力提舉、搬運、推拉重物</a:t>
            </a:r>
            <a:endParaRPr lang="en-US" altLang="zh-TW" dirty="0" smtClean="0"/>
          </a:p>
          <a:p>
            <a:pPr lvl="2" eaLnBrk="1" hangingPunct="1">
              <a:defRPr/>
            </a:pPr>
            <a:r>
              <a:rPr lang="zh-TW" altLang="en-US" dirty="0" smtClean="0"/>
              <a:t>輪班</a:t>
            </a:r>
            <a:endParaRPr lang="en-US" altLang="zh-TW" dirty="0" smtClean="0"/>
          </a:p>
          <a:p>
            <a:pPr lvl="2" eaLnBrk="1" hangingPunct="1">
              <a:defRPr/>
            </a:pPr>
            <a:r>
              <a:rPr lang="zh-TW" altLang="en-US" dirty="0" smtClean="0"/>
              <a:t>工作負荷</a:t>
            </a:r>
          </a:p>
          <a:p>
            <a:pPr lvl="1" eaLnBrk="1" hangingPunct="1">
              <a:defRPr/>
            </a:pPr>
            <a:r>
              <a:rPr lang="zh-TW" altLang="en-US" dirty="0" smtClean="0"/>
              <a:t>其他經中央主管機關指定公告者。</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54</a:t>
            </a:fld>
            <a:endParaRPr lang="zh-TW" altLang="en-US"/>
          </a:p>
        </p:txBody>
      </p:sp>
    </p:spTree>
    <p:extLst>
      <p:ext uri="{BB962C8B-B14F-4D97-AF65-F5344CB8AC3E}">
        <p14:creationId xmlns:p14="http://schemas.microsoft.com/office/powerpoint/2010/main" val="241698081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6"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lnSpc>
                <a:spcPct val="150000"/>
              </a:lnSpc>
            </a:pPr>
            <a:r>
              <a:rPr lang="zh-TW" altLang="en-US" dirty="0" smtClean="0"/>
              <a:t>少</a:t>
            </a:r>
            <a:r>
              <a:rPr lang="zh-TW" altLang="en-US" dirty="0"/>
              <a:t>年勞工</a:t>
            </a:r>
            <a:r>
              <a:rPr lang="zh-TW" altLang="en-US" dirty="0" smtClean="0"/>
              <a:t>保護</a:t>
            </a:r>
            <a:r>
              <a:rPr lang="en-US" altLang="zh-TW" dirty="0" smtClean="0"/>
              <a:t>(</a:t>
            </a:r>
            <a:r>
              <a:rPr lang="zh-TW" altLang="en-US" dirty="0" smtClean="0"/>
              <a:t>第</a:t>
            </a:r>
            <a:r>
              <a:rPr lang="en-US" altLang="zh-TW" dirty="0"/>
              <a:t>29</a:t>
            </a:r>
            <a:r>
              <a:rPr lang="zh-TW" altLang="en-US" dirty="0" smtClean="0"/>
              <a:t>條</a:t>
            </a:r>
            <a:r>
              <a:rPr lang="en-US" altLang="zh-TW" dirty="0" smtClean="0"/>
              <a:t>)</a:t>
            </a:r>
            <a:endParaRPr lang="en-US" altLang="zh-TW" dirty="0"/>
          </a:p>
        </p:txBody>
      </p:sp>
      <p:sp>
        <p:nvSpPr>
          <p:cNvPr id="663557" name="Rectangle 3"/>
          <p:cNvSpPr>
            <a:spLocks noGrp="1" noChangeArrowheads="1"/>
          </p:cNvSpPr>
          <p:nvPr>
            <p:ph idx="1"/>
          </p:nvPr>
        </p:nvSpPr>
        <p:spPr/>
        <p:txBody>
          <a:bodyPr>
            <a:normAutofit lnSpcReduction="10000"/>
          </a:bodyPr>
          <a:lstStyle/>
          <a:p>
            <a:pPr marL="274320" lvl="1" indent="-274320">
              <a:buClr>
                <a:schemeClr val="accent2">
                  <a:lumMod val="50000"/>
                </a:schemeClr>
              </a:buClr>
              <a:buSzPct val="100000"/>
              <a:buFont typeface="Wingdings" pitchFamily="2" charset="2"/>
              <a:buChar char="Ø"/>
            </a:pPr>
            <a:r>
              <a:rPr lang="zh-TW" altLang="en-US" sz="2800" b="1" dirty="0">
                <a:solidFill>
                  <a:schemeClr val="accent1"/>
                </a:solidFill>
              </a:rPr>
              <a:t>管理要點第</a:t>
            </a:r>
            <a:r>
              <a:rPr lang="en-US" altLang="zh-TW" sz="2800" b="1" dirty="0" smtClean="0">
                <a:solidFill>
                  <a:schemeClr val="accent1"/>
                </a:solidFill>
              </a:rPr>
              <a:t>25</a:t>
            </a:r>
            <a:r>
              <a:rPr lang="zh-TW" altLang="en-US" sz="2800" b="1" dirty="0" smtClean="0">
                <a:solidFill>
                  <a:schemeClr val="accent1"/>
                </a:solidFill>
              </a:rPr>
              <a:t>條</a:t>
            </a:r>
            <a:endParaRPr lang="en-US" altLang="zh-TW" sz="2800" b="1" dirty="0">
              <a:solidFill>
                <a:schemeClr val="accent1"/>
              </a:solidFill>
            </a:endParaRPr>
          </a:p>
          <a:p>
            <a:pPr eaLnBrk="1" hangingPunct="1"/>
            <a:r>
              <a:rPr lang="zh-TW" altLang="en-US" dirty="0" smtClean="0"/>
              <a:t>雇主不得使</a:t>
            </a:r>
            <a:r>
              <a:rPr lang="zh-TW" altLang="en-US" dirty="0" smtClean="0">
                <a:solidFill>
                  <a:srgbClr val="FF0000"/>
                </a:solidFill>
              </a:rPr>
              <a:t>未滿</a:t>
            </a:r>
            <a:r>
              <a:rPr lang="en-US" altLang="zh-TW" dirty="0" smtClean="0">
                <a:solidFill>
                  <a:srgbClr val="FF0000"/>
                </a:solidFill>
              </a:rPr>
              <a:t>18</a:t>
            </a:r>
            <a:r>
              <a:rPr lang="zh-TW" altLang="en-US" dirty="0" smtClean="0">
                <a:solidFill>
                  <a:srgbClr val="FF0000"/>
                </a:solidFill>
              </a:rPr>
              <a:t>歲者</a:t>
            </a:r>
            <a:r>
              <a:rPr lang="zh-TW" altLang="en-US" dirty="0" smtClean="0"/>
              <a:t>從事危險性或有害性工作</a:t>
            </a:r>
            <a:endParaRPr lang="en-US" altLang="zh-TW" dirty="0"/>
          </a:p>
          <a:p>
            <a:pPr lvl="1"/>
            <a:r>
              <a:rPr lang="zh-TW" altLang="en-US" dirty="0" smtClean="0">
                <a:solidFill>
                  <a:srgbClr val="FF0066"/>
                </a:solidFill>
              </a:rPr>
              <a:t>違反</a:t>
            </a:r>
            <a:r>
              <a:rPr lang="zh-TW" altLang="en-US" dirty="0">
                <a:solidFill>
                  <a:srgbClr val="FF0066"/>
                </a:solidFill>
              </a:rPr>
              <a:t>處</a:t>
            </a:r>
            <a:r>
              <a:rPr lang="en-US" altLang="zh-TW" dirty="0">
                <a:solidFill>
                  <a:srgbClr val="FF0066"/>
                </a:solidFill>
              </a:rPr>
              <a:t>1</a:t>
            </a:r>
            <a:r>
              <a:rPr lang="zh-TW" altLang="en-US" dirty="0">
                <a:solidFill>
                  <a:srgbClr val="FF0066"/>
                </a:solidFill>
              </a:rPr>
              <a:t>年以下有期徒刑、拘役或科或併科新臺幣</a:t>
            </a:r>
            <a:r>
              <a:rPr lang="en-US" altLang="zh-TW" dirty="0">
                <a:solidFill>
                  <a:srgbClr val="FF0066"/>
                </a:solidFill>
              </a:rPr>
              <a:t>18</a:t>
            </a:r>
            <a:r>
              <a:rPr lang="zh-TW" altLang="en-US" dirty="0">
                <a:solidFill>
                  <a:srgbClr val="FF0066"/>
                </a:solidFill>
              </a:rPr>
              <a:t>萬元以下罰金。</a:t>
            </a:r>
            <a:endParaRPr lang="en-US" altLang="zh-TW" dirty="0">
              <a:solidFill>
                <a:srgbClr val="FF0066"/>
              </a:solidFill>
            </a:endParaRPr>
          </a:p>
          <a:p>
            <a:pPr lvl="1" eaLnBrk="1" hangingPunct="1">
              <a:buFont typeface="Wingdings" pitchFamily="2" charset="2"/>
              <a:buChar char="l"/>
            </a:pPr>
            <a:endParaRPr lang="en-US" altLang="zh-TW" dirty="0" smtClean="0">
              <a:solidFill>
                <a:srgbClr val="FF0066"/>
              </a:solidFill>
            </a:endParaRPr>
          </a:p>
          <a:p>
            <a:pPr eaLnBrk="1" hangingPunct="1"/>
            <a:r>
              <a:rPr lang="zh-TW" altLang="en-US" dirty="0" smtClean="0"/>
              <a:t>未滿</a:t>
            </a:r>
            <a:r>
              <a:rPr lang="en-US" altLang="zh-TW" dirty="0" smtClean="0"/>
              <a:t>18</a:t>
            </a:r>
            <a:r>
              <a:rPr lang="zh-TW" altLang="en-US" dirty="0" smtClean="0"/>
              <a:t>歲者從事第</a:t>
            </a:r>
            <a:r>
              <a:rPr lang="en-US" altLang="zh-TW" dirty="0" smtClean="0"/>
              <a:t>1</a:t>
            </a:r>
            <a:r>
              <a:rPr lang="zh-TW" altLang="en-US" dirty="0" smtClean="0"/>
              <a:t>項以外之工作，經第</a:t>
            </a:r>
            <a:r>
              <a:rPr lang="en-US" altLang="zh-TW" dirty="0" smtClean="0"/>
              <a:t>20</a:t>
            </a:r>
            <a:r>
              <a:rPr lang="zh-TW" altLang="en-US" dirty="0" smtClean="0"/>
              <a:t>條或第</a:t>
            </a:r>
            <a:r>
              <a:rPr lang="en-US" altLang="zh-TW" dirty="0" smtClean="0"/>
              <a:t>22</a:t>
            </a:r>
            <a:r>
              <a:rPr lang="zh-TW" altLang="en-US" dirty="0" smtClean="0"/>
              <a:t>條之</a:t>
            </a:r>
            <a:r>
              <a:rPr lang="zh-TW" altLang="en-US" dirty="0" smtClean="0">
                <a:solidFill>
                  <a:srgbClr val="FF0000"/>
                </a:solidFill>
              </a:rPr>
              <a:t>醫師評估結果</a:t>
            </a:r>
            <a:r>
              <a:rPr lang="zh-TW" altLang="en-US" dirty="0" smtClean="0"/>
              <a:t>，</a:t>
            </a:r>
            <a:r>
              <a:rPr lang="zh-TW" altLang="en-US" dirty="0" smtClean="0">
                <a:solidFill>
                  <a:srgbClr val="FF0000"/>
                </a:solidFill>
              </a:rPr>
              <a:t>不能適應原有工作者</a:t>
            </a:r>
            <a:r>
              <a:rPr lang="zh-TW" altLang="en-US" dirty="0" smtClean="0"/>
              <a:t>，雇主應參採醫師之建議，</a:t>
            </a:r>
            <a:r>
              <a:rPr lang="zh-TW" altLang="en-US" dirty="0" smtClean="0">
                <a:solidFill>
                  <a:srgbClr val="FF0000"/>
                </a:solidFill>
              </a:rPr>
              <a:t>變更</a:t>
            </a:r>
            <a:r>
              <a:rPr lang="zh-TW" altLang="en-US" dirty="0" smtClean="0"/>
              <a:t>其作業場所、</a:t>
            </a:r>
            <a:r>
              <a:rPr lang="zh-TW" altLang="en-US" dirty="0" smtClean="0">
                <a:solidFill>
                  <a:srgbClr val="FF0000"/>
                </a:solidFill>
              </a:rPr>
              <a:t>更換</a:t>
            </a:r>
            <a:r>
              <a:rPr lang="zh-TW" altLang="en-US" dirty="0" smtClean="0"/>
              <a:t>工作或</a:t>
            </a:r>
            <a:r>
              <a:rPr lang="zh-TW" altLang="en-US" dirty="0" smtClean="0">
                <a:solidFill>
                  <a:srgbClr val="FF0000"/>
                </a:solidFill>
              </a:rPr>
              <a:t>縮短</a:t>
            </a:r>
            <a:r>
              <a:rPr lang="zh-TW" altLang="en-US" dirty="0" smtClean="0"/>
              <a:t>工作時間，並採取健康管理措施。</a:t>
            </a:r>
            <a:endParaRPr lang="en-US" altLang="zh-TW" dirty="0" smtClean="0"/>
          </a:p>
          <a:p>
            <a:pPr lvl="1"/>
            <a:r>
              <a:rPr lang="zh-TW" altLang="en-US" dirty="0">
                <a:solidFill>
                  <a:srgbClr val="FF0066"/>
                </a:solidFill>
              </a:rPr>
              <a:t>違反處新臺幣</a:t>
            </a:r>
            <a:r>
              <a:rPr lang="en-US" altLang="zh-TW" dirty="0">
                <a:solidFill>
                  <a:srgbClr val="FF0066"/>
                </a:solidFill>
              </a:rPr>
              <a:t>3</a:t>
            </a:r>
            <a:r>
              <a:rPr lang="zh-TW" altLang="en-US" dirty="0">
                <a:solidFill>
                  <a:srgbClr val="FF0066"/>
                </a:solidFill>
              </a:rPr>
              <a:t>萬元以上</a:t>
            </a:r>
            <a:r>
              <a:rPr lang="en-US" altLang="zh-TW" dirty="0">
                <a:solidFill>
                  <a:srgbClr val="FF0066"/>
                </a:solidFill>
              </a:rPr>
              <a:t>15</a:t>
            </a:r>
            <a:r>
              <a:rPr lang="zh-TW" altLang="en-US" dirty="0">
                <a:solidFill>
                  <a:srgbClr val="FF0066"/>
                </a:solidFill>
              </a:rPr>
              <a:t>萬元以下罰鍰</a:t>
            </a:r>
            <a:r>
              <a:rPr lang="zh-TW" altLang="en-US" dirty="0" smtClean="0">
                <a:solidFill>
                  <a:srgbClr val="FF0066"/>
                </a:solidFill>
              </a:rPr>
              <a:t>。</a:t>
            </a:r>
            <a:endParaRPr lang="zh-TW" altLang="en-US" dirty="0">
              <a:solidFill>
                <a:srgbClr val="FF0066"/>
              </a:solidFill>
            </a:endParaRP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55</a:t>
            </a:fld>
            <a:endParaRPr lang="zh-TW" altLang="en-US"/>
          </a:p>
        </p:txBody>
      </p:sp>
    </p:spTree>
    <p:extLst>
      <p:ext uri="{BB962C8B-B14F-4D97-AF65-F5344CB8AC3E}">
        <p14:creationId xmlns:p14="http://schemas.microsoft.com/office/powerpoint/2010/main" val="408396884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ln>
            <a:noFill/>
          </a:ln>
        </p:spPr>
        <p:txBody>
          <a:bodyPr vert="horz" lIns="0" tIns="0" rIns="0" bIns="0" anchor="ctr">
            <a:noAutofit/>
            <a:scene3d>
              <a:camera prst="orthographicFront"/>
              <a:lightRig rig="freezing" dir="t">
                <a:rot lat="0" lon="0" rev="5640000"/>
              </a:lightRig>
            </a:scene3d>
            <a:sp3d prstMaterial="flat">
              <a:bevelT w="38100" h="38100"/>
            </a:sp3d>
          </a:bodyPr>
          <a:lstStyle/>
          <a:p>
            <a:pPr algn="ctr"/>
            <a:r>
              <a:rPr lang="zh-TW" altLang="en-US" sz="5400" dirty="0"/>
              <a:t>職業安全</a:t>
            </a:r>
            <a:r>
              <a:rPr lang="zh-TW" altLang="en-US" sz="5400" dirty="0" smtClean="0"/>
              <a:t>衛生管理</a:t>
            </a:r>
            <a:endParaRPr lang="zh-TW" altLang="en-US" sz="5400" dirty="0"/>
          </a:p>
        </p:txBody>
      </p:sp>
      <p:sp>
        <p:nvSpPr>
          <p:cNvPr id="6" name="文字版面配置區 5"/>
          <p:cNvSpPr>
            <a:spLocks noGrp="1"/>
          </p:cNvSpPr>
          <p:nvPr>
            <p:ph type="body" idx="1"/>
          </p:nvPr>
        </p:nvSpPr>
        <p:spPr>
          <a:xfrm>
            <a:off x="530352" y="2704664"/>
            <a:ext cx="7772400" cy="3820680"/>
          </a:xfrm>
        </p:spPr>
        <p:txBody>
          <a:bodyPr vert="horz" lIns="45720" rIns="45720" anchor="t">
            <a:noAutofit/>
          </a:bodyPr>
          <a:lstStyle/>
          <a:p>
            <a:r>
              <a:rPr lang="zh-TW" altLang="en-US" sz="2800" dirty="0"/>
              <a:t>一</a:t>
            </a:r>
            <a:r>
              <a:rPr lang="zh-TW" altLang="en-US" sz="2800" dirty="0" smtClean="0"/>
              <a:t>、設置職業安全衛生管理單位及人員</a:t>
            </a:r>
            <a:endParaRPr lang="en-US" altLang="zh-TW" sz="2800" dirty="0" smtClean="0"/>
          </a:p>
          <a:p>
            <a:r>
              <a:rPr lang="zh-TW" altLang="en-US" sz="2800" dirty="0" smtClean="0"/>
              <a:t>二</a:t>
            </a:r>
            <a:r>
              <a:rPr lang="zh-TW" altLang="en-US" sz="2800" dirty="0"/>
              <a:t>、設置醫護人員</a:t>
            </a:r>
            <a:endParaRPr lang="en-US" altLang="zh-TW" sz="2800" dirty="0" smtClean="0"/>
          </a:p>
          <a:p>
            <a:r>
              <a:rPr lang="zh-TW" altLang="en-US" sz="2800" dirty="0" smtClean="0"/>
              <a:t>三、</a:t>
            </a:r>
            <a:r>
              <a:rPr lang="zh-TW" altLang="en-US" sz="2800" dirty="0"/>
              <a:t>安全衛生工作</a:t>
            </a:r>
            <a:r>
              <a:rPr lang="zh-TW" altLang="en-US" sz="2800" dirty="0" smtClean="0"/>
              <a:t>守則</a:t>
            </a:r>
            <a:endParaRPr lang="en-US" altLang="zh-TW" sz="2800" dirty="0" smtClean="0"/>
          </a:p>
          <a:p>
            <a:r>
              <a:rPr lang="zh-TW" altLang="en-US" sz="2800" dirty="0" smtClean="0"/>
              <a:t>四、教育訓練</a:t>
            </a:r>
            <a:endParaRPr lang="zh-TW" altLang="en-US" sz="2800" dirty="0"/>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56</a:t>
            </a:fld>
            <a:endParaRPr lang="zh-TW" altLang="en-US"/>
          </a:p>
        </p:txBody>
      </p:sp>
    </p:spTree>
    <p:extLst>
      <p:ext uri="{BB962C8B-B14F-4D97-AF65-F5344CB8AC3E}">
        <p14:creationId xmlns:p14="http://schemas.microsoft.com/office/powerpoint/2010/main" val="24875075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0"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dirty="0"/>
              <a:t>職業安全衛生管理</a:t>
            </a:r>
            <a:r>
              <a:rPr lang="zh-TW" altLang="en-US" dirty="0" smtClean="0"/>
              <a:t>事項</a:t>
            </a:r>
            <a:r>
              <a:rPr lang="en-US" altLang="zh-TW" dirty="0" smtClean="0"/>
              <a:t>(</a:t>
            </a:r>
            <a:r>
              <a:rPr lang="zh-TW" altLang="en-US" dirty="0" smtClean="0"/>
              <a:t>第</a:t>
            </a:r>
            <a:r>
              <a:rPr lang="en-US" altLang="zh-TW" dirty="0"/>
              <a:t>23</a:t>
            </a:r>
            <a:r>
              <a:rPr lang="zh-TW" altLang="en-US" dirty="0" smtClean="0"/>
              <a:t>條</a:t>
            </a:r>
            <a:r>
              <a:rPr lang="en-US" altLang="zh-TW" dirty="0" smtClean="0"/>
              <a:t>)</a:t>
            </a:r>
            <a:endParaRPr lang="en-US" altLang="zh-TW" dirty="0"/>
          </a:p>
        </p:txBody>
      </p:sp>
      <p:sp>
        <p:nvSpPr>
          <p:cNvPr id="649221" name="Rectangle 3"/>
          <p:cNvSpPr>
            <a:spLocks noGrp="1" noChangeArrowheads="1"/>
          </p:cNvSpPr>
          <p:nvPr>
            <p:ph idx="1"/>
          </p:nvPr>
        </p:nvSpPr>
        <p:spPr/>
        <p:txBody>
          <a:bodyPr/>
          <a:lstStyle/>
          <a:p>
            <a:pPr eaLnBrk="1" hangingPunct="1"/>
            <a:r>
              <a:rPr lang="zh-TW" altLang="en-US" dirty="0" smtClean="0"/>
              <a:t>雇主應依其事業單位之規模、性質，訂定</a:t>
            </a:r>
            <a:r>
              <a:rPr lang="zh-TW" altLang="en-US" dirty="0" smtClean="0">
                <a:solidFill>
                  <a:srgbClr val="0000CC"/>
                </a:solidFill>
              </a:rPr>
              <a:t>職業安全衛生管理計畫</a:t>
            </a:r>
            <a:r>
              <a:rPr lang="zh-TW" altLang="en-US" dirty="0" smtClean="0"/>
              <a:t>；並設置</a:t>
            </a:r>
            <a:r>
              <a:rPr lang="zh-TW" altLang="en-US" dirty="0" smtClean="0">
                <a:solidFill>
                  <a:srgbClr val="0000CC"/>
                </a:solidFill>
              </a:rPr>
              <a:t>安全衛生組織、人員</a:t>
            </a:r>
            <a:r>
              <a:rPr lang="zh-TW" altLang="en-US" dirty="0" smtClean="0"/>
              <a:t>，實施</a:t>
            </a:r>
            <a:r>
              <a:rPr lang="zh-TW" altLang="en-US" dirty="0" smtClean="0">
                <a:solidFill>
                  <a:srgbClr val="0000CC"/>
                </a:solidFill>
              </a:rPr>
              <a:t>安全衛生管理及自動檢查</a:t>
            </a:r>
            <a:r>
              <a:rPr lang="zh-TW" altLang="en-US" dirty="0" smtClean="0"/>
              <a:t>。</a:t>
            </a:r>
            <a:endParaRPr lang="en-US" altLang="zh-TW" dirty="0" smtClean="0"/>
          </a:p>
          <a:p>
            <a:pPr lvl="1"/>
            <a:r>
              <a:rPr lang="zh-TW" altLang="en-US" dirty="0">
                <a:solidFill>
                  <a:srgbClr val="FF0066"/>
                </a:solidFill>
              </a:rPr>
              <a:t>違反經通知限期改善，屆期未改善，處新臺幣</a:t>
            </a:r>
            <a:r>
              <a:rPr lang="en-US" altLang="zh-TW" dirty="0">
                <a:solidFill>
                  <a:srgbClr val="FF0066"/>
                </a:solidFill>
              </a:rPr>
              <a:t>3</a:t>
            </a:r>
            <a:r>
              <a:rPr lang="zh-TW" altLang="en-US" dirty="0">
                <a:solidFill>
                  <a:srgbClr val="FF0066"/>
                </a:solidFill>
              </a:rPr>
              <a:t>萬元以上</a:t>
            </a:r>
            <a:r>
              <a:rPr lang="en-US" altLang="zh-TW" dirty="0">
                <a:solidFill>
                  <a:srgbClr val="FF0066"/>
                </a:solidFill>
              </a:rPr>
              <a:t>15</a:t>
            </a:r>
            <a:r>
              <a:rPr lang="zh-TW" altLang="en-US" dirty="0">
                <a:solidFill>
                  <a:srgbClr val="FF0066"/>
                </a:solidFill>
              </a:rPr>
              <a:t>萬元以下罰鍰。</a:t>
            </a:r>
            <a:endParaRPr lang="zh-TW" altLang="en-US" dirty="0"/>
          </a:p>
          <a:p>
            <a:pPr lvl="1"/>
            <a:endParaRPr lang="zh-TW" altLang="en-US" dirty="0" smtClean="0"/>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57</a:t>
            </a:fld>
            <a:endParaRPr lang="zh-TW" altLang="en-US"/>
          </a:p>
        </p:txBody>
      </p:sp>
    </p:spTree>
    <p:extLst>
      <p:ext uri="{BB962C8B-B14F-4D97-AF65-F5344CB8AC3E}">
        <p14:creationId xmlns:p14="http://schemas.microsoft.com/office/powerpoint/2010/main" val="349420425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a:extLst>
            <a:ext uri="{909E8E84-426E-40DD-AFC4-6F175D3DCCD1}">
              <a14:hiddenFill xmlns:a14="http://schemas.microsoft.com/office/drawing/2010/main">
                <a:solidFill>
                  <a:schemeClr val="bg1">
                    <a:alpha val="38000"/>
                  </a:schemeClr>
                </a:solidFill>
              </a14:hiddenFill>
            </a:ext>
          </a:extLst>
        </p:spPr>
        <p:txBody>
          <a:bodyPr vert="horz" lIns="0" rIns="0" bIns="0" anchor="b">
            <a:noAutofit/>
          </a:bodyPr>
          <a:lstStyle/>
          <a:p>
            <a:pPr algn="ctr"/>
            <a:r>
              <a:rPr lang="zh-TW" altLang="zh-TW" sz="3600" dirty="0"/>
              <a:t>職業安全衛生組織</a:t>
            </a:r>
            <a:r>
              <a:rPr lang="zh-TW" altLang="en-US" sz="3600" dirty="0"/>
              <a:t>之</a:t>
            </a:r>
            <a:r>
              <a:rPr lang="zh-TW" altLang="en-US" sz="3600" dirty="0" smtClean="0"/>
              <a:t>職責</a:t>
            </a:r>
            <a:r>
              <a:rPr lang="en-US" altLang="zh-TW" sz="3600" dirty="0" smtClean="0"/>
              <a:t>(</a:t>
            </a:r>
            <a:r>
              <a:rPr lang="zh-TW" altLang="en-US" sz="3600" dirty="0" smtClean="0"/>
              <a:t>管理</a:t>
            </a:r>
            <a:r>
              <a:rPr lang="zh-TW" altLang="en-US" sz="3600" dirty="0"/>
              <a:t>辦法</a:t>
            </a:r>
            <a:r>
              <a:rPr lang="en-US" altLang="zh-TW" sz="3600" dirty="0" smtClean="0"/>
              <a:t>5-1)</a:t>
            </a:r>
            <a:endParaRPr lang="en-US" altLang="zh-TW" sz="3600" dirty="0"/>
          </a:p>
        </p:txBody>
      </p:sp>
      <p:sp>
        <p:nvSpPr>
          <p:cNvPr id="111619" name="Rectangle 3"/>
          <p:cNvSpPr>
            <a:spLocks noGrp="1" noChangeArrowheads="1"/>
          </p:cNvSpPr>
          <p:nvPr>
            <p:ph idx="1"/>
          </p:nvPr>
        </p:nvSpPr>
        <p:spPr/>
        <p:txBody>
          <a:bodyPr>
            <a:normAutofit fontScale="92500" lnSpcReduction="20000"/>
          </a:bodyPr>
          <a:lstStyle/>
          <a:p>
            <a:pPr marL="274320" lvl="1" indent="-274320">
              <a:buClr>
                <a:schemeClr val="accent2">
                  <a:lumMod val="50000"/>
                </a:schemeClr>
              </a:buClr>
              <a:buSzPct val="100000"/>
              <a:buFont typeface="Wingdings" pitchFamily="2" charset="2"/>
              <a:buChar char="Ø"/>
            </a:pPr>
            <a:r>
              <a:rPr lang="zh-TW" altLang="en-US" sz="2800" b="1" dirty="0">
                <a:solidFill>
                  <a:schemeClr val="accent1"/>
                </a:solidFill>
              </a:rPr>
              <a:t>管理要點</a:t>
            </a:r>
            <a:r>
              <a:rPr lang="zh-TW" altLang="en-US" sz="2800" b="1" dirty="0" smtClean="0">
                <a:solidFill>
                  <a:schemeClr val="accent1"/>
                </a:solidFill>
              </a:rPr>
              <a:t>第</a:t>
            </a:r>
            <a:r>
              <a:rPr lang="en-US" altLang="zh-TW" sz="2800" b="1" dirty="0" smtClean="0">
                <a:solidFill>
                  <a:schemeClr val="accent1"/>
                </a:solidFill>
              </a:rPr>
              <a:t>6-9</a:t>
            </a:r>
            <a:r>
              <a:rPr lang="zh-TW" altLang="en-US" sz="2800" b="1" dirty="0" smtClean="0">
                <a:solidFill>
                  <a:schemeClr val="accent1"/>
                </a:solidFill>
              </a:rPr>
              <a:t>條</a:t>
            </a:r>
            <a:endParaRPr lang="en-US" altLang="zh-TW" sz="2800" b="1" dirty="0">
              <a:solidFill>
                <a:schemeClr val="accent1"/>
              </a:solidFill>
            </a:endParaRPr>
          </a:p>
          <a:p>
            <a:pPr eaLnBrk="1" hangingPunct="1"/>
            <a:r>
              <a:rPr lang="zh-TW" altLang="en-US" dirty="0" smtClean="0"/>
              <a:t>第二類事業之</a:t>
            </a:r>
            <a:r>
              <a:rPr lang="zh-TW" altLang="en-US" dirty="0" smtClean="0">
                <a:solidFill>
                  <a:srgbClr val="C00000"/>
                </a:solidFill>
              </a:rPr>
              <a:t>事業單位</a:t>
            </a:r>
            <a:r>
              <a:rPr lang="zh-TW" altLang="en-US" dirty="0" smtClean="0"/>
              <a:t>勞工人數在</a:t>
            </a:r>
            <a:r>
              <a:rPr lang="en-US" altLang="zh-TW" dirty="0" smtClean="0">
                <a:solidFill>
                  <a:srgbClr val="C00000"/>
                </a:solidFill>
              </a:rPr>
              <a:t>300</a:t>
            </a:r>
            <a:r>
              <a:rPr lang="zh-TW" altLang="en-US" dirty="0" smtClean="0">
                <a:solidFill>
                  <a:srgbClr val="C00000"/>
                </a:solidFill>
              </a:rPr>
              <a:t>人</a:t>
            </a:r>
            <a:r>
              <a:rPr lang="zh-TW" altLang="en-US" dirty="0" smtClean="0"/>
              <a:t>以上或</a:t>
            </a:r>
            <a:r>
              <a:rPr lang="zh-TW" altLang="en-US" dirty="0" smtClean="0">
                <a:solidFill>
                  <a:srgbClr val="00B0F0"/>
                </a:solidFill>
              </a:rPr>
              <a:t>設有總機構</a:t>
            </a:r>
            <a:r>
              <a:rPr lang="zh-TW" altLang="en-US" dirty="0" smtClean="0"/>
              <a:t>總勞工人數在</a:t>
            </a:r>
            <a:r>
              <a:rPr lang="en-US" altLang="zh-TW" dirty="0" smtClean="0">
                <a:solidFill>
                  <a:srgbClr val="00B0F0"/>
                </a:solidFill>
              </a:rPr>
              <a:t>500</a:t>
            </a:r>
            <a:r>
              <a:rPr lang="zh-TW" altLang="en-US" dirty="0" smtClean="0">
                <a:solidFill>
                  <a:srgbClr val="00B0F0"/>
                </a:solidFill>
              </a:rPr>
              <a:t>人</a:t>
            </a:r>
            <a:r>
              <a:rPr lang="zh-TW" altLang="en-US" dirty="0" smtClean="0"/>
              <a:t>以上者，應設</a:t>
            </a:r>
            <a:r>
              <a:rPr lang="zh-TW" altLang="en-US" dirty="0" smtClean="0">
                <a:solidFill>
                  <a:srgbClr val="FF0000"/>
                </a:solidFill>
              </a:rPr>
              <a:t>直接隸屬雇主</a:t>
            </a:r>
            <a:r>
              <a:rPr lang="zh-TW" altLang="en-US" dirty="0" smtClean="0"/>
              <a:t>之</a:t>
            </a:r>
            <a:r>
              <a:rPr lang="zh-TW" altLang="en-US" dirty="0" smtClean="0">
                <a:solidFill>
                  <a:srgbClr val="FF0000"/>
                </a:solidFill>
              </a:rPr>
              <a:t>一級管理單位</a:t>
            </a:r>
            <a:endParaRPr lang="en-US" altLang="zh-TW" dirty="0" smtClean="0">
              <a:solidFill>
                <a:srgbClr val="FF0000"/>
              </a:solidFill>
            </a:endParaRPr>
          </a:p>
          <a:p>
            <a:pPr eaLnBrk="1" hangingPunct="1"/>
            <a:endParaRPr lang="en-US" altLang="zh-TW" dirty="0" smtClean="0">
              <a:solidFill>
                <a:srgbClr val="FF0000"/>
              </a:solidFill>
            </a:endParaRPr>
          </a:p>
          <a:p>
            <a:pPr eaLnBrk="1" hangingPunct="1"/>
            <a:r>
              <a:rPr lang="zh-TW" altLang="en-US" dirty="0" smtClean="0"/>
              <a:t>職業安全衛生</a:t>
            </a:r>
            <a:r>
              <a:rPr lang="zh-TW" altLang="en-US" dirty="0" smtClean="0">
                <a:solidFill>
                  <a:srgbClr val="0000FF"/>
                </a:solidFill>
              </a:rPr>
              <a:t>管理單位</a:t>
            </a:r>
            <a:r>
              <a:rPr lang="zh-TW" altLang="en-US" dirty="0" smtClean="0"/>
              <a:t>：</a:t>
            </a:r>
            <a:r>
              <a:rPr lang="zh-TW" altLang="en-US" u="sng" dirty="0" smtClean="0"/>
              <a:t>擬訂、規劃、督導</a:t>
            </a:r>
            <a:r>
              <a:rPr lang="zh-TW" altLang="en-US" dirty="0" smtClean="0"/>
              <a:t>及推動安全衛生管理事項，並指導有關部門實施。</a:t>
            </a:r>
            <a:endParaRPr lang="en-US" altLang="zh-TW" dirty="0"/>
          </a:p>
          <a:p>
            <a:pPr eaLnBrk="1" hangingPunct="1"/>
            <a:endParaRPr lang="en-US" altLang="zh-TW" dirty="0" smtClean="0"/>
          </a:p>
          <a:p>
            <a:pPr eaLnBrk="1" hangingPunct="1"/>
            <a:r>
              <a:rPr lang="zh-TW" altLang="en-US" dirty="0" smtClean="0"/>
              <a:t>職業安全衛生</a:t>
            </a:r>
            <a:r>
              <a:rPr lang="zh-TW" altLang="en-US" dirty="0" smtClean="0">
                <a:solidFill>
                  <a:srgbClr val="0000FF"/>
                </a:solidFill>
              </a:rPr>
              <a:t>委員會</a:t>
            </a:r>
            <a:r>
              <a:rPr lang="zh-TW" altLang="en-US" dirty="0" smtClean="0"/>
              <a:t>：對雇主擬訂之安全衛生政策提出建議，並</a:t>
            </a:r>
            <a:r>
              <a:rPr lang="zh-TW" altLang="en-US" u="sng" dirty="0" smtClean="0"/>
              <a:t>審議、協調及建議</a:t>
            </a:r>
            <a:r>
              <a:rPr lang="zh-TW" altLang="en-US" dirty="0" smtClean="0"/>
              <a:t>安全衛生相關事項。</a:t>
            </a:r>
            <a:r>
              <a:rPr lang="en-US" altLang="zh-TW" dirty="0" smtClean="0">
                <a:solidFill>
                  <a:srgbClr val="FF0000"/>
                </a:solidFill>
              </a:rPr>
              <a:t>(</a:t>
            </a:r>
            <a:r>
              <a:rPr lang="zh-TW" altLang="en-US" dirty="0" smtClean="0">
                <a:solidFill>
                  <a:srgbClr val="FF0000"/>
                </a:solidFill>
              </a:rPr>
              <a:t>每</a:t>
            </a:r>
            <a:r>
              <a:rPr lang="en-US" altLang="zh-TW" dirty="0" smtClean="0">
                <a:solidFill>
                  <a:srgbClr val="FF0000"/>
                </a:solidFill>
              </a:rPr>
              <a:t>3</a:t>
            </a:r>
            <a:r>
              <a:rPr lang="zh-TW" altLang="en-US" dirty="0" smtClean="0">
                <a:solidFill>
                  <a:srgbClr val="FF0000"/>
                </a:solidFill>
              </a:rPr>
              <a:t>個月至少召開</a:t>
            </a:r>
            <a:r>
              <a:rPr lang="en-US" altLang="zh-TW" dirty="0" smtClean="0">
                <a:solidFill>
                  <a:srgbClr val="FF0000"/>
                </a:solidFill>
              </a:rPr>
              <a:t>1</a:t>
            </a:r>
            <a:r>
              <a:rPr lang="zh-TW" altLang="en-US" dirty="0" smtClean="0">
                <a:solidFill>
                  <a:srgbClr val="FF0000"/>
                </a:solidFill>
              </a:rPr>
              <a:t>次會議</a:t>
            </a:r>
            <a:r>
              <a:rPr lang="en-US" altLang="zh-TW" dirty="0" smtClean="0">
                <a:solidFill>
                  <a:srgbClr val="FF0000"/>
                </a:solidFill>
              </a:rPr>
              <a:t>)</a:t>
            </a:r>
            <a:endParaRPr lang="zh-TW" altLang="en-US" dirty="0" smtClean="0">
              <a:solidFill>
                <a:srgbClr val="FF0000"/>
              </a:solidFill>
            </a:endParaRP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58</a:t>
            </a:fld>
            <a:endParaRPr lang="zh-TW" altLang="en-US"/>
          </a:p>
        </p:txBody>
      </p:sp>
    </p:spTree>
    <p:extLst>
      <p:ext uri="{BB962C8B-B14F-4D97-AF65-F5344CB8AC3E}">
        <p14:creationId xmlns:p14="http://schemas.microsoft.com/office/powerpoint/2010/main" val="62615086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vert="horz" lIns="0" rIns="0" bIns="0" anchor="b">
            <a:noAutofit/>
          </a:bodyPr>
          <a:lstStyle/>
          <a:p>
            <a:pPr algn="ctr"/>
            <a:r>
              <a:rPr lang="zh-TW" altLang="en-US" sz="3600" dirty="0"/>
              <a:t>職業安全衛生人員之</a:t>
            </a:r>
            <a:r>
              <a:rPr lang="zh-TW" altLang="en-US" sz="3600" dirty="0" smtClean="0"/>
              <a:t>職責</a:t>
            </a:r>
            <a:r>
              <a:rPr lang="en-US" altLang="zh-TW" sz="3600" dirty="0" smtClean="0"/>
              <a:t>(</a:t>
            </a:r>
            <a:r>
              <a:rPr lang="zh-TW" altLang="en-US" sz="3600" dirty="0" smtClean="0"/>
              <a:t>管理</a:t>
            </a:r>
            <a:r>
              <a:rPr lang="zh-TW" altLang="en-US" sz="3600" dirty="0"/>
              <a:t>辦法</a:t>
            </a:r>
            <a:r>
              <a:rPr lang="en-US" altLang="zh-TW" sz="3600" dirty="0" smtClean="0"/>
              <a:t>5-1)</a:t>
            </a:r>
            <a:endParaRPr lang="en-US" altLang="zh-TW" sz="3600" dirty="0"/>
          </a:p>
        </p:txBody>
      </p:sp>
      <p:sp>
        <p:nvSpPr>
          <p:cNvPr id="120835" name="Rectangle 3"/>
          <p:cNvSpPr>
            <a:spLocks noGrp="1" noChangeArrowheads="1"/>
          </p:cNvSpPr>
          <p:nvPr>
            <p:ph idx="1"/>
          </p:nvPr>
        </p:nvSpPr>
        <p:spPr/>
        <p:txBody>
          <a:bodyPr>
            <a:noAutofit/>
          </a:bodyPr>
          <a:lstStyle/>
          <a:p>
            <a:pPr eaLnBrk="1" hangingPunct="1"/>
            <a:r>
              <a:rPr lang="zh-TW" altLang="en-US" sz="2000" dirty="0" smtClean="0">
                <a:solidFill>
                  <a:srgbClr val="0070C0"/>
                </a:solidFill>
              </a:rPr>
              <a:t>第二類事業</a:t>
            </a:r>
            <a:r>
              <a:rPr lang="zh-TW" altLang="en-US" sz="2000" dirty="0" smtClean="0"/>
              <a:t>之事業單位勞工人數在</a:t>
            </a:r>
            <a:r>
              <a:rPr lang="en-US" altLang="zh-TW" sz="2000" dirty="0" smtClean="0">
                <a:solidFill>
                  <a:srgbClr val="FF0000"/>
                </a:solidFill>
              </a:rPr>
              <a:t>300</a:t>
            </a:r>
            <a:r>
              <a:rPr lang="zh-TW" altLang="en-US" sz="2000" dirty="0" smtClean="0">
                <a:solidFill>
                  <a:srgbClr val="FF0000"/>
                </a:solidFill>
              </a:rPr>
              <a:t>人以上者</a:t>
            </a:r>
            <a:r>
              <a:rPr lang="zh-TW" altLang="en-US" sz="2000" dirty="0" smtClean="0"/>
              <a:t>，所置管理人員應</a:t>
            </a:r>
            <a:r>
              <a:rPr lang="zh-TW" altLang="en-US" sz="2000" dirty="0" smtClean="0">
                <a:solidFill>
                  <a:srgbClr val="FF0000"/>
                </a:solidFill>
              </a:rPr>
              <a:t>至少</a:t>
            </a:r>
            <a:r>
              <a:rPr lang="en-US" altLang="zh-TW" sz="2000" dirty="0" smtClean="0">
                <a:solidFill>
                  <a:srgbClr val="FF0000"/>
                </a:solidFill>
              </a:rPr>
              <a:t>1</a:t>
            </a:r>
            <a:r>
              <a:rPr lang="zh-TW" altLang="en-US" sz="2000" dirty="0" smtClean="0">
                <a:solidFill>
                  <a:srgbClr val="FF0000"/>
                </a:solidFill>
              </a:rPr>
              <a:t>人為專職</a:t>
            </a:r>
            <a:r>
              <a:rPr lang="zh-TW" altLang="en-US" sz="2000" dirty="0" smtClean="0"/>
              <a:t>。</a:t>
            </a:r>
          </a:p>
          <a:p>
            <a:pPr eaLnBrk="1" hangingPunct="1"/>
            <a:r>
              <a:rPr lang="zh-TW" altLang="en-US" sz="2000" dirty="0" smtClean="0">
                <a:solidFill>
                  <a:srgbClr val="CC0099"/>
                </a:solidFill>
              </a:rPr>
              <a:t>未置管理師</a:t>
            </a:r>
            <a:r>
              <a:rPr lang="zh-TW" altLang="en-US" sz="2000" dirty="0" smtClean="0"/>
              <a:t>或</a:t>
            </a:r>
            <a:r>
              <a:rPr lang="zh-TW" altLang="en-US" sz="2000" dirty="0" smtClean="0">
                <a:solidFill>
                  <a:srgbClr val="CC0099"/>
                </a:solidFill>
              </a:rPr>
              <a:t>管理員</a:t>
            </a:r>
            <a:r>
              <a:rPr lang="zh-TW" altLang="en-US" sz="2000" dirty="0" smtClean="0"/>
              <a:t>之</a:t>
            </a:r>
            <a:r>
              <a:rPr lang="zh-TW" altLang="en-US" sz="2000" dirty="0" smtClean="0">
                <a:solidFill>
                  <a:srgbClr val="0070C0"/>
                </a:solidFill>
              </a:rPr>
              <a:t>職業安全衛生業務主管</a:t>
            </a:r>
          </a:p>
          <a:p>
            <a:pPr lvl="1" eaLnBrk="1" hangingPunct="1"/>
            <a:r>
              <a:rPr lang="zh-TW" altLang="en-US" sz="1800" u="sng" dirty="0" smtClean="0"/>
              <a:t>擬訂、規劃及推動</a:t>
            </a:r>
            <a:r>
              <a:rPr lang="zh-TW" altLang="en-US" sz="1800" dirty="0" smtClean="0"/>
              <a:t>安全衛生管理事項</a:t>
            </a:r>
          </a:p>
          <a:p>
            <a:pPr eaLnBrk="1" hangingPunct="1"/>
            <a:r>
              <a:rPr lang="zh-TW" altLang="en-US" sz="2000" dirty="0" smtClean="0">
                <a:solidFill>
                  <a:srgbClr val="CC0099"/>
                </a:solidFill>
              </a:rPr>
              <a:t>置管理師</a:t>
            </a:r>
            <a:r>
              <a:rPr lang="zh-TW" altLang="en-US" sz="2000" dirty="0" smtClean="0"/>
              <a:t>或</a:t>
            </a:r>
            <a:r>
              <a:rPr lang="zh-TW" altLang="en-US" sz="2000" dirty="0" smtClean="0">
                <a:solidFill>
                  <a:srgbClr val="CC0099"/>
                </a:solidFill>
              </a:rPr>
              <a:t>管理員</a:t>
            </a:r>
            <a:r>
              <a:rPr lang="zh-TW" altLang="en-US" sz="2000" dirty="0" smtClean="0"/>
              <a:t>之</a:t>
            </a:r>
            <a:r>
              <a:rPr lang="zh-TW" altLang="en-US" sz="2000" dirty="0" smtClean="0">
                <a:solidFill>
                  <a:srgbClr val="0070C0"/>
                </a:solidFill>
              </a:rPr>
              <a:t>職業安全衛生業務主管</a:t>
            </a:r>
          </a:p>
          <a:p>
            <a:pPr lvl="1" eaLnBrk="1" hangingPunct="1"/>
            <a:r>
              <a:rPr lang="zh-TW" altLang="en-US" sz="1800" u="sng" dirty="0" smtClean="0"/>
              <a:t>主管及督導</a:t>
            </a:r>
            <a:r>
              <a:rPr lang="zh-TW" altLang="en-US" sz="1800" dirty="0" smtClean="0"/>
              <a:t>安全衛生管理事項</a:t>
            </a:r>
          </a:p>
          <a:p>
            <a:pPr eaLnBrk="1" hangingPunct="1"/>
            <a:r>
              <a:rPr lang="zh-TW" altLang="en-US" sz="2000" dirty="0" smtClean="0">
                <a:solidFill>
                  <a:srgbClr val="CC0099"/>
                </a:solidFill>
              </a:rPr>
              <a:t>職業安全</a:t>
            </a:r>
            <a:r>
              <a:rPr lang="en-US" altLang="zh-TW" sz="2000" dirty="0" smtClean="0">
                <a:solidFill>
                  <a:srgbClr val="CC0099"/>
                </a:solidFill>
              </a:rPr>
              <a:t>(</a:t>
            </a:r>
            <a:r>
              <a:rPr lang="zh-TW" altLang="en-US" sz="2000" dirty="0" smtClean="0">
                <a:solidFill>
                  <a:srgbClr val="CC0099"/>
                </a:solidFill>
              </a:rPr>
              <a:t>衛生</a:t>
            </a:r>
            <a:r>
              <a:rPr lang="en-US" altLang="zh-TW" sz="2000" dirty="0" smtClean="0">
                <a:solidFill>
                  <a:srgbClr val="CC0099"/>
                </a:solidFill>
              </a:rPr>
              <a:t>)</a:t>
            </a:r>
            <a:r>
              <a:rPr lang="zh-TW" altLang="en-US" sz="2000" dirty="0" smtClean="0">
                <a:solidFill>
                  <a:srgbClr val="CC0099"/>
                </a:solidFill>
              </a:rPr>
              <a:t>管理師或管理員</a:t>
            </a:r>
          </a:p>
          <a:p>
            <a:pPr lvl="1" eaLnBrk="1" hangingPunct="1"/>
            <a:r>
              <a:rPr lang="zh-TW" altLang="en-US" sz="1800" u="sng" dirty="0" smtClean="0"/>
              <a:t>擬訂、規劃及推動</a:t>
            </a:r>
            <a:r>
              <a:rPr lang="zh-TW" altLang="en-US" sz="1800" dirty="0" smtClean="0"/>
              <a:t>安全衛生管理事項，並指導有關部門實施</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59</a:t>
            </a:fld>
            <a:endParaRPr lang="zh-TW" altLang="en-US"/>
          </a:p>
        </p:txBody>
      </p:sp>
    </p:spTree>
    <p:extLst>
      <p:ext uri="{BB962C8B-B14F-4D97-AF65-F5344CB8AC3E}">
        <p14:creationId xmlns:p14="http://schemas.microsoft.com/office/powerpoint/2010/main" val="4418026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名詞定義</a:t>
            </a:r>
            <a:endParaRPr lang="zh-TW" altLang="en-US" dirty="0"/>
          </a:p>
        </p:txBody>
      </p:sp>
      <p:sp>
        <p:nvSpPr>
          <p:cNvPr id="3" name="文字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6</a:t>
            </a:fld>
            <a:endParaRPr lang="zh-TW" altLang="en-US"/>
          </a:p>
        </p:txBody>
      </p:sp>
    </p:spTree>
    <p:extLst>
      <p:ext uri="{BB962C8B-B14F-4D97-AF65-F5344CB8AC3E}">
        <p14:creationId xmlns:p14="http://schemas.microsoft.com/office/powerpoint/2010/main" val="35946319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vert="horz" lIns="0" rIns="0" bIns="0" anchor="b">
            <a:noAutofit/>
          </a:bodyPr>
          <a:lstStyle/>
          <a:p>
            <a:pPr algn="ctr"/>
            <a:r>
              <a:rPr lang="zh-TW" altLang="en-US" sz="3200" dirty="0"/>
              <a:t>工作場所負責人及各級主管之</a:t>
            </a:r>
            <a:r>
              <a:rPr lang="zh-TW" altLang="en-US" sz="3200" dirty="0" smtClean="0"/>
              <a:t>職責</a:t>
            </a:r>
            <a:r>
              <a:rPr lang="en-US" altLang="zh-TW" sz="2800" dirty="0" smtClean="0"/>
              <a:t>(</a:t>
            </a:r>
            <a:r>
              <a:rPr lang="zh-TW" altLang="en-US" sz="2800" dirty="0" smtClean="0"/>
              <a:t>管理</a:t>
            </a:r>
            <a:r>
              <a:rPr lang="zh-TW" altLang="en-US" sz="2800" dirty="0"/>
              <a:t>辦法</a:t>
            </a:r>
            <a:r>
              <a:rPr lang="en-US" altLang="zh-TW" sz="2800" dirty="0" smtClean="0"/>
              <a:t>5-1)</a:t>
            </a:r>
            <a:endParaRPr lang="en-US" altLang="zh-TW" sz="3200" dirty="0"/>
          </a:p>
        </p:txBody>
      </p:sp>
      <p:sp>
        <p:nvSpPr>
          <p:cNvPr id="119811" name="Rectangle 3"/>
          <p:cNvSpPr>
            <a:spLocks noGrp="1" noChangeArrowheads="1"/>
          </p:cNvSpPr>
          <p:nvPr>
            <p:ph idx="1"/>
          </p:nvPr>
        </p:nvSpPr>
        <p:spPr/>
        <p:txBody>
          <a:bodyPr>
            <a:normAutofit/>
          </a:bodyPr>
          <a:lstStyle/>
          <a:p>
            <a:pPr eaLnBrk="1" hangingPunct="1"/>
            <a:r>
              <a:rPr lang="zh-TW" altLang="en-US" dirty="0" smtClean="0">
                <a:solidFill>
                  <a:srgbClr val="CC0099"/>
                </a:solidFill>
              </a:rPr>
              <a:t>工作場所負責人及各級主管</a:t>
            </a:r>
          </a:p>
          <a:p>
            <a:pPr lvl="1" eaLnBrk="1" hangingPunct="1"/>
            <a:r>
              <a:rPr lang="zh-TW" altLang="en-US" dirty="0" smtClean="0"/>
              <a:t>依職權</a:t>
            </a:r>
            <a:r>
              <a:rPr lang="zh-TW" altLang="en-US" u="sng" dirty="0" smtClean="0">
                <a:solidFill>
                  <a:srgbClr val="CC0000"/>
                </a:solidFill>
              </a:rPr>
              <a:t>指揮、監督所屬執行</a:t>
            </a:r>
            <a:r>
              <a:rPr lang="zh-TW" altLang="en-US" dirty="0" smtClean="0"/>
              <a:t>安全衛生管理事項，並協調及指導有關人員實施。</a:t>
            </a:r>
          </a:p>
          <a:p>
            <a:pPr eaLnBrk="1" hangingPunct="1"/>
            <a:r>
              <a:rPr lang="zh-TW" altLang="en-US" dirty="0" smtClean="0"/>
              <a:t>職業安全衛生組織、人員、工作場所負責人及各級主管雇主應使其</a:t>
            </a:r>
            <a:r>
              <a:rPr lang="zh-TW" altLang="en-US" dirty="0" smtClean="0">
                <a:solidFill>
                  <a:srgbClr val="FF0000"/>
                </a:solidFill>
              </a:rPr>
              <a:t>接受安全衛生教育訓練</a:t>
            </a:r>
            <a:r>
              <a:rPr lang="zh-TW" altLang="en-US" dirty="0" smtClean="0"/>
              <a:t>。</a:t>
            </a:r>
          </a:p>
          <a:p>
            <a:pPr eaLnBrk="1" hangingPunct="1"/>
            <a:r>
              <a:rPr lang="zh-TW" altLang="en-US" dirty="0" smtClean="0"/>
              <a:t>安全衛生</a:t>
            </a:r>
            <a:r>
              <a:rPr lang="zh-TW" altLang="en-US" dirty="0" smtClean="0">
                <a:solidFill>
                  <a:srgbClr val="FF0000"/>
                </a:solidFill>
              </a:rPr>
              <a:t>管理、教育訓練</a:t>
            </a:r>
            <a:r>
              <a:rPr lang="zh-TW" altLang="en-US" dirty="0" smtClean="0"/>
              <a:t>之執行，應作成</a:t>
            </a:r>
            <a:r>
              <a:rPr lang="zh-TW" altLang="en-US" dirty="0" smtClean="0">
                <a:solidFill>
                  <a:srgbClr val="FF0000"/>
                </a:solidFill>
              </a:rPr>
              <a:t>紀錄備查</a:t>
            </a:r>
            <a:r>
              <a:rPr lang="zh-TW" altLang="en-US" dirty="0" smtClean="0"/>
              <a:t>。</a:t>
            </a:r>
            <a:endParaRPr lang="zh-TW" altLang="en-US" sz="3600" dirty="0" smtClean="0"/>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60</a:t>
            </a:fld>
            <a:endParaRPr lang="zh-TW" altLang="en-US"/>
          </a:p>
        </p:txBody>
      </p:sp>
    </p:spTree>
    <p:extLst>
      <p:ext uri="{BB962C8B-B14F-4D97-AF65-F5344CB8AC3E}">
        <p14:creationId xmlns:p14="http://schemas.microsoft.com/office/powerpoint/2010/main" val="75047359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醫護人員（第</a:t>
            </a:r>
            <a:r>
              <a:rPr lang="en-US" altLang="zh-TW" dirty="0" smtClean="0"/>
              <a:t>22</a:t>
            </a:r>
            <a:r>
              <a:rPr lang="zh-TW" altLang="en-US" dirty="0" smtClean="0"/>
              <a:t>條）</a:t>
            </a:r>
            <a:endParaRPr lang="zh-TW" altLang="en-US" dirty="0"/>
          </a:p>
        </p:txBody>
      </p:sp>
      <p:sp>
        <p:nvSpPr>
          <p:cNvPr id="3" name="內容版面配置區 2"/>
          <p:cNvSpPr>
            <a:spLocks noGrp="1"/>
          </p:cNvSpPr>
          <p:nvPr>
            <p:ph idx="1"/>
          </p:nvPr>
        </p:nvSpPr>
        <p:spPr/>
        <p:txBody>
          <a:bodyPr>
            <a:normAutofit fontScale="92500"/>
          </a:bodyPr>
          <a:lstStyle/>
          <a:p>
            <a:pPr marL="274320" lvl="1" indent="-274320">
              <a:buClr>
                <a:schemeClr val="accent2">
                  <a:lumMod val="50000"/>
                </a:schemeClr>
              </a:buClr>
              <a:buSzPct val="100000"/>
              <a:buFont typeface="Wingdings" pitchFamily="2" charset="2"/>
              <a:buChar char="Ø"/>
            </a:pPr>
            <a:r>
              <a:rPr lang="zh-TW" altLang="en-US" sz="2800" b="1" dirty="0">
                <a:solidFill>
                  <a:schemeClr val="accent1"/>
                </a:solidFill>
              </a:rPr>
              <a:t>管理要點</a:t>
            </a:r>
            <a:r>
              <a:rPr lang="zh-TW" altLang="en-US" sz="2800" b="1" dirty="0" smtClean="0">
                <a:solidFill>
                  <a:schemeClr val="accent1"/>
                </a:solidFill>
              </a:rPr>
              <a:t>第</a:t>
            </a:r>
            <a:r>
              <a:rPr lang="en-US" altLang="zh-TW" sz="2800" b="1" dirty="0" smtClean="0">
                <a:solidFill>
                  <a:schemeClr val="accent1"/>
                </a:solidFill>
              </a:rPr>
              <a:t>24</a:t>
            </a:r>
            <a:r>
              <a:rPr lang="zh-TW" altLang="en-US" sz="2800" b="1" dirty="0" smtClean="0">
                <a:solidFill>
                  <a:schemeClr val="accent1"/>
                </a:solidFill>
              </a:rPr>
              <a:t>條</a:t>
            </a:r>
            <a:endParaRPr lang="en-US" altLang="zh-TW" sz="2800" b="1" dirty="0">
              <a:solidFill>
                <a:schemeClr val="accent1"/>
              </a:solidFill>
            </a:endParaRPr>
          </a:p>
          <a:p>
            <a:r>
              <a:rPr lang="zh-TW" altLang="en-US" dirty="0" smtClean="0"/>
              <a:t>事業單位</a:t>
            </a:r>
            <a:r>
              <a:rPr lang="zh-TW" altLang="en-US" dirty="0">
                <a:solidFill>
                  <a:srgbClr val="FF0000"/>
                </a:solidFill>
              </a:rPr>
              <a:t>勞工人數在五十人以上</a:t>
            </a:r>
            <a:r>
              <a:rPr lang="zh-TW" altLang="en-US" dirty="0"/>
              <a:t>者，應</a:t>
            </a:r>
            <a:r>
              <a:rPr lang="zh-TW" altLang="en-US" dirty="0">
                <a:solidFill>
                  <a:srgbClr val="FF0000"/>
                </a:solidFill>
              </a:rPr>
              <a:t>僱用或特約醫護人員</a:t>
            </a:r>
            <a:r>
              <a:rPr lang="zh-TW" altLang="en-US" dirty="0"/>
              <a:t>，辦理健康</a:t>
            </a:r>
            <a:r>
              <a:rPr lang="zh-TW" altLang="en-US" dirty="0" smtClean="0"/>
              <a:t>管理</a:t>
            </a:r>
            <a:r>
              <a:rPr lang="zh-TW" altLang="en-US" dirty="0"/>
              <a:t>、職業病預防及健康促進等勞工健康保護事項。</a:t>
            </a:r>
          </a:p>
          <a:p>
            <a:r>
              <a:rPr lang="zh-TW" altLang="en-US" dirty="0"/>
              <a:t>前項職業病預防事項應配合第二十三條之安全衛生人員辦理之。</a:t>
            </a:r>
          </a:p>
          <a:p>
            <a:r>
              <a:rPr lang="zh-TW" altLang="en-US" dirty="0"/>
              <a:t>第一項事業單位之適用日期，中央主管機關得依規模、性質分階段公告。</a:t>
            </a:r>
          </a:p>
          <a:p>
            <a:r>
              <a:rPr lang="zh-TW" altLang="en-US" dirty="0"/>
              <a:t>第一項有關從事勞工健康服務之醫護人員資格、勞工健康保護及其他應</a:t>
            </a:r>
            <a:r>
              <a:rPr lang="zh-TW" altLang="en-US" dirty="0" smtClean="0"/>
              <a:t>遵行</a:t>
            </a:r>
            <a:r>
              <a:rPr lang="zh-TW" altLang="en-US" dirty="0"/>
              <a:t>事項之規則，由中央主管機關定之。</a:t>
            </a:r>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61</a:t>
            </a:fld>
            <a:endParaRPr lang="zh-TW" altLang="en-US"/>
          </a:p>
        </p:txBody>
      </p:sp>
    </p:spTree>
    <p:extLst>
      <p:ext uri="{BB962C8B-B14F-4D97-AF65-F5344CB8AC3E}">
        <p14:creationId xmlns:p14="http://schemas.microsoft.com/office/powerpoint/2010/main" val="4910251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微軟正黑體" pitchFamily="34" charset="-120"/>
                <a:ea typeface="微軟正黑體" pitchFamily="34" charset="-120"/>
              </a:rPr>
              <a:t>安全衛生工作守則之內容</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第</a:t>
            </a:r>
            <a:r>
              <a:rPr lang="en-US" altLang="zh-TW" dirty="0" smtClean="0">
                <a:latin typeface="微軟正黑體" pitchFamily="34" charset="-120"/>
                <a:ea typeface="微軟正黑體" pitchFamily="34" charset="-120"/>
              </a:rPr>
              <a:t>34</a:t>
            </a:r>
            <a:r>
              <a:rPr lang="zh-TW" altLang="en-US" dirty="0" smtClean="0">
                <a:latin typeface="微軟正黑體" pitchFamily="34" charset="-120"/>
                <a:ea typeface="微軟正黑體" pitchFamily="34" charset="-120"/>
              </a:rPr>
              <a:t>條</a:t>
            </a:r>
            <a:r>
              <a:rPr lang="en-US" altLang="zh-TW" dirty="0" smtClean="0">
                <a:latin typeface="微軟正黑體" pitchFamily="34" charset="-120"/>
                <a:ea typeface="微軟正黑體" pitchFamily="34" charset="-120"/>
              </a:rPr>
              <a:t>)</a:t>
            </a:r>
            <a:endParaRPr lang="zh-TW" altLang="en-US" dirty="0"/>
          </a:p>
        </p:txBody>
      </p:sp>
      <p:sp>
        <p:nvSpPr>
          <p:cNvPr id="3" name="內容版面配置區 2"/>
          <p:cNvSpPr>
            <a:spLocks noGrp="1"/>
          </p:cNvSpPr>
          <p:nvPr>
            <p:ph idx="1"/>
          </p:nvPr>
        </p:nvSpPr>
        <p:spPr/>
        <p:txBody>
          <a:bodyPr/>
          <a:lstStyle/>
          <a:p>
            <a:pPr marL="274320" lvl="1" indent="-274320">
              <a:buClr>
                <a:schemeClr val="accent2">
                  <a:lumMod val="50000"/>
                </a:schemeClr>
              </a:buClr>
              <a:buSzPct val="100000"/>
              <a:buFont typeface="Wingdings" pitchFamily="2" charset="2"/>
              <a:buChar char="Ø"/>
            </a:pPr>
            <a:r>
              <a:rPr lang="zh-TW" altLang="en-US" sz="2800" b="1" dirty="0">
                <a:solidFill>
                  <a:schemeClr val="accent1"/>
                </a:solidFill>
              </a:rPr>
              <a:t>管理要點</a:t>
            </a:r>
            <a:r>
              <a:rPr lang="zh-TW" altLang="en-US" sz="2800" b="1" dirty="0" smtClean="0">
                <a:solidFill>
                  <a:schemeClr val="accent1"/>
                </a:solidFill>
              </a:rPr>
              <a:t>第</a:t>
            </a:r>
            <a:r>
              <a:rPr lang="en-US" altLang="zh-TW" sz="2800" b="1" dirty="0" smtClean="0">
                <a:solidFill>
                  <a:schemeClr val="accent1"/>
                </a:solidFill>
              </a:rPr>
              <a:t>12</a:t>
            </a:r>
            <a:r>
              <a:rPr lang="zh-TW" altLang="en-US" sz="2800" b="1" dirty="0" smtClean="0">
                <a:solidFill>
                  <a:schemeClr val="accent1"/>
                </a:solidFill>
              </a:rPr>
              <a:t>條</a:t>
            </a:r>
            <a:endParaRPr lang="en-US" altLang="zh-TW" sz="2800" b="1" dirty="0">
              <a:solidFill>
                <a:schemeClr val="accent1"/>
              </a:solidFill>
            </a:endParaRPr>
          </a:p>
          <a:p>
            <a:pPr lvl="1"/>
            <a:r>
              <a:rPr lang="zh-TW" altLang="en-US" dirty="0" smtClean="0"/>
              <a:t>雇主</a:t>
            </a:r>
            <a:r>
              <a:rPr lang="zh-TW" altLang="en-US" dirty="0"/>
              <a:t>應依本法及有關規定</a:t>
            </a:r>
            <a:r>
              <a:rPr lang="zh-TW" altLang="en-US" dirty="0">
                <a:solidFill>
                  <a:srgbClr val="FF0000"/>
                </a:solidFill>
              </a:rPr>
              <a:t>會同勞工代表</a:t>
            </a:r>
            <a:r>
              <a:rPr lang="zh-TW" altLang="en-US" dirty="0"/>
              <a:t>訂定適合其需要之安全衛生工作守 則，</a:t>
            </a:r>
            <a:r>
              <a:rPr lang="zh-TW" altLang="en-US" dirty="0">
                <a:solidFill>
                  <a:srgbClr val="FF0000"/>
                </a:solidFill>
              </a:rPr>
              <a:t>報經勞動檢查機構備查</a:t>
            </a:r>
            <a:r>
              <a:rPr lang="zh-TW" altLang="en-US" dirty="0"/>
              <a:t>後，公告實施。 </a:t>
            </a:r>
            <a:endParaRPr lang="en-US" altLang="zh-TW" dirty="0" smtClean="0"/>
          </a:p>
          <a:p>
            <a:pPr lvl="1"/>
            <a:r>
              <a:rPr lang="zh-TW" altLang="en-US" dirty="0" smtClean="0"/>
              <a:t>勞工</a:t>
            </a:r>
            <a:r>
              <a:rPr lang="zh-TW" altLang="en-US" dirty="0"/>
              <a:t>對於前項安全衛生工作守則，應切實遵行。</a:t>
            </a:r>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62</a:t>
            </a:fld>
            <a:endParaRPr lang="zh-TW" altLang="en-US"/>
          </a:p>
        </p:txBody>
      </p:sp>
    </p:spTree>
    <p:extLst>
      <p:ext uri="{BB962C8B-B14F-4D97-AF65-F5344CB8AC3E}">
        <p14:creationId xmlns:p14="http://schemas.microsoft.com/office/powerpoint/2010/main" val="34045849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6"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ctr">
            <a:noAutofit/>
          </a:bodyPr>
          <a:lstStyle/>
          <a:p>
            <a:pPr algn="ctr">
              <a:lnSpc>
                <a:spcPct val="150000"/>
              </a:lnSpc>
            </a:pPr>
            <a:r>
              <a:rPr lang="zh-TW" altLang="en-US" sz="4400" dirty="0">
                <a:latin typeface="微軟正黑體" pitchFamily="34" charset="-120"/>
                <a:ea typeface="微軟正黑體" pitchFamily="34" charset="-120"/>
              </a:rPr>
              <a:t>安全衛生工作守則之</a:t>
            </a:r>
            <a:r>
              <a:rPr lang="zh-TW" altLang="en-US" sz="4400" dirty="0" smtClean="0">
                <a:latin typeface="微軟正黑體" pitchFamily="34" charset="-120"/>
                <a:ea typeface="微軟正黑體" pitchFamily="34" charset="-120"/>
              </a:rPr>
              <a:t>內容</a:t>
            </a:r>
            <a:r>
              <a:rPr lang="en-US" altLang="zh-TW" sz="4400" dirty="0" smtClean="0">
                <a:latin typeface="微軟正黑體" pitchFamily="34" charset="-120"/>
                <a:ea typeface="微軟正黑體" pitchFamily="34" charset="-120"/>
              </a:rPr>
              <a:t>(</a:t>
            </a:r>
            <a:r>
              <a:rPr lang="zh-TW" altLang="en-US" sz="4400" dirty="0" smtClean="0">
                <a:latin typeface="微軟正黑體" pitchFamily="34" charset="-120"/>
                <a:ea typeface="微軟正黑體" pitchFamily="34" charset="-120"/>
              </a:rPr>
              <a:t>細則</a:t>
            </a:r>
            <a:r>
              <a:rPr lang="en-US" altLang="zh-TW" sz="4400" dirty="0" smtClean="0">
                <a:latin typeface="微軟正黑體" pitchFamily="34" charset="-120"/>
                <a:ea typeface="微軟正黑體" pitchFamily="34" charset="-120"/>
              </a:rPr>
              <a:t>41)</a:t>
            </a:r>
            <a:endParaRPr lang="en-US" altLang="zh-TW" sz="4400" dirty="0">
              <a:latin typeface="微軟正黑體" pitchFamily="34" charset="-120"/>
              <a:ea typeface="微軟正黑體" pitchFamily="34" charset="-120"/>
            </a:endParaRPr>
          </a:p>
        </p:txBody>
      </p:sp>
      <p:sp>
        <p:nvSpPr>
          <p:cNvPr id="668677" name="Rectangle 3"/>
          <p:cNvSpPr>
            <a:spLocks noGrp="1" noChangeArrowheads="1"/>
          </p:cNvSpPr>
          <p:nvPr>
            <p:ph idx="1"/>
          </p:nvPr>
        </p:nvSpPr>
        <p:spPr/>
        <p:txBody>
          <a:bodyPr>
            <a:normAutofit fontScale="85000" lnSpcReduction="10000"/>
          </a:bodyPr>
          <a:lstStyle/>
          <a:p>
            <a:pPr marL="274320" lvl="1" indent="-274320">
              <a:buClr>
                <a:schemeClr val="accent2">
                  <a:lumMod val="50000"/>
                </a:schemeClr>
              </a:buClr>
              <a:buSzPct val="100000"/>
              <a:buFont typeface="Wingdings" pitchFamily="2" charset="2"/>
              <a:buChar char="Ø"/>
            </a:pPr>
            <a:r>
              <a:rPr lang="zh-TW" altLang="en-US" sz="2800" b="1" dirty="0">
                <a:solidFill>
                  <a:schemeClr val="accent1"/>
                </a:solidFill>
              </a:rPr>
              <a:t>管理要點</a:t>
            </a:r>
            <a:r>
              <a:rPr lang="zh-TW" altLang="en-US" sz="2800" b="1" dirty="0" smtClean="0">
                <a:solidFill>
                  <a:schemeClr val="accent1"/>
                </a:solidFill>
              </a:rPr>
              <a:t>第</a:t>
            </a:r>
            <a:r>
              <a:rPr lang="en-US" altLang="zh-TW" sz="2800" b="1" dirty="0" smtClean="0">
                <a:solidFill>
                  <a:schemeClr val="accent1"/>
                </a:solidFill>
              </a:rPr>
              <a:t>12</a:t>
            </a:r>
            <a:r>
              <a:rPr lang="zh-TW" altLang="en-US" sz="2800" b="1" dirty="0" smtClean="0">
                <a:solidFill>
                  <a:schemeClr val="accent1"/>
                </a:solidFill>
              </a:rPr>
              <a:t>條</a:t>
            </a:r>
            <a:endParaRPr lang="en-US" altLang="zh-TW" sz="2800" b="1" dirty="0">
              <a:solidFill>
                <a:schemeClr val="accent1"/>
              </a:solidFill>
            </a:endParaRPr>
          </a:p>
          <a:p>
            <a:pPr eaLnBrk="1" hangingPunct="1"/>
            <a:r>
              <a:rPr lang="zh-TW" altLang="en-US" sz="2800" dirty="0" smtClean="0"/>
              <a:t>所定安全衛生工作守則之內容，依下列事項定之：</a:t>
            </a:r>
          </a:p>
          <a:p>
            <a:pPr lvl="1">
              <a:buFont typeface="Wingdings" pitchFamily="2" charset="2"/>
              <a:buNone/>
            </a:pPr>
            <a:r>
              <a:rPr lang="zh-TW" altLang="en-US" dirty="0" smtClean="0"/>
              <a:t>一、事業之安全衛生管理及各級之權責。</a:t>
            </a:r>
          </a:p>
          <a:p>
            <a:pPr lvl="1">
              <a:buFont typeface="Wingdings" pitchFamily="2" charset="2"/>
              <a:buNone/>
            </a:pPr>
            <a:r>
              <a:rPr lang="zh-TW" altLang="en-US" dirty="0" smtClean="0"/>
              <a:t>二、</a:t>
            </a:r>
            <a:r>
              <a:rPr lang="zh-TW" altLang="en-US" dirty="0" smtClean="0">
                <a:solidFill>
                  <a:srgbClr val="FF0000"/>
                </a:solidFill>
              </a:rPr>
              <a:t>機械、設備或器具之維護及檢查。</a:t>
            </a:r>
          </a:p>
          <a:p>
            <a:pPr lvl="1">
              <a:buFont typeface="Wingdings" pitchFamily="2" charset="2"/>
              <a:buNone/>
            </a:pPr>
            <a:r>
              <a:rPr lang="zh-TW" altLang="en-US" dirty="0" smtClean="0"/>
              <a:t>三、工作安全及衛生標準。</a:t>
            </a:r>
          </a:p>
          <a:p>
            <a:pPr lvl="1">
              <a:buFont typeface="Wingdings" pitchFamily="2" charset="2"/>
              <a:buNone/>
            </a:pPr>
            <a:r>
              <a:rPr lang="zh-TW" altLang="en-US" dirty="0" smtClean="0"/>
              <a:t>四、教育及訓練。</a:t>
            </a:r>
          </a:p>
          <a:p>
            <a:pPr lvl="1">
              <a:buFont typeface="Wingdings" pitchFamily="2" charset="2"/>
              <a:buNone/>
            </a:pPr>
            <a:r>
              <a:rPr lang="zh-TW" altLang="en-US" dirty="0" smtClean="0"/>
              <a:t>五、</a:t>
            </a:r>
            <a:r>
              <a:rPr lang="zh-TW" altLang="en-US" dirty="0" smtClean="0">
                <a:solidFill>
                  <a:srgbClr val="FF0000"/>
                </a:solidFill>
              </a:rPr>
              <a:t>健康指導及管理措施。</a:t>
            </a:r>
          </a:p>
          <a:p>
            <a:pPr lvl="1">
              <a:buFont typeface="Wingdings" pitchFamily="2" charset="2"/>
              <a:buNone/>
            </a:pPr>
            <a:r>
              <a:rPr lang="zh-TW" altLang="en-US" dirty="0" smtClean="0"/>
              <a:t>六、急救及搶救。</a:t>
            </a:r>
          </a:p>
          <a:p>
            <a:pPr lvl="1">
              <a:buFont typeface="Wingdings" pitchFamily="2" charset="2"/>
              <a:buNone/>
            </a:pPr>
            <a:r>
              <a:rPr lang="zh-TW" altLang="en-US" dirty="0" smtClean="0"/>
              <a:t>七、防護設備之準備、維持及使用。</a:t>
            </a:r>
          </a:p>
          <a:p>
            <a:pPr lvl="1">
              <a:buFont typeface="Wingdings" pitchFamily="2" charset="2"/>
              <a:buNone/>
            </a:pPr>
            <a:r>
              <a:rPr lang="zh-TW" altLang="en-US" dirty="0" smtClean="0"/>
              <a:t>八、事故通報及報告。</a:t>
            </a:r>
          </a:p>
          <a:p>
            <a:pPr lvl="1">
              <a:buFont typeface="Wingdings" pitchFamily="2" charset="2"/>
              <a:buNone/>
            </a:pPr>
            <a:r>
              <a:rPr lang="zh-TW" altLang="en-US" dirty="0" smtClean="0"/>
              <a:t>九、其他有關安全衛生事項。</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63</a:t>
            </a:fld>
            <a:endParaRPr lang="zh-TW" altLang="en-US"/>
          </a:p>
        </p:txBody>
      </p:sp>
    </p:spTree>
    <p:extLst>
      <p:ext uri="{BB962C8B-B14F-4D97-AF65-F5344CB8AC3E}">
        <p14:creationId xmlns:p14="http://schemas.microsoft.com/office/powerpoint/2010/main" val="75904845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教育訓練（第</a:t>
            </a:r>
            <a:r>
              <a:rPr lang="en-US" altLang="zh-TW" dirty="0" smtClean="0"/>
              <a:t>32</a:t>
            </a:r>
            <a:r>
              <a:rPr lang="zh-TW" altLang="en-US" dirty="0" smtClean="0"/>
              <a:t>條）</a:t>
            </a:r>
            <a:endParaRPr lang="zh-TW" altLang="en-US" dirty="0"/>
          </a:p>
        </p:txBody>
      </p:sp>
      <p:sp>
        <p:nvSpPr>
          <p:cNvPr id="3" name="內容版面配置區 2"/>
          <p:cNvSpPr>
            <a:spLocks noGrp="1"/>
          </p:cNvSpPr>
          <p:nvPr>
            <p:ph idx="1"/>
          </p:nvPr>
        </p:nvSpPr>
        <p:spPr/>
        <p:txBody>
          <a:bodyPr/>
          <a:lstStyle/>
          <a:p>
            <a:r>
              <a:rPr lang="zh-TW" altLang="en-US" dirty="0" smtClean="0"/>
              <a:t>雇主對</a:t>
            </a:r>
            <a:r>
              <a:rPr lang="zh-TW" altLang="en-US" dirty="0" smtClean="0">
                <a:solidFill>
                  <a:srgbClr val="FF0000"/>
                </a:solidFill>
              </a:rPr>
              <a:t>勞工</a:t>
            </a:r>
            <a:r>
              <a:rPr lang="zh-TW" altLang="en-US" dirty="0" smtClean="0"/>
              <a:t>應施以從事工作與預防災變所</a:t>
            </a:r>
            <a:r>
              <a:rPr lang="zh-TW" altLang="en-US" dirty="0" smtClean="0">
                <a:solidFill>
                  <a:srgbClr val="FF0000"/>
                </a:solidFill>
              </a:rPr>
              <a:t>必要之安全衛生教育及訓練</a:t>
            </a:r>
            <a:r>
              <a:rPr lang="zh-TW" altLang="en-US" dirty="0" smtClean="0"/>
              <a:t>。</a:t>
            </a:r>
          </a:p>
          <a:p>
            <a:r>
              <a:rPr lang="zh-TW" altLang="en-US" dirty="0" smtClean="0"/>
              <a:t>前項</a:t>
            </a:r>
            <a:r>
              <a:rPr lang="zh-TW" altLang="en-US" dirty="0"/>
              <a:t>必要之教育及訓練事項、訓練單位之資格條件與管理及其他應遵行</a:t>
            </a:r>
            <a:r>
              <a:rPr lang="zh-TW" altLang="en-US" dirty="0" smtClean="0"/>
              <a:t>事項</a:t>
            </a:r>
            <a:r>
              <a:rPr lang="zh-TW" altLang="en-US" dirty="0"/>
              <a:t>之規則，由中央主管機關定之。</a:t>
            </a:r>
          </a:p>
          <a:p>
            <a:r>
              <a:rPr lang="zh-TW" altLang="en-US" dirty="0"/>
              <a:t>勞工對於第一項之安全衛生教育及訓練，有接受之義務</a:t>
            </a:r>
            <a:r>
              <a:rPr lang="zh-TW" altLang="en-US" dirty="0" smtClean="0"/>
              <a:t>。</a:t>
            </a:r>
            <a:endParaRPr lang="en-US" altLang="zh-TW" dirty="0" smtClean="0"/>
          </a:p>
          <a:p>
            <a:pPr marL="274320" lvl="1" indent="-274320">
              <a:buClr>
                <a:schemeClr val="accent2">
                  <a:lumMod val="50000"/>
                </a:schemeClr>
              </a:buClr>
              <a:buSzPct val="100000"/>
              <a:buFont typeface="Wingdings" pitchFamily="2" charset="2"/>
              <a:buChar char="Ø"/>
            </a:pPr>
            <a:r>
              <a:rPr lang="zh-TW" altLang="en-US" sz="2800" b="1" dirty="0">
                <a:solidFill>
                  <a:schemeClr val="accent1"/>
                </a:solidFill>
              </a:rPr>
              <a:t>管理要點第</a:t>
            </a:r>
            <a:r>
              <a:rPr lang="en-US" altLang="zh-TW" sz="2800" b="1" dirty="0">
                <a:solidFill>
                  <a:schemeClr val="accent1"/>
                </a:solidFill>
              </a:rPr>
              <a:t>13</a:t>
            </a:r>
            <a:r>
              <a:rPr lang="zh-TW" altLang="en-US" sz="2800" b="1" dirty="0">
                <a:solidFill>
                  <a:schemeClr val="accent1"/>
                </a:solidFill>
              </a:rPr>
              <a:t>條</a:t>
            </a:r>
            <a:endParaRPr lang="en-US" altLang="zh-TW" sz="2800" b="1" dirty="0">
              <a:solidFill>
                <a:schemeClr val="accent1"/>
              </a:solidFill>
            </a:endParaRPr>
          </a:p>
          <a:p>
            <a:pPr lvl="1"/>
            <a:r>
              <a:rPr lang="zh-TW" altLang="en-US" dirty="0"/>
              <a:t>學校對</a:t>
            </a:r>
            <a:r>
              <a:rPr lang="zh-TW" altLang="en-US" b="1" dirty="0">
                <a:solidFill>
                  <a:srgbClr val="FF0000"/>
                </a:solidFill>
              </a:rPr>
              <a:t>工作者</a:t>
            </a:r>
            <a:r>
              <a:rPr lang="zh-TW" altLang="en-US" dirty="0"/>
              <a:t>應施以適用於該從事工作與預防災變所必要之一般安全衛生教育及訓練。 </a:t>
            </a:r>
            <a:endParaRPr lang="en-US" altLang="zh-TW" dirty="0"/>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64</a:t>
            </a:fld>
            <a:endParaRPr lang="zh-TW" altLang="en-US"/>
          </a:p>
        </p:txBody>
      </p:sp>
    </p:spTree>
    <p:extLst>
      <p:ext uri="{BB962C8B-B14F-4D97-AF65-F5344CB8AC3E}">
        <p14:creationId xmlns:p14="http://schemas.microsoft.com/office/powerpoint/2010/main" val="5870347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zh-TW" altLang="en-US" dirty="0" smtClean="0"/>
              <a:t>承攬管理</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65</a:t>
            </a:fld>
            <a:endParaRPr lang="zh-TW" altLang="en-US"/>
          </a:p>
        </p:txBody>
      </p:sp>
    </p:spTree>
    <p:extLst>
      <p:ext uri="{BB962C8B-B14F-4D97-AF65-F5344CB8AC3E}">
        <p14:creationId xmlns:p14="http://schemas.microsoft.com/office/powerpoint/2010/main" val="4536683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2"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sz="3200" dirty="0" smtClean="0"/>
              <a:t>承攬</a:t>
            </a:r>
            <a:r>
              <a:rPr lang="en-US" altLang="zh-TW" sz="3200" dirty="0" smtClean="0"/>
              <a:t>(1)</a:t>
            </a:r>
            <a:r>
              <a:rPr lang="zh-TW" altLang="en-US" sz="3200" dirty="0" smtClean="0"/>
              <a:t>：</a:t>
            </a:r>
            <a:r>
              <a:rPr lang="zh-TW" altLang="en-US" sz="3200" dirty="0"/>
              <a:t>職業災害補償、賠償</a:t>
            </a:r>
            <a:r>
              <a:rPr lang="zh-TW" altLang="en-US" sz="3200" dirty="0" smtClean="0"/>
              <a:t>責任</a:t>
            </a:r>
            <a:r>
              <a:rPr lang="en-US" altLang="zh-TW" sz="3200" dirty="0" smtClean="0"/>
              <a:t>(</a:t>
            </a:r>
            <a:r>
              <a:rPr lang="zh-TW" altLang="en-US" sz="3200" dirty="0" smtClean="0"/>
              <a:t>第</a:t>
            </a:r>
            <a:r>
              <a:rPr lang="en-US" altLang="zh-TW" sz="3200" dirty="0"/>
              <a:t>25</a:t>
            </a:r>
            <a:r>
              <a:rPr lang="zh-TW" altLang="en-US" sz="3200" dirty="0" smtClean="0"/>
              <a:t>條</a:t>
            </a:r>
            <a:r>
              <a:rPr lang="en-US" altLang="zh-TW" sz="3200" dirty="0" smtClean="0"/>
              <a:t>)</a:t>
            </a:r>
            <a:endParaRPr lang="en-US" altLang="zh-TW" sz="3200" dirty="0"/>
          </a:p>
        </p:txBody>
      </p:sp>
      <p:sp>
        <p:nvSpPr>
          <p:cNvPr id="657413" name="Rectangle 3"/>
          <p:cNvSpPr>
            <a:spLocks noGrp="1" noChangeArrowheads="1"/>
          </p:cNvSpPr>
          <p:nvPr>
            <p:ph idx="1"/>
          </p:nvPr>
        </p:nvSpPr>
        <p:spPr/>
        <p:txBody>
          <a:bodyPr>
            <a:normAutofit/>
          </a:bodyPr>
          <a:lstStyle/>
          <a:p>
            <a:pPr eaLnBrk="1" hangingPunct="1"/>
            <a:r>
              <a:rPr lang="zh-TW" altLang="en-US" dirty="0" smtClean="0"/>
              <a:t>事業單位以其事業招人承攬時，其承攬人就承攬部分負本法所定雇主之責任；</a:t>
            </a:r>
            <a:r>
              <a:rPr lang="zh-TW" altLang="en-US" dirty="0" smtClean="0">
                <a:solidFill>
                  <a:srgbClr val="FF0000"/>
                </a:solidFill>
              </a:rPr>
              <a:t>原事業單位</a:t>
            </a:r>
            <a:r>
              <a:rPr lang="zh-TW" altLang="en-US" dirty="0" smtClean="0"/>
              <a:t>就</a:t>
            </a:r>
            <a:r>
              <a:rPr lang="zh-TW" altLang="en-US" dirty="0" smtClean="0">
                <a:solidFill>
                  <a:srgbClr val="FF0000"/>
                </a:solidFill>
              </a:rPr>
              <a:t>職業災害補償</a:t>
            </a:r>
            <a:r>
              <a:rPr lang="zh-TW" altLang="en-US" dirty="0" smtClean="0"/>
              <a:t>仍應與承攬人</a:t>
            </a:r>
            <a:r>
              <a:rPr lang="zh-TW" altLang="en-US" dirty="0" smtClean="0">
                <a:solidFill>
                  <a:srgbClr val="FF0000"/>
                </a:solidFill>
              </a:rPr>
              <a:t>負連帶責任</a:t>
            </a:r>
            <a:r>
              <a:rPr lang="zh-TW" altLang="en-US" dirty="0" smtClean="0"/>
              <a:t>。再承攬者亦同。</a:t>
            </a:r>
          </a:p>
          <a:p>
            <a:pPr eaLnBrk="1" hangingPunct="1"/>
            <a:r>
              <a:rPr lang="zh-TW" altLang="en-US" dirty="0" smtClean="0">
                <a:solidFill>
                  <a:srgbClr val="0000CC"/>
                </a:solidFill>
              </a:rPr>
              <a:t>原事業單位違反本法或有關安全衛生規定，致承攬人所僱勞工發生職業災害時，與承攬人負連帶</a:t>
            </a:r>
            <a:r>
              <a:rPr lang="zh-TW" altLang="en-US" dirty="0" smtClean="0">
                <a:solidFill>
                  <a:srgbClr val="FF0000"/>
                </a:solidFill>
              </a:rPr>
              <a:t>賠償責任</a:t>
            </a:r>
            <a:r>
              <a:rPr lang="zh-TW" altLang="en-US" dirty="0" smtClean="0">
                <a:solidFill>
                  <a:srgbClr val="0000CC"/>
                </a:solidFill>
              </a:rPr>
              <a:t>。再承攬者亦同</a:t>
            </a:r>
            <a:r>
              <a:rPr lang="zh-TW" altLang="en-US" dirty="0" smtClean="0"/>
              <a:t>。</a:t>
            </a:r>
            <a:endParaRPr lang="en-US" altLang="zh-TW" dirty="0" smtClean="0"/>
          </a:p>
          <a:p>
            <a:pPr eaLnBrk="1" hangingPunct="1"/>
            <a:endParaRPr lang="zh-TW" altLang="en-US" sz="2800" dirty="0" smtClean="0"/>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66</a:t>
            </a:fld>
            <a:endParaRPr lang="zh-TW" altLang="en-US"/>
          </a:p>
        </p:txBody>
      </p:sp>
    </p:spTree>
    <p:extLst>
      <p:ext uri="{BB962C8B-B14F-4D97-AF65-F5344CB8AC3E}">
        <p14:creationId xmlns:p14="http://schemas.microsoft.com/office/powerpoint/2010/main" val="226542106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6"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dirty="0" smtClean="0"/>
              <a:t>承攬</a:t>
            </a:r>
            <a:r>
              <a:rPr lang="en-US" altLang="zh-TW" dirty="0" smtClean="0"/>
              <a:t>(2)</a:t>
            </a:r>
            <a:r>
              <a:rPr lang="zh-TW" altLang="en-US" dirty="0" smtClean="0"/>
              <a:t>：</a:t>
            </a:r>
            <a:r>
              <a:rPr lang="zh-TW" altLang="en-US" dirty="0"/>
              <a:t>告知</a:t>
            </a:r>
            <a:r>
              <a:rPr lang="zh-TW" altLang="en-US" dirty="0" smtClean="0"/>
              <a:t>義務</a:t>
            </a:r>
            <a:r>
              <a:rPr lang="en-US" altLang="zh-TW" dirty="0" smtClean="0"/>
              <a:t>(</a:t>
            </a:r>
            <a:r>
              <a:rPr lang="zh-TW" altLang="en-US" dirty="0" smtClean="0"/>
              <a:t>第</a:t>
            </a:r>
            <a:r>
              <a:rPr lang="en-US" altLang="zh-TW" dirty="0"/>
              <a:t>26</a:t>
            </a:r>
            <a:r>
              <a:rPr lang="zh-TW" altLang="en-US" dirty="0" smtClean="0"/>
              <a:t>條</a:t>
            </a:r>
            <a:r>
              <a:rPr lang="en-US" altLang="zh-TW" dirty="0" smtClean="0"/>
              <a:t>)</a:t>
            </a:r>
            <a:endParaRPr lang="en-US" altLang="zh-TW" dirty="0"/>
          </a:p>
        </p:txBody>
      </p:sp>
      <p:sp>
        <p:nvSpPr>
          <p:cNvPr id="658437" name="Rectangle 3"/>
          <p:cNvSpPr>
            <a:spLocks noGrp="1" noChangeArrowheads="1"/>
          </p:cNvSpPr>
          <p:nvPr>
            <p:ph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a:bodyPr>
          <a:lstStyle/>
          <a:p>
            <a:pPr eaLnBrk="1" hangingPunct="1"/>
            <a:r>
              <a:rPr lang="zh-TW" altLang="en-US" dirty="0" smtClean="0"/>
              <a:t>事業單位以其事業之全部或一部分交付承攬時，應於</a:t>
            </a:r>
            <a:r>
              <a:rPr lang="zh-TW" altLang="en-US" dirty="0" smtClean="0">
                <a:solidFill>
                  <a:srgbClr val="FF0000"/>
                </a:solidFill>
              </a:rPr>
              <a:t>事前告知</a:t>
            </a:r>
            <a:r>
              <a:rPr lang="zh-TW" altLang="en-US" dirty="0" smtClean="0"/>
              <a:t>該承攬人有關其事業</a:t>
            </a:r>
            <a:r>
              <a:rPr lang="zh-TW" altLang="en-US" dirty="0" smtClean="0">
                <a:solidFill>
                  <a:srgbClr val="FF0000"/>
                </a:solidFill>
              </a:rPr>
              <a:t>工作環境</a:t>
            </a:r>
            <a:r>
              <a:rPr lang="zh-TW" altLang="en-US" dirty="0" smtClean="0"/>
              <a:t>、</a:t>
            </a:r>
            <a:r>
              <a:rPr lang="zh-TW" altLang="en-US" dirty="0" smtClean="0">
                <a:solidFill>
                  <a:srgbClr val="FF0000"/>
                </a:solidFill>
              </a:rPr>
              <a:t>危害因素</a:t>
            </a:r>
            <a:r>
              <a:rPr lang="zh-TW" altLang="en-US" dirty="0" smtClean="0"/>
              <a:t>暨本法及有關安全衛生規定</a:t>
            </a:r>
            <a:r>
              <a:rPr lang="zh-TW" altLang="en-US" dirty="0" smtClean="0">
                <a:solidFill>
                  <a:srgbClr val="FF0000"/>
                </a:solidFill>
              </a:rPr>
              <a:t>應採取之措施</a:t>
            </a:r>
            <a:r>
              <a:rPr lang="zh-TW" altLang="en-US" dirty="0" smtClean="0"/>
              <a:t>。</a:t>
            </a:r>
            <a:endParaRPr lang="en-US" altLang="zh-TW" dirty="0" smtClean="0"/>
          </a:p>
          <a:p>
            <a:pPr eaLnBrk="1" hangingPunct="1">
              <a:buFont typeface="Wingdings" pitchFamily="2" charset="2"/>
              <a:buNone/>
            </a:pPr>
            <a:endParaRPr lang="zh-TW" altLang="en-US" sz="700" dirty="0" smtClean="0"/>
          </a:p>
          <a:p>
            <a:pPr eaLnBrk="1" hangingPunct="1"/>
            <a:r>
              <a:rPr lang="zh-TW" altLang="en-US" dirty="0" smtClean="0"/>
              <a:t>交付再承攬時，承攬人亦應依前項規定告知再承攬人。</a:t>
            </a:r>
            <a:endParaRPr lang="en-US" altLang="zh-TW" dirty="0" smtClean="0"/>
          </a:p>
          <a:p>
            <a:pPr lvl="1"/>
            <a:r>
              <a:rPr lang="zh-TW" altLang="en-US" dirty="0">
                <a:solidFill>
                  <a:srgbClr val="FF0066"/>
                </a:solidFill>
              </a:rPr>
              <a:t>違反處新臺幣</a:t>
            </a:r>
            <a:r>
              <a:rPr lang="en-US" altLang="zh-TW" dirty="0">
                <a:solidFill>
                  <a:srgbClr val="FF0066"/>
                </a:solidFill>
              </a:rPr>
              <a:t>3</a:t>
            </a:r>
            <a:r>
              <a:rPr lang="zh-TW" altLang="en-US" dirty="0">
                <a:solidFill>
                  <a:srgbClr val="FF0066"/>
                </a:solidFill>
              </a:rPr>
              <a:t>萬元以上</a:t>
            </a:r>
            <a:r>
              <a:rPr lang="en-US" altLang="zh-TW" dirty="0">
                <a:solidFill>
                  <a:srgbClr val="FF0066"/>
                </a:solidFill>
              </a:rPr>
              <a:t>15</a:t>
            </a:r>
            <a:r>
              <a:rPr lang="zh-TW" altLang="en-US" dirty="0">
                <a:solidFill>
                  <a:srgbClr val="FF0066"/>
                </a:solidFill>
              </a:rPr>
              <a:t>萬元以下罰鍰。</a:t>
            </a:r>
            <a:endParaRPr lang="en-US" altLang="zh-TW" dirty="0">
              <a:solidFill>
                <a:srgbClr val="FF0066"/>
              </a:solidFill>
            </a:endParaRPr>
          </a:p>
          <a:p>
            <a:pPr lvl="1" eaLnBrk="1" hangingPunct="1">
              <a:buFont typeface="Wingdings" pitchFamily="2" charset="2"/>
              <a:buChar char="l"/>
            </a:pPr>
            <a:endParaRPr lang="zh-TW" altLang="en-US" sz="700" dirty="0" smtClean="0"/>
          </a:p>
          <a:p>
            <a:pPr eaLnBrk="1" hangingPunct="1"/>
            <a:r>
              <a:rPr lang="zh-TW" altLang="en-US" dirty="0" smtClean="0"/>
              <a:t>事前告知，應以</a:t>
            </a:r>
            <a:r>
              <a:rPr lang="zh-TW" altLang="en-US" dirty="0" smtClean="0">
                <a:solidFill>
                  <a:srgbClr val="FF0000"/>
                </a:solidFill>
              </a:rPr>
              <a:t>書面</a:t>
            </a:r>
            <a:r>
              <a:rPr lang="zh-TW" altLang="en-US" dirty="0" smtClean="0"/>
              <a:t>為之，或召開</a:t>
            </a:r>
            <a:r>
              <a:rPr lang="zh-TW" altLang="en-US" dirty="0" smtClean="0">
                <a:solidFill>
                  <a:srgbClr val="FF0000"/>
                </a:solidFill>
              </a:rPr>
              <a:t>協商會議</a:t>
            </a:r>
            <a:r>
              <a:rPr lang="zh-TW" altLang="en-US" dirty="0" smtClean="0"/>
              <a:t>並作成</a:t>
            </a:r>
            <a:r>
              <a:rPr lang="zh-TW" altLang="en-US" dirty="0" smtClean="0">
                <a:solidFill>
                  <a:srgbClr val="FF0000"/>
                </a:solidFill>
              </a:rPr>
              <a:t>紀錄</a:t>
            </a:r>
            <a:r>
              <a:rPr lang="zh-TW" altLang="en-US" dirty="0" smtClean="0"/>
              <a:t>。</a:t>
            </a:r>
            <a:r>
              <a:rPr lang="en-US" altLang="zh-TW" dirty="0" smtClean="0"/>
              <a:t>(</a:t>
            </a:r>
            <a:r>
              <a:rPr lang="zh-TW" altLang="en-US" dirty="0" smtClean="0"/>
              <a:t>細則</a:t>
            </a:r>
            <a:r>
              <a:rPr lang="en-US" altLang="zh-TW" dirty="0" smtClean="0"/>
              <a:t>36)</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67</a:t>
            </a:fld>
            <a:endParaRPr lang="zh-TW" altLang="en-US"/>
          </a:p>
        </p:txBody>
      </p:sp>
    </p:spTree>
    <p:extLst>
      <p:ext uri="{BB962C8B-B14F-4D97-AF65-F5344CB8AC3E}">
        <p14:creationId xmlns:p14="http://schemas.microsoft.com/office/powerpoint/2010/main" val="225351444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61" name="Rectangle 3"/>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sz="4000" dirty="0" smtClean="0"/>
              <a:t>承攬</a:t>
            </a:r>
            <a:r>
              <a:rPr lang="en-US" altLang="zh-TW" sz="4000" dirty="0" smtClean="0"/>
              <a:t>(3)</a:t>
            </a:r>
            <a:r>
              <a:rPr lang="zh-TW" altLang="en-US" sz="4000" dirty="0" smtClean="0"/>
              <a:t>：</a:t>
            </a:r>
            <a:r>
              <a:rPr lang="zh-TW" altLang="en-US" sz="4000" dirty="0"/>
              <a:t>共同作業承攬</a:t>
            </a:r>
            <a:r>
              <a:rPr lang="zh-TW" altLang="en-US" sz="4000" dirty="0" smtClean="0"/>
              <a:t>管理</a:t>
            </a:r>
            <a:r>
              <a:rPr lang="en-US" altLang="zh-TW" sz="4000" dirty="0" smtClean="0"/>
              <a:t>(</a:t>
            </a:r>
            <a:r>
              <a:rPr lang="zh-TW" altLang="en-US" sz="4000" dirty="0" smtClean="0"/>
              <a:t>第</a:t>
            </a:r>
            <a:r>
              <a:rPr lang="en-US" altLang="zh-TW" sz="4000" dirty="0"/>
              <a:t>27</a:t>
            </a:r>
            <a:r>
              <a:rPr lang="zh-TW" altLang="en-US" sz="4000" dirty="0" smtClean="0"/>
              <a:t>條</a:t>
            </a:r>
            <a:r>
              <a:rPr lang="en-US" altLang="zh-TW" sz="4000" dirty="0" smtClean="0"/>
              <a:t>)</a:t>
            </a:r>
            <a:endParaRPr lang="en-US" altLang="zh-TW" sz="4000" dirty="0"/>
          </a:p>
        </p:txBody>
      </p:sp>
      <p:sp>
        <p:nvSpPr>
          <p:cNvPr id="659460" name="Rectangle 2"/>
          <p:cNvSpPr>
            <a:spLocks noGrp="1" noChangeArrowheads="1"/>
          </p:cNvSpPr>
          <p:nvPr>
            <p:ph idx="1"/>
          </p:nvPr>
        </p:nvSpPr>
        <p:spPr/>
        <p:txBody>
          <a:bodyPr/>
          <a:lstStyle/>
          <a:p>
            <a:pPr eaLnBrk="1" hangingPunct="1"/>
            <a:r>
              <a:rPr lang="zh-TW" altLang="en-US" dirty="0" smtClean="0"/>
              <a:t>共同作業</a:t>
            </a:r>
            <a:r>
              <a:rPr lang="en-US" altLang="zh-TW" dirty="0" smtClean="0"/>
              <a:t>(</a:t>
            </a:r>
            <a:r>
              <a:rPr lang="zh-TW" altLang="en-US" dirty="0" smtClean="0"/>
              <a:t>細則</a:t>
            </a:r>
            <a:r>
              <a:rPr lang="en-US" altLang="zh-TW" dirty="0" smtClean="0"/>
              <a:t>37)</a:t>
            </a:r>
          </a:p>
          <a:p>
            <a:pPr lvl="1" eaLnBrk="1" hangingPunct="1"/>
            <a:r>
              <a:rPr lang="zh-TW" altLang="en-US" dirty="0" smtClean="0"/>
              <a:t>事業單位、承攬人、再承攬人</a:t>
            </a:r>
            <a:endParaRPr lang="en-US" altLang="zh-TW" dirty="0" smtClean="0"/>
          </a:p>
          <a:p>
            <a:pPr lvl="1" eaLnBrk="1" hangingPunct="1"/>
            <a:r>
              <a:rPr lang="zh-TW" altLang="en-US" dirty="0" smtClean="0"/>
              <a:t>所僱用之勞工</a:t>
            </a:r>
            <a:endParaRPr lang="en-US" altLang="zh-TW" dirty="0" smtClean="0"/>
          </a:p>
          <a:p>
            <a:pPr lvl="1" eaLnBrk="1" hangingPunct="1"/>
            <a:r>
              <a:rPr lang="zh-TW" altLang="en-US" dirty="0" smtClean="0"/>
              <a:t>於同一期間、同一工作場所</a:t>
            </a:r>
            <a:endParaRPr lang="en-US" altLang="zh-TW" dirty="0" smtClean="0"/>
          </a:p>
          <a:p>
            <a:pPr lvl="1" eaLnBrk="1" hangingPunct="1"/>
            <a:r>
              <a:rPr lang="zh-TW" altLang="en-US" dirty="0" smtClean="0"/>
              <a:t>從事工作</a:t>
            </a:r>
            <a:endParaRPr lang="en-US" altLang="zh-TW" dirty="0" smtClean="0"/>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68</a:t>
            </a:fld>
            <a:endParaRPr lang="zh-TW" altLang="en-US"/>
          </a:p>
        </p:txBody>
      </p:sp>
    </p:spTree>
    <p:extLst>
      <p:ext uri="{BB962C8B-B14F-4D97-AF65-F5344CB8AC3E}">
        <p14:creationId xmlns:p14="http://schemas.microsoft.com/office/powerpoint/2010/main" val="337322839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5" name="Rectangle 3"/>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sz="4000" dirty="0" smtClean="0"/>
              <a:t>承攬</a:t>
            </a:r>
            <a:r>
              <a:rPr lang="en-US" altLang="zh-TW" sz="4000" dirty="0" smtClean="0"/>
              <a:t>(3)</a:t>
            </a:r>
            <a:r>
              <a:rPr lang="zh-TW" altLang="en-US" sz="4000" dirty="0" smtClean="0"/>
              <a:t>：</a:t>
            </a:r>
            <a:r>
              <a:rPr lang="zh-TW" altLang="en-US" sz="4000" dirty="0"/>
              <a:t>共同作業承攬</a:t>
            </a:r>
            <a:r>
              <a:rPr lang="zh-TW" altLang="en-US" sz="4000" dirty="0" smtClean="0"/>
              <a:t>管理</a:t>
            </a:r>
            <a:r>
              <a:rPr lang="en-US" altLang="zh-TW" sz="4000" dirty="0" smtClean="0"/>
              <a:t>(</a:t>
            </a:r>
            <a:r>
              <a:rPr lang="zh-TW" altLang="en-US" sz="4000" dirty="0" smtClean="0"/>
              <a:t>第</a:t>
            </a:r>
            <a:r>
              <a:rPr lang="en-US" altLang="zh-TW" sz="4000" dirty="0"/>
              <a:t>27</a:t>
            </a:r>
            <a:r>
              <a:rPr lang="zh-TW" altLang="en-US" sz="4000" dirty="0" smtClean="0"/>
              <a:t>條</a:t>
            </a:r>
            <a:r>
              <a:rPr lang="en-US" altLang="zh-TW" sz="4000" dirty="0" smtClean="0"/>
              <a:t>)</a:t>
            </a:r>
            <a:endParaRPr lang="en-US" altLang="zh-TW" sz="4000" dirty="0"/>
          </a:p>
        </p:txBody>
      </p:sp>
      <p:sp>
        <p:nvSpPr>
          <p:cNvPr id="660484" name="Rectangle 2"/>
          <p:cNvSpPr>
            <a:spLocks noGrp="1" noChangeArrowheads="1"/>
          </p:cNvSpPr>
          <p:nvPr>
            <p:ph idx="1"/>
          </p:nvPr>
        </p:nvSpPr>
        <p:spPr/>
        <p:txBody>
          <a:bodyPr>
            <a:normAutofit fontScale="85000" lnSpcReduction="20000"/>
          </a:bodyPr>
          <a:lstStyle/>
          <a:p>
            <a:pPr eaLnBrk="1" hangingPunct="1">
              <a:lnSpc>
                <a:spcPct val="160000"/>
              </a:lnSpc>
            </a:pPr>
            <a:r>
              <a:rPr lang="zh-TW" altLang="en-US" sz="2600" dirty="0" smtClean="0"/>
              <a:t>事業單位與承攬人、再承攬人分別僱用勞工共同作業時：</a:t>
            </a:r>
            <a:endParaRPr lang="en-US" altLang="zh-TW" sz="2600" dirty="0" smtClean="0"/>
          </a:p>
          <a:p>
            <a:pPr lvl="1" eaLnBrk="1" hangingPunct="1">
              <a:lnSpc>
                <a:spcPct val="160000"/>
              </a:lnSpc>
            </a:pPr>
            <a:r>
              <a:rPr lang="zh-TW" altLang="en-US" sz="2200" dirty="0" smtClean="0"/>
              <a:t>設置協議組織，並指定工作場所負責人，擔任指揮、監督及協調之工作。</a:t>
            </a:r>
            <a:endParaRPr lang="en-US" altLang="zh-TW" sz="2200" dirty="0" smtClean="0"/>
          </a:p>
          <a:p>
            <a:pPr lvl="1" eaLnBrk="1" hangingPunct="1">
              <a:lnSpc>
                <a:spcPct val="160000"/>
              </a:lnSpc>
            </a:pPr>
            <a:r>
              <a:rPr lang="zh-TW" altLang="en-US" sz="2200" dirty="0" smtClean="0"/>
              <a:t>工作之連繫與調整。</a:t>
            </a:r>
            <a:endParaRPr lang="en-US" altLang="zh-TW" sz="2200" dirty="0" smtClean="0"/>
          </a:p>
          <a:p>
            <a:pPr lvl="1" eaLnBrk="1" hangingPunct="1">
              <a:lnSpc>
                <a:spcPct val="160000"/>
              </a:lnSpc>
            </a:pPr>
            <a:r>
              <a:rPr lang="zh-TW" altLang="en-US" sz="2200" dirty="0" smtClean="0"/>
              <a:t>工作場所之巡視。</a:t>
            </a:r>
            <a:endParaRPr lang="en-US" altLang="zh-TW" sz="2200" dirty="0" smtClean="0"/>
          </a:p>
          <a:p>
            <a:pPr lvl="1" eaLnBrk="1" hangingPunct="1">
              <a:lnSpc>
                <a:spcPct val="160000"/>
              </a:lnSpc>
            </a:pPr>
            <a:r>
              <a:rPr lang="zh-TW" altLang="en-US" sz="2200" dirty="0" smtClean="0"/>
              <a:t>相關承攬事業間之安全衛生教育之指導及協助。</a:t>
            </a:r>
            <a:endParaRPr lang="en-US" altLang="zh-TW" sz="2200" dirty="0" smtClean="0"/>
          </a:p>
          <a:p>
            <a:pPr lvl="1" eaLnBrk="1" hangingPunct="1">
              <a:lnSpc>
                <a:spcPct val="160000"/>
              </a:lnSpc>
            </a:pPr>
            <a:r>
              <a:rPr lang="zh-TW" altLang="en-US" sz="2200" dirty="0" smtClean="0"/>
              <a:t>其他為防止職業災害之必要事項。</a:t>
            </a:r>
            <a:endParaRPr lang="en-US" altLang="zh-TW" sz="2200" dirty="0" smtClean="0"/>
          </a:p>
          <a:p>
            <a:pPr eaLnBrk="1" hangingPunct="1">
              <a:lnSpc>
                <a:spcPct val="160000"/>
              </a:lnSpc>
            </a:pPr>
            <a:r>
              <a:rPr lang="zh-TW" altLang="en-US" sz="2600" dirty="0" smtClean="0"/>
              <a:t>事業單位分別交付二個以上承攬人共同作業而未參與共同作業時，應指定承攬人之一負前項原事業單位之責任。</a:t>
            </a:r>
            <a:endParaRPr lang="en-US" altLang="zh-TW" sz="2600" dirty="0" smtClean="0"/>
          </a:p>
          <a:p>
            <a:pPr marL="548640" lvl="2" indent="-274320">
              <a:lnSpc>
                <a:spcPct val="160000"/>
              </a:lnSpc>
              <a:buClr>
                <a:schemeClr val="accent1">
                  <a:lumMod val="50000"/>
                </a:schemeClr>
              </a:buClr>
              <a:buSzPct val="95000"/>
              <a:buFont typeface="Wingdings" pitchFamily="2" charset="2"/>
              <a:buChar char="u"/>
            </a:pPr>
            <a:r>
              <a:rPr lang="zh-TW" altLang="en-US" sz="2200" dirty="0">
                <a:solidFill>
                  <a:srgbClr val="FF0066"/>
                </a:solidFill>
              </a:rPr>
              <a:t>違反處新臺幣</a:t>
            </a:r>
            <a:r>
              <a:rPr lang="en-US" altLang="zh-TW" sz="2200" dirty="0">
                <a:solidFill>
                  <a:srgbClr val="FF0066"/>
                </a:solidFill>
              </a:rPr>
              <a:t>3</a:t>
            </a:r>
            <a:r>
              <a:rPr lang="zh-TW" altLang="en-US" sz="2200" dirty="0">
                <a:solidFill>
                  <a:srgbClr val="FF0066"/>
                </a:solidFill>
              </a:rPr>
              <a:t>萬元以上</a:t>
            </a:r>
            <a:r>
              <a:rPr lang="en-US" altLang="zh-TW" sz="2200" dirty="0">
                <a:solidFill>
                  <a:srgbClr val="FF0066"/>
                </a:solidFill>
              </a:rPr>
              <a:t>15</a:t>
            </a:r>
            <a:r>
              <a:rPr lang="zh-TW" altLang="en-US" sz="2200" dirty="0">
                <a:solidFill>
                  <a:srgbClr val="FF0066"/>
                </a:solidFill>
              </a:rPr>
              <a:t>萬元以下罰鍰</a:t>
            </a:r>
            <a:r>
              <a:rPr lang="zh-TW" altLang="en-US" sz="2200" dirty="0" smtClean="0">
                <a:solidFill>
                  <a:srgbClr val="FF0066"/>
                </a:solidFill>
              </a:rPr>
              <a:t>。</a:t>
            </a:r>
            <a:endParaRPr lang="en-US" altLang="zh-TW" sz="2200" dirty="0" smtClean="0"/>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69</a:t>
            </a:fld>
            <a:endParaRPr lang="zh-TW" altLang="en-US"/>
          </a:p>
        </p:txBody>
      </p:sp>
    </p:spTree>
    <p:extLst>
      <p:ext uri="{BB962C8B-B14F-4D97-AF65-F5344CB8AC3E}">
        <p14:creationId xmlns:p14="http://schemas.microsoft.com/office/powerpoint/2010/main" val="264610132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名詞定義</a:t>
            </a:r>
            <a:r>
              <a:rPr lang="en-US" altLang="zh-TW" dirty="0" smtClean="0"/>
              <a:t>(1)</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zh-TW" dirty="0"/>
              <a:t>工作者</a:t>
            </a:r>
            <a:endParaRPr lang="zh-TW" altLang="zh-TW" b="0" dirty="0"/>
          </a:p>
          <a:p>
            <a:pPr lvl="1" fontAlgn="t"/>
            <a:r>
              <a:rPr lang="zh-TW" altLang="zh-TW" b="0" dirty="0"/>
              <a:t>指學校所聘僱之勞工及受工作場所負責人指揮或監督從事勞動者。</a:t>
            </a:r>
          </a:p>
          <a:p>
            <a:r>
              <a:rPr lang="zh-TW" altLang="zh-TW" dirty="0"/>
              <a:t>勞工</a:t>
            </a:r>
          </a:p>
          <a:p>
            <a:pPr lvl="1"/>
            <a:r>
              <a:rPr lang="zh-TW" altLang="zh-TW" b="0" dirty="0" smtClean="0"/>
              <a:t>指受僱從事工作獲致工資之學校教職員工，及與學校存有提供勞務獲取報酬之工作事實及勞動契約之助理等；公立學校編制內依法任用之職員另依公務人員安全及衛生防護辦法規定辦理。</a:t>
            </a:r>
            <a:endParaRPr lang="en-US" altLang="zh-TW" b="0" dirty="0" smtClean="0"/>
          </a:p>
          <a:p>
            <a:pPr fontAlgn="ctr"/>
            <a:r>
              <a:rPr lang="zh-TW" altLang="zh-TW" dirty="0"/>
              <a:t>雇主</a:t>
            </a:r>
            <a:endParaRPr lang="zh-TW" altLang="zh-TW" b="0" dirty="0"/>
          </a:p>
          <a:p>
            <a:pPr lvl="1"/>
            <a:r>
              <a:rPr lang="zh-TW" altLang="zh-TW" dirty="0"/>
              <a:t>指校長或學校經營負責人。</a:t>
            </a:r>
          </a:p>
          <a:p>
            <a:pPr fontAlgn="ctr"/>
            <a:r>
              <a:rPr lang="zh-TW" altLang="zh-TW" sz="2600" dirty="0" smtClean="0">
                <a:solidFill>
                  <a:srgbClr val="0000FF"/>
                </a:solidFill>
              </a:rPr>
              <a:t>受</a:t>
            </a:r>
            <a:r>
              <a:rPr lang="zh-TW" altLang="zh-TW" sz="2600" dirty="0">
                <a:solidFill>
                  <a:srgbClr val="0000FF"/>
                </a:solidFill>
              </a:rPr>
              <a:t>指揮監督從事勞動者</a:t>
            </a:r>
            <a:r>
              <a:rPr lang="en-US" altLang="zh-TW" dirty="0" smtClean="0">
                <a:solidFill>
                  <a:srgbClr val="FF0000"/>
                </a:solidFill>
              </a:rPr>
              <a:t>*</a:t>
            </a:r>
          </a:p>
          <a:p>
            <a:pPr lvl="1"/>
            <a:r>
              <a:rPr lang="zh-TW" altLang="zh-TW" b="0" dirty="0" smtClean="0"/>
              <a:t>指無僱傭關係或勞務契約，受指揮或監督而從事勞動之人員。</a:t>
            </a:r>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7</a:t>
            </a:fld>
            <a:endParaRPr lang="zh-TW" altLang="en-US"/>
          </a:p>
        </p:txBody>
      </p:sp>
      <p:sp>
        <p:nvSpPr>
          <p:cNvPr id="5" name="矩形 4"/>
          <p:cNvSpPr/>
          <p:nvPr/>
        </p:nvSpPr>
        <p:spPr>
          <a:xfrm>
            <a:off x="6460706" y="5589240"/>
            <a:ext cx="2108269" cy="400110"/>
          </a:xfrm>
          <a:prstGeom prst="rect">
            <a:avLst/>
          </a:prstGeom>
        </p:spPr>
        <p:txBody>
          <a:bodyPr wrap="none">
            <a:spAutoFit/>
          </a:bodyPr>
          <a:lstStyle/>
          <a:p>
            <a:r>
              <a:rPr lang="en-US" altLang="zh-TW" sz="2000" dirty="0" smtClean="0">
                <a:solidFill>
                  <a:srgbClr val="FF0000"/>
                </a:solidFill>
                <a:latin typeface="Times New Roman" pitchFamily="18" charset="0"/>
                <a:ea typeface="標楷體" pitchFamily="65" charset="-120"/>
                <a:cs typeface="Times New Roman" pitchFamily="18" charset="0"/>
              </a:rPr>
              <a:t>*</a:t>
            </a:r>
            <a:r>
              <a:rPr lang="zh-TW" altLang="en-US" sz="2000" dirty="0">
                <a:latin typeface="Times New Roman" pitchFamily="18" charset="0"/>
                <a:ea typeface="標楷體" pitchFamily="65" charset="-120"/>
                <a:cs typeface="Times New Roman" pitchFamily="18" charset="0"/>
              </a:rPr>
              <a:t>管理</a:t>
            </a:r>
            <a:r>
              <a:rPr lang="zh-TW" altLang="en-US" sz="2000" dirty="0" smtClean="0">
                <a:latin typeface="Times New Roman" pitchFamily="18" charset="0"/>
                <a:ea typeface="標楷體" pitchFamily="65" charset="-120"/>
                <a:cs typeface="Times New Roman" pitchFamily="18" charset="0"/>
              </a:rPr>
              <a:t>要點之名詞</a:t>
            </a:r>
            <a:endParaRPr lang="zh-TW" altLang="en-US" sz="2000"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39321129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8"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dirty="0"/>
              <a:t>協議組織協議</a:t>
            </a:r>
            <a:r>
              <a:rPr lang="zh-TW" altLang="en-US" dirty="0" smtClean="0"/>
              <a:t>事項</a:t>
            </a:r>
            <a:r>
              <a:rPr lang="en-US" altLang="zh-TW" dirty="0" smtClean="0"/>
              <a:t>(</a:t>
            </a:r>
            <a:r>
              <a:rPr lang="zh-TW" altLang="en-US" dirty="0" smtClean="0"/>
              <a:t>細則</a:t>
            </a:r>
            <a:r>
              <a:rPr lang="en-US" altLang="zh-TW" dirty="0" smtClean="0"/>
              <a:t>38)</a:t>
            </a:r>
            <a:endParaRPr lang="en-US" altLang="zh-TW" dirty="0"/>
          </a:p>
        </p:txBody>
      </p:sp>
      <p:sp>
        <p:nvSpPr>
          <p:cNvPr id="661509" name="Rectangle 3"/>
          <p:cNvSpPr>
            <a:spLocks noGrp="1" noChangeArrowheads="1"/>
          </p:cNvSpPr>
          <p:nvPr>
            <p:ph idx="1"/>
          </p:nvPr>
        </p:nvSpPr>
        <p:spPr/>
        <p:txBody>
          <a:bodyPr>
            <a:normAutofit fontScale="70000" lnSpcReduction="20000"/>
          </a:bodyPr>
          <a:lstStyle/>
          <a:p>
            <a:pPr eaLnBrk="1" hangingPunct="1"/>
            <a:r>
              <a:rPr lang="zh-TW" altLang="en-US" sz="2400" dirty="0" smtClean="0"/>
              <a:t>協議組織應由</a:t>
            </a:r>
            <a:r>
              <a:rPr lang="zh-TW" altLang="en-US" sz="2400" dirty="0" smtClean="0">
                <a:solidFill>
                  <a:srgbClr val="FF0000"/>
                </a:solidFill>
              </a:rPr>
              <a:t>原事業單位</a:t>
            </a:r>
            <a:r>
              <a:rPr lang="zh-TW" altLang="en-US" sz="2400" dirty="0" smtClean="0"/>
              <a:t>召集之，並定期或不定期進行協議下列事項：</a:t>
            </a:r>
            <a:endParaRPr lang="en-US" altLang="zh-TW" sz="2400" dirty="0" smtClean="0"/>
          </a:p>
          <a:p>
            <a:pPr lvl="1" eaLnBrk="1" hangingPunct="1"/>
            <a:r>
              <a:rPr lang="zh-TW" altLang="en-US" sz="2000" dirty="0" smtClean="0"/>
              <a:t>安全衛生管理之實施及配合。</a:t>
            </a:r>
            <a:endParaRPr lang="en-US" altLang="zh-TW" sz="2000" dirty="0" smtClean="0"/>
          </a:p>
          <a:p>
            <a:pPr lvl="1" eaLnBrk="1" hangingPunct="1"/>
            <a:r>
              <a:rPr lang="zh-TW" altLang="en-US" sz="2000" dirty="0" smtClean="0"/>
              <a:t>勞工作業安全衛生及健康管理規範。</a:t>
            </a:r>
            <a:endParaRPr lang="en-US" altLang="zh-TW" sz="2000" dirty="0" smtClean="0"/>
          </a:p>
          <a:p>
            <a:pPr lvl="1" eaLnBrk="1" hangingPunct="1"/>
            <a:r>
              <a:rPr lang="zh-TW" altLang="en-US" sz="2000" dirty="0" smtClean="0"/>
              <a:t>從事</a:t>
            </a:r>
            <a:r>
              <a:rPr lang="zh-TW" altLang="en-US" sz="2000" dirty="0" smtClean="0">
                <a:solidFill>
                  <a:srgbClr val="CC0000"/>
                </a:solidFill>
              </a:rPr>
              <a:t>動火、高架</a:t>
            </a:r>
            <a:r>
              <a:rPr lang="zh-TW" altLang="en-US" sz="2000" dirty="0" smtClean="0"/>
              <a:t>、開挖、爆破、高壓電活線等</a:t>
            </a:r>
            <a:r>
              <a:rPr lang="zh-TW" altLang="en-US" sz="2000" dirty="0" smtClean="0">
                <a:solidFill>
                  <a:srgbClr val="CC0000"/>
                </a:solidFill>
              </a:rPr>
              <a:t>危險作業之管制</a:t>
            </a:r>
            <a:r>
              <a:rPr lang="zh-TW" altLang="en-US" sz="2000" dirty="0" smtClean="0"/>
              <a:t>。</a:t>
            </a:r>
            <a:endParaRPr lang="en-US" altLang="zh-TW" sz="2000" dirty="0" smtClean="0"/>
          </a:p>
          <a:p>
            <a:pPr lvl="1" eaLnBrk="1" hangingPunct="1"/>
            <a:r>
              <a:rPr lang="zh-TW" altLang="en-US" sz="2000" dirty="0" smtClean="0"/>
              <a:t>對進入</a:t>
            </a:r>
            <a:r>
              <a:rPr lang="zh-TW" altLang="en-US" sz="2000" dirty="0" smtClean="0">
                <a:solidFill>
                  <a:srgbClr val="CC0000"/>
                </a:solidFill>
              </a:rPr>
              <a:t>局限空間、有害物作業等作業環境之作業管制</a:t>
            </a:r>
            <a:r>
              <a:rPr lang="zh-TW" altLang="en-US" sz="2000" dirty="0" smtClean="0"/>
              <a:t>。</a:t>
            </a:r>
            <a:endParaRPr lang="en-US" altLang="zh-TW" sz="2000" dirty="0" smtClean="0"/>
          </a:p>
          <a:p>
            <a:pPr lvl="1" eaLnBrk="1" hangingPunct="1"/>
            <a:r>
              <a:rPr lang="zh-TW" altLang="en-US" sz="2000" dirty="0" smtClean="0"/>
              <a:t>電氣機具入廠管制。</a:t>
            </a:r>
            <a:endParaRPr lang="en-US" altLang="zh-TW" sz="2000" dirty="0" smtClean="0"/>
          </a:p>
          <a:p>
            <a:pPr lvl="1" eaLnBrk="1" hangingPunct="1"/>
            <a:r>
              <a:rPr lang="zh-TW" altLang="en-US" sz="2000" dirty="0" smtClean="0"/>
              <a:t>作業人員進場管制。</a:t>
            </a:r>
            <a:endParaRPr lang="en-US" altLang="zh-TW" sz="2000" dirty="0" smtClean="0"/>
          </a:p>
          <a:p>
            <a:pPr lvl="1" eaLnBrk="1" hangingPunct="1"/>
            <a:r>
              <a:rPr lang="zh-TW" altLang="en-US" sz="2000" dirty="0" smtClean="0"/>
              <a:t>變更管理。</a:t>
            </a:r>
            <a:endParaRPr lang="en-US" altLang="zh-TW" sz="2000" dirty="0" smtClean="0"/>
          </a:p>
          <a:p>
            <a:pPr lvl="1" eaLnBrk="1" hangingPunct="1"/>
            <a:r>
              <a:rPr lang="zh-TW" altLang="en-US" sz="2000" dirty="0" smtClean="0"/>
              <a:t>劃一危險性機械之操作信號、工作場所標識</a:t>
            </a:r>
            <a:r>
              <a:rPr lang="en-US" altLang="zh-TW" sz="2000" dirty="0" smtClean="0"/>
              <a:t>(</a:t>
            </a:r>
            <a:r>
              <a:rPr lang="zh-TW" altLang="en-US" sz="2000" dirty="0" smtClean="0"/>
              <a:t>示</a:t>
            </a:r>
            <a:r>
              <a:rPr lang="en-US" altLang="zh-TW" sz="2000" dirty="0" smtClean="0"/>
              <a:t>)</a:t>
            </a:r>
            <a:r>
              <a:rPr lang="zh-TW" altLang="en-US" sz="2000" dirty="0" smtClean="0"/>
              <a:t>、有害物空容器放置、警報、緊急避難方法及訓練等。</a:t>
            </a:r>
            <a:endParaRPr lang="en-US" altLang="zh-TW" sz="2000" dirty="0" smtClean="0"/>
          </a:p>
          <a:p>
            <a:pPr lvl="1" eaLnBrk="1" hangingPunct="1"/>
            <a:r>
              <a:rPr lang="zh-TW" altLang="en-US" sz="2000" dirty="0" smtClean="0"/>
              <a:t>使用打樁機、拔樁機、電動機械、電動器具、軌道裝置、乙炔熔接裝置、電弧熔接裝置、換氣裝置及沉箱、架設通道、施工架、工作架台等機械、設備或構造物時，應協調使用上之安全措施。</a:t>
            </a:r>
            <a:endParaRPr lang="en-US" altLang="zh-TW" sz="2000" dirty="0" smtClean="0"/>
          </a:p>
          <a:p>
            <a:pPr lvl="1" eaLnBrk="1" hangingPunct="1"/>
            <a:r>
              <a:rPr lang="zh-TW" altLang="en-US" sz="2000" dirty="0" smtClean="0"/>
              <a:t>其他認有必要之協調事項。</a:t>
            </a:r>
            <a:endParaRPr lang="zh-TW" altLang="en-US" sz="2400" dirty="0" smtClean="0"/>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70</a:t>
            </a:fld>
            <a:endParaRPr lang="zh-TW" altLang="en-US"/>
          </a:p>
        </p:txBody>
      </p:sp>
    </p:spTree>
    <p:extLst>
      <p:ext uri="{BB962C8B-B14F-4D97-AF65-F5344CB8AC3E}">
        <p14:creationId xmlns:p14="http://schemas.microsoft.com/office/powerpoint/2010/main" val="23082995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2"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b">
            <a:noAutofit/>
          </a:bodyPr>
          <a:lstStyle/>
          <a:p>
            <a:pPr algn="ctr"/>
            <a:r>
              <a:rPr lang="zh-TW" altLang="en-US" dirty="0" smtClean="0"/>
              <a:t>承攬</a:t>
            </a:r>
            <a:r>
              <a:rPr lang="en-US" altLang="zh-TW" dirty="0" smtClean="0"/>
              <a:t>(4)</a:t>
            </a:r>
            <a:r>
              <a:rPr lang="zh-TW" altLang="en-US" dirty="0" smtClean="0"/>
              <a:t>：</a:t>
            </a:r>
            <a:r>
              <a:rPr lang="zh-TW" altLang="en-US" dirty="0"/>
              <a:t>共同</a:t>
            </a:r>
            <a:r>
              <a:rPr lang="zh-TW" altLang="en-US" dirty="0" smtClean="0"/>
              <a:t>承攬</a:t>
            </a:r>
            <a:r>
              <a:rPr lang="en-US" altLang="zh-TW" dirty="0" smtClean="0"/>
              <a:t>(</a:t>
            </a:r>
            <a:r>
              <a:rPr lang="zh-TW" altLang="en-US" dirty="0" smtClean="0"/>
              <a:t>第</a:t>
            </a:r>
            <a:r>
              <a:rPr lang="en-US" altLang="zh-TW" dirty="0"/>
              <a:t>28</a:t>
            </a:r>
            <a:r>
              <a:rPr lang="zh-TW" altLang="en-US" dirty="0" smtClean="0"/>
              <a:t>條</a:t>
            </a:r>
            <a:r>
              <a:rPr lang="en-US" altLang="zh-TW" dirty="0" smtClean="0"/>
              <a:t>)</a:t>
            </a:r>
            <a:endParaRPr lang="en-US" altLang="zh-TW" dirty="0"/>
          </a:p>
        </p:txBody>
      </p:sp>
      <p:sp>
        <p:nvSpPr>
          <p:cNvPr id="662533" name="Rectangle 3"/>
          <p:cNvSpPr>
            <a:spLocks noGrp="1" noChangeArrowheads="1"/>
          </p:cNvSpPr>
          <p:nvPr>
            <p:ph idx="1"/>
          </p:nvPr>
        </p:nvSpPr>
        <p:spPr/>
        <p:txBody>
          <a:bodyPr/>
          <a:lstStyle/>
          <a:p>
            <a:pPr eaLnBrk="1" hangingPunct="1"/>
            <a:r>
              <a:rPr lang="zh-TW" altLang="en-US" dirty="0" smtClean="0"/>
              <a:t>二個以上之事業單位分別出資共同承攬工程時，</a:t>
            </a:r>
            <a:r>
              <a:rPr lang="zh-TW" altLang="en-US" dirty="0" smtClean="0">
                <a:solidFill>
                  <a:srgbClr val="FF0000"/>
                </a:solidFill>
              </a:rPr>
              <a:t>應互推一人為代表人</a:t>
            </a:r>
            <a:r>
              <a:rPr lang="zh-TW" altLang="en-US" dirty="0" smtClean="0"/>
              <a:t>；該代表人視為該工程之事業雇主，</a:t>
            </a:r>
            <a:r>
              <a:rPr lang="zh-TW" altLang="en-US" dirty="0" smtClean="0">
                <a:solidFill>
                  <a:srgbClr val="FF0000"/>
                </a:solidFill>
              </a:rPr>
              <a:t>負本法雇主</a:t>
            </a:r>
            <a:r>
              <a:rPr lang="zh-TW" altLang="en-US" dirty="0" smtClean="0"/>
              <a:t>防止職業災害之</a:t>
            </a:r>
            <a:r>
              <a:rPr lang="zh-TW" altLang="en-US" dirty="0" smtClean="0">
                <a:solidFill>
                  <a:srgbClr val="FF0000"/>
                </a:solidFill>
              </a:rPr>
              <a:t>責任</a:t>
            </a:r>
            <a:r>
              <a:rPr lang="zh-TW" altLang="en-US" dirty="0" smtClean="0"/>
              <a:t>。</a:t>
            </a:r>
            <a:endParaRPr lang="en-US" altLang="zh-TW" dirty="0" smtClean="0"/>
          </a:p>
          <a:p>
            <a:pPr lvl="1"/>
            <a:r>
              <a:rPr lang="zh-TW" altLang="en-US" dirty="0">
                <a:solidFill>
                  <a:srgbClr val="FF0066"/>
                </a:solidFill>
              </a:rPr>
              <a:t>違反處新臺幣</a:t>
            </a:r>
            <a:r>
              <a:rPr lang="en-US" altLang="zh-TW" dirty="0">
                <a:solidFill>
                  <a:srgbClr val="FF0066"/>
                </a:solidFill>
              </a:rPr>
              <a:t>3</a:t>
            </a:r>
            <a:r>
              <a:rPr lang="zh-TW" altLang="en-US" dirty="0">
                <a:solidFill>
                  <a:srgbClr val="FF0066"/>
                </a:solidFill>
              </a:rPr>
              <a:t>萬元以上</a:t>
            </a:r>
            <a:r>
              <a:rPr lang="en-US" altLang="zh-TW" dirty="0">
                <a:solidFill>
                  <a:srgbClr val="FF0066"/>
                </a:solidFill>
              </a:rPr>
              <a:t>15</a:t>
            </a:r>
            <a:r>
              <a:rPr lang="zh-TW" altLang="en-US" dirty="0">
                <a:solidFill>
                  <a:srgbClr val="FF0066"/>
                </a:solidFill>
              </a:rPr>
              <a:t>萬元以下罰鍰</a:t>
            </a:r>
            <a:r>
              <a:rPr lang="zh-TW" altLang="en-US" dirty="0" smtClean="0">
                <a:solidFill>
                  <a:srgbClr val="FF0066"/>
                </a:solidFill>
              </a:rPr>
              <a:t>。</a:t>
            </a:r>
            <a:endParaRPr lang="en-US" altLang="zh-TW" dirty="0" smtClean="0"/>
          </a:p>
          <a:p>
            <a:pPr eaLnBrk="1" hangingPunct="1"/>
            <a:endParaRPr lang="zh-TW" altLang="en-US" dirty="0" smtClean="0"/>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71</a:t>
            </a:fld>
            <a:endParaRPr lang="zh-TW" altLang="en-US"/>
          </a:p>
        </p:txBody>
      </p:sp>
    </p:spTree>
    <p:extLst>
      <p:ext uri="{BB962C8B-B14F-4D97-AF65-F5344CB8AC3E}">
        <p14:creationId xmlns:p14="http://schemas.microsoft.com/office/powerpoint/2010/main" val="399679774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700" name="Rectangle 2"/>
          <p:cNvSpPr>
            <a:spLocks noGrp="1" noChangeArrowheads="1"/>
          </p:cNvSpPr>
          <p:nvPr>
            <p:ph type="title"/>
          </p:nvPr>
        </p:nvSpPr>
        <p:spPr>
          <a:extLst>
            <a:ext uri="{909E8E84-426E-40DD-AFC4-6F175D3DCCD1}">
              <a14:hiddenFill xmlns:a14="http://schemas.microsoft.com/office/drawing/2010/main">
                <a:solidFill>
                  <a:srgbClr val="FFFF99">
                    <a:alpha val="38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0" rIns="0" bIns="0" anchor="ctr">
            <a:noAutofit/>
          </a:bodyPr>
          <a:lstStyle/>
          <a:p>
            <a:pPr algn="ctr">
              <a:lnSpc>
                <a:spcPct val="150000"/>
              </a:lnSpc>
            </a:pPr>
            <a:r>
              <a:rPr lang="zh-TW" altLang="en-US" sz="4000" dirty="0">
                <a:latin typeface="微軟正黑體" pitchFamily="34" charset="-120"/>
                <a:ea typeface="微軟正黑體" pitchFamily="34" charset="-120"/>
              </a:rPr>
              <a:t>公布事業單位、</a:t>
            </a:r>
            <a:r>
              <a:rPr lang="zh-TW" altLang="en-US" sz="4000" dirty="0" smtClean="0">
                <a:latin typeface="微軟正黑體" pitchFamily="34" charset="-120"/>
                <a:ea typeface="微軟正黑體" pitchFamily="34" charset="-120"/>
              </a:rPr>
              <a:t>雇主</a:t>
            </a:r>
            <a:r>
              <a:rPr lang="en-US" altLang="zh-TW" sz="4000" dirty="0" smtClean="0">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第</a:t>
            </a:r>
            <a:r>
              <a:rPr lang="en-US" altLang="zh-TW" sz="4000" dirty="0">
                <a:latin typeface="微軟正黑體" pitchFamily="34" charset="-120"/>
                <a:ea typeface="微軟正黑體" pitchFamily="34" charset="-120"/>
              </a:rPr>
              <a:t>49</a:t>
            </a:r>
            <a:r>
              <a:rPr lang="zh-TW" altLang="en-US" sz="4000" dirty="0" smtClean="0">
                <a:latin typeface="微軟正黑體" pitchFamily="34" charset="-120"/>
                <a:ea typeface="微軟正黑體" pitchFamily="34" charset="-120"/>
              </a:rPr>
              <a:t>條</a:t>
            </a:r>
            <a:r>
              <a:rPr lang="en-US" altLang="zh-TW" sz="4000" dirty="0" smtClean="0">
                <a:latin typeface="微軟正黑體" pitchFamily="34" charset="-120"/>
                <a:ea typeface="微軟正黑體" pitchFamily="34" charset="-120"/>
              </a:rPr>
              <a:t>)-</a:t>
            </a:r>
            <a:r>
              <a:rPr lang="zh-TW" altLang="en-US" sz="4000" dirty="0">
                <a:latin typeface="微軟正黑體" pitchFamily="34" charset="-120"/>
                <a:ea typeface="微軟正黑體" pitchFamily="34" charset="-120"/>
              </a:rPr>
              <a:t>新增</a:t>
            </a:r>
            <a:endParaRPr lang="en-US" altLang="zh-TW" sz="4000" dirty="0">
              <a:latin typeface="微軟正黑體" pitchFamily="34" charset="-120"/>
              <a:ea typeface="微軟正黑體" pitchFamily="34" charset="-120"/>
            </a:endParaRPr>
          </a:p>
        </p:txBody>
      </p:sp>
      <p:sp>
        <p:nvSpPr>
          <p:cNvPr id="669701" name="Rectangle 3"/>
          <p:cNvSpPr>
            <a:spLocks noGrp="1" noChangeArrowheads="1"/>
          </p:cNvSpPr>
          <p:nvPr>
            <p:ph idx="1"/>
          </p:nvPr>
        </p:nvSpPr>
        <p:spPr/>
        <p:txBody>
          <a:bodyPr>
            <a:normAutofit/>
          </a:bodyPr>
          <a:lstStyle/>
          <a:p>
            <a:pPr eaLnBrk="1" hangingPunct="1"/>
            <a:r>
              <a:rPr lang="zh-TW" altLang="en-US" dirty="0" smtClean="0"/>
              <a:t>有下列情形之一者，得公布其事業單位、雇主、代行檢查機構、驗證機構、監測機構、醫療機構、訓練單位或顧問服務機構之名稱、負責人姓名：</a:t>
            </a:r>
          </a:p>
          <a:p>
            <a:pPr lvl="1">
              <a:buFont typeface="Wingdings" pitchFamily="2" charset="2"/>
              <a:buNone/>
            </a:pPr>
            <a:r>
              <a:rPr lang="zh-TW" altLang="en-US" dirty="0" smtClean="0"/>
              <a:t>一、發生第</a:t>
            </a:r>
            <a:r>
              <a:rPr lang="en-US" altLang="zh-TW" dirty="0" smtClean="0"/>
              <a:t>37</a:t>
            </a:r>
            <a:r>
              <a:rPr lang="zh-TW" altLang="en-US" dirty="0" smtClean="0"/>
              <a:t>條第</a:t>
            </a:r>
            <a:r>
              <a:rPr lang="en-US" altLang="zh-TW" dirty="0" smtClean="0"/>
              <a:t>2</a:t>
            </a:r>
            <a:r>
              <a:rPr lang="zh-TW" altLang="en-US" dirty="0" smtClean="0"/>
              <a:t>項之災害。</a:t>
            </a:r>
          </a:p>
          <a:p>
            <a:pPr lvl="1">
              <a:buFont typeface="Wingdings" pitchFamily="2" charset="2"/>
              <a:buNone/>
            </a:pPr>
            <a:r>
              <a:rPr lang="zh-TW" altLang="en-US" dirty="0" smtClean="0"/>
              <a:t>二、有第</a:t>
            </a:r>
            <a:r>
              <a:rPr lang="en-US" altLang="zh-TW" dirty="0" smtClean="0"/>
              <a:t>40</a:t>
            </a:r>
            <a:r>
              <a:rPr lang="zh-TW" altLang="en-US" dirty="0" smtClean="0"/>
              <a:t>條至第</a:t>
            </a:r>
            <a:r>
              <a:rPr lang="en-US" altLang="zh-TW" dirty="0" smtClean="0"/>
              <a:t>45</a:t>
            </a:r>
            <a:r>
              <a:rPr lang="zh-TW" altLang="en-US" dirty="0" smtClean="0"/>
              <a:t>條、第</a:t>
            </a:r>
            <a:r>
              <a:rPr lang="en-US" altLang="zh-TW" dirty="0" smtClean="0"/>
              <a:t>47</a:t>
            </a:r>
            <a:r>
              <a:rPr lang="zh-TW" altLang="en-US" dirty="0" smtClean="0"/>
              <a:t>條或第</a:t>
            </a:r>
            <a:r>
              <a:rPr lang="en-US" altLang="zh-TW" dirty="0" smtClean="0"/>
              <a:t>48</a:t>
            </a:r>
            <a:r>
              <a:rPr lang="zh-TW" altLang="en-US" dirty="0" smtClean="0"/>
              <a:t>條之情形。</a:t>
            </a:r>
          </a:p>
          <a:p>
            <a:pPr eaLnBrk="1" hangingPunct="1">
              <a:buFont typeface="Wingdings" pitchFamily="2" charset="2"/>
              <a:buNone/>
            </a:pPr>
            <a:r>
              <a:rPr lang="en-US" altLang="zh-TW" dirty="0" smtClean="0">
                <a:solidFill>
                  <a:srgbClr val="FF0000"/>
                </a:solidFill>
              </a:rPr>
              <a:t>(46</a:t>
            </a:r>
            <a:r>
              <a:rPr lang="zh-TW" altLang="en-US" dirty="0" smtClean="0">
                <a:solidFill>
                  <a:srgbClr val="FF0000"/>
                </a:solidFill>
              </a:rPr>
              <a:t>條勞工罰責除外</a:t>
            </a:r>
            <a:r>
              <a:rPr lang="en-US" altLang="zh-TW" dirty="0" smtClean="0">
                <a:solidFill>
                  <a:srgbClr val="FF0000"/>
                </a:solidFill>
              </a:rPr>
              <a:t>)</a:t>
            </a:r>
            <a:endParaRPr lang="en-US" altLang="zh-TW" dirty="0" smtClean="0"/>
          </a:p>
          <a:p>
            <a:pPr lvl="1">
              <a:buFont typeface="Wingdings" pitchFamily="2" charset="2"/>
              <a:buNone/>
            </a:pPr>
            <a:r>
              <a:rPr lang="zh-TW" altLang="en-US" dirty="0" smtClean="0"/>
              <a:t>三、發生職業病。</a:t>
            </a:r>
          </a:p>
        </p:txBody>
      </p:sp>
      <p:sp>
        <p:nvSpPr>
          <p:cNvPr id="3" name="投影片編號版面配置區 2"/>
          <p:cNvSpPr>
            <a:spLocks noGrp="1"/>
          </p:cNvSpPr>
          <p:nvPr>
            <p:ph type="sldNum" sz="quarter" idx="12"/>
          </p:nvPr>
        </p:nvSpPr>
        <p:spPr/>
        <p:txBody>
          <a:bodyPr/>
          <a:lstStyle/>
          <a:p>
            <a:fld id="{35AC43B1-244E-49A0-8651-1D857DBD49F4}" type="slidenum">
              <a:rPr lang="zh-TW" altLang="en-US" smtClean="0"/>
              <a:pPr/>
              <a:t>72</a:t>
            </a:fld>
            <a:endParaRPr lang="zh-TW" altLang="en-US"/>
          </a:p>
        </p:txBody>
      </p:sp>
    </p:spTree>
    <p:extLst>
      <p:ext uri="{BB962C8B-B14F-4D97-AF65-F5344CB8AC3E}">
        <p14:creationId xmlns:p14="http://schemas.microsoft.com/office/powerpoint/2010/main" val="146915121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勞工之義務</a:t>
            </a:r>
            <a:endParaRPr lang="zh-TW" altLang="en-US" dirty="0"/>
          </a:p>
        </p:txBody>
      </p:sp>
      <p:sp>
        <p:nvSpPr>
          <p:cNvPr id="3" name="內容版面配置區 2"/>
          <p:cNvSpPr>
            <a:spLocks noGrp="1"/>
          </p:cNvSpPr>
          <p:nvPr>
            <p:ph idx="1"/>
          </p:nvPr>
        </p:nvSpPr>
        <p:spPr/>
        <p:txBody>
          <a:bodyPr/>
          <a:lstStyle/>
          <a:p>
            <a:r>
              <a:rPr lang="zh-TW" altLang="en-US" dirty="0" smtClean="0"/>
              <a:t>接受健康檢查</a:t>
            </a:r>
            <a:endParaRPr lang="en-US" altLang="zh-TW" dirty="0" smtClean="0"/>
          </a:p>
          <a:p>
            <a:r>
              <a:rPr lang="zh-TW" altLang="en-US" dirty="0" smtClean="0"/>
              <a:t>接受教育訓練</a:t>
            </a:r>
            <a:endParaRPr lang="en-US" altLang="zh-TW" dirty="0" smtClean="0"/>
          </a:p>
          <a:p>
            <a:r>
              <a:rPr lang="zh-TW" altLang="en-US" dirty="0" smtClean="0"/>
              <a:t>遵守工作守則</a:t>
            </a:r>
            <a:endParaRPr lang="zh-TW" altLang="en-US" dirty="0"/>
          </a:p>
        </p:txBody>
      </p:sp>
      <p:sp>
        <p:nvSpPr>
          <p:cNvPr id="5" name="投影片編號版面配置區 4"/>
          <p:cNvSpPr>
            <a:spLocks noGrp="1"/>
          </p:cNvSpPr>
          <p:nvPr>
            <p:ph type="sldNum" sz="quarter" idx="12"/>
          </p:nvPr>
        </p:nvSpPr>
        <p:spPr/>
        <p:txBody>
          <a:bodyPr/>
          <a:lstStyle/>
          <a:p>
            <a:fld id="{35AC43B1-244E-49A0-8651-1D857DBD49F4}" type="slidenum">
              <a:rPr lang="zh-TW" altLang="en-US" smtClean="0"/>
              <a:pPr/>
              <a:t>73</a:t>
            </a:fld>
            <a:endParaRPr lang="zh-TW" altLang="en-US"/>
          </a:p>
        </p:txBody>
      </p:sp>
      <p:pic>
        <p:nvPicPr>
          <p:cNvPr id="36866" name="Picture 2" descr="http://sauhard7.files.wordpress.com/2011/05/construction_worker_cartoon.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3409900"/>
            <a:ext cx="3115444" cy="3115444"/>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http://www.cdc.gov/niosh/topics/surveillance/ords/images/ecwh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2314" y="1484784"/>
            <a:ext cx="5153025" cy="2238376"/>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https://www.niehs.nih.gov/careers/hazmat/about_wetp/hwwt/hazardous_waste_worker_cla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4005064"/>
            <a:ext cx="365264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2283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結語</a:t>
            </a:r>
            <a:endParaRPr lang="zh-TW" altLang="en-US" dirty="0"/>
          </a:p>
        </p:txBody>
      </p:sp>
      <p:sp>
        <p:nvSpPr>
          <p:cNvPr id="3" name="內容版面配置區 2"/>
          <p:cNvSpPr>
            <a:spLocks noGrp="1"/>
          </p:cNvSpPr>
          <p:nvPr>
            <p:ph idx="1"/>
          </p:nvPr>
        </p:nvSpPr>
        <p:spPr/>
        <p:txBody>
          <a:bodyPr/>
          <a:lstStyle/>
          <a:p>
            <a:r>
              <a:rPr lang="zh-TW" altLang="en-US" dirty="0" smtClean="0"/>
              <a:t>學校自主</a:t>
            </a:r>
            <a:r>
              <a:rPr lang="zh-TW" altLang="en-US" dirty="0"/>
              <a:t>安全衛生管理及自動檢查</a:t>
            </a:r>
            <a:endParaRPr lang="en-US" altLang="zh-TW" dirty="0" smtClean="0"/>
          </a:p>
          <a:p>
            <a:r>
              <a:rPr lang="zh-TW" altLang="en-US" dirty="0" smtClean="0"/>
              <a:t>保障校內教職員工及學生之安全與衛生</a:t>
            </a:r>
            <a:endParaRPr lang="en-US" altLang="zh-TW" dirty="0" smtClean="0"/>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74</a:t>
            </a:fld>
            <a:endParaRPr lang="zh-TW" altLang="en-US"/>
          </a:p>
        </p:txBody>
      </p:sp>
    </p:spTree>
    <p:extLst>
      <p:ext uri="{BB962C8B-B14F-4D97-AF65-F5344CB8AC3E}">
        <p14:creationId xmlns:p14="http://schemas.microsoft.com/office/powerpoint/2010/main" val="26978521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dirty="0" smtClean="0">
                <a:solidFill>
                  <a:schemeClr val="accent5">
                    <a:lumMod val="75000"/>
                  </a:schemeClr>
                </a:solidFill>
                <a:effectLst>
                  <a:outerShdw blurRad="38100" dist="38100" dir="2700000" algn="tl">
                    <a:srgbClr val="000000">
                      <a:alpha val="43137"/>
                    </a:srgbClr>
                  </a:outerShdw>
                </a:effectLst>
              </a:rPr>
              <a:t>中國</a:t>
            </a:r>
            <a:r>
              <a:rPr lang="zh-TW" altLang="en-US" sz="4000" dirty="0">
                <a:solidFill>
                  <a:schemeClr val="accent5">
                    <a:lumMod val="75000"/>
                  </a:schemeClr>
                </a:solidFill>
                <a:effectLst>
                  <a:outerShdw blurRad="38100" dist="38100" dir="2700000" algn="tl">
                    <a:srgbClr val="000000">
                      <a:alpha val="43137"/>
                    </a:srgbClr>
                  </a:outerShdw>
                </a:effectLst>
              </a:rPr>
              <a:t>勞工安全衛生管理學會</a:t>
            </a:r>
          </a:p>
        </p:txBody>
      </p:sp>
      <p:sp>
        <p:nvSpPr>
          <p:cNvPr id="3" name="內容版面配置區 2"/>
          <p:cNvSpPr>
            <a:spLocks noGrp="1"/>
          </p:cNvSpPr>
          <p:nvPr>
            <p:ph idx="1"/>
          </p:nvPr>
        </p:nvSpPr>
        <p:spPr/>
        <p:txBody>
          <a:bodyPr>
            <a:normAutofit/>
          </a:bodyPr>
          <a:lstStyle/>
          <a:p>
            <a:r>
              <a:rPr lang="zh-TW" altLang="en-US" sz="3600" b="1" dirty="0" smtClean="0">
                <a:latin typeface="+mj-ea"/>
                <a:ea typeface="+mj-ea"/>
              </a:rPr>
              <a:t>學校安全衛生資訊網：</a:t>
            </a:r>
            <a:r>
              <a:rPr lang="en-US" altLang="zh-TW" sz="3200" dirty="0">
                <a:latin typeface="+mj-ea"/>
                <a:ea typeface="+mj-ea"/>
                <a:hlinkClick r:id="rId2"/>
              </a:rPr>
              <a:t>https://</a:t>
            </a:r>
            <a:r>
              <a:rPr lang="en-US" altLang="zh-TW" sz="3200" dirty="0" smtClean="0">
                <a:latin typeface="+mj-ea"/>
                <a:ea typeface="+mj-ea"/>
                <a:hlinkClick r:id="rId2"/>
              </a:rPr>
              <a:t>www.safelab.edu.tw/index.aspx</a:t>
            </a:r>
            <a:endParaRPr lang="en-US" altLang="zh-TW" sz="3200" dirty="0" smtClean="0">
              <a:latin typeface="+mj-ea"/>
              <a:ea typeface="+mj-ea"/>
            </a:endParaRPr>
          </a:p>
          <a:p>
            <a:r>
              <a:rPr lang="en-US" altLang="zh-TW" sz="3600" dirty="0" smtClean="0">
                <a:latin typeface="+mj-ea"/>
                <a:ea typeface="+mj-ea"/>
              </a:rPr>
              <a:t>E-mail</a:t>
            </a:r>
            <a:r>
              <a:rPr lang="zh-TW" altLang="en-US" sz="3600" dirty="0" smtClean="0">
                <a:latin typeface="+mj-ea"/>
                <a:ea typeface="+mj-ea"/>
              </a:rPr>
              <a:t>：</a:t>
            </a:r>
            <a:r>
              <a:rPr lang="en-US" altLang="zh-TW" sz="3600" dirty="0" smtClean="0">
                <a:latin typeface="+mj-ea"/>
                <a:ea typeface="+mj-ea"/>
              </a:rPr>
              <a:t> service@mail.cshm.org.tw</a:t>
            </a:r>
          </a:p>
          <a:p>
            <a:r>
              <a:rPr lang="zh-TW" altLang="en-US" sz="3600" b="1" dirty="0" smtClean="0">
                <a:latin typeface="+mj-ea"/>
                <a:ea typeface="+mj-ea"/>
              </a:rPr>
              <a:t>免付費電話：</a:t>
            </a:r>
            <a:r>
              <a:rPr lang="en-US" altLang="zh-TW" sz="3600" b="1" dirty="0" smtClean="0">
                <a:latin typeface="+mj-ea"/>
                <a:ea typeface="+mj-ea"/>
              </a:rPr>
              <a:t>0800-811-800</a:t>
            </a:r>
          </a:p>
        </p:txBody>
      </p:sp>
      <p:sp>
        <p:nvSpPr>
          <p:cNvPr id="5" name="投影片編號版面配置區 4"/>
          <p:cNvSpPr>
            <a:spLocks noGrp="1"/>
          </p:cNvSpPr>
          <p:nvPr>
            <p:ph type="sldNum" sz="quarter" idx="12"/>
          </p:nvPr>
        </p:nvSpPr>
        <p:spPr/>
        <p:txBody>
          <a:bodyPr/>
          <a:lstStyle/>
          <a:p>
            <a:fld id="{76533647-D2A2-4BCF-B95A-B45AD7C2A446}" type="slidenum">
              <a:rPr lang="zh-TW" altLang="en-US" smtClean="0"/>
              <a:pPr/>
              <a:t>75</a:t>
            </a:fld>
            <a:endParaRPr lang="zh-TW" altLang="en-US"/>
          </a:p>
        </p:txBody>
      </p:sp>
      <p:pic>
        <p:nvPicPr>
          <p:cNvPr id="4" name="圖片 3" descr="中國勞工安全衛生管理學會LOGO-nbg.png"/>
          <p:cNvPicPr>
            <a:picLocks noChangeAspect="1"/>
          </p:cNvPicPr>
          <p:nvPr/>
        </p:nvPicPr>
        <p:blipFill>
          <a:blip r:embed="rId3" cstate="print"/>
          <a:stretch>
            <a:fillRect/>
          </a:stretch>
        </p:blipFill>
        <p:spPr>
          <a:xfrm>
            <a:off x="899592" y="908720"/>
            <a:ext cx="720080" cy="624647"/>
          </a:xfrm>
          <a:prstGeom prst="rect">
            <a:avLst/>
          </a:prstGeom>
          <a:effectLst/>
          <a:scene3d>
            <a:camera prst="orthographicFront"/>
            <a:lightRig rig="threePt" dir="t"/>
          </a:scene3d>
          <a:sp3d>
            <a:bevelT w="165100" prst="coolSlant"/>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名詞定義</a:t>
            </a:r>
            <a:r>
              <a:rPr lang="en-US" altLang="zh-TW" dirty="0" smtClean="0"/>
              <a:t>(2)</a:t>
            </a:r>
            <a:endParaRPr lang="zh-TW" altLang="en-US" dirty="0"/>
          </a:p>
        </p:txBody>
      </p:sp>
      <p:sp>
        <p:nvSpPr>
          <p:cNvPr id="3" name="內容版面配置區 2"/>
          <p:cNvSpPr>
            <a:spLocks noGrp="1"/>
          </p:cNvSpPr>
          <p:nvPr>
            <p:ph idx="1"/>
          </p:nvPr>
        </p:nvSpPr>
        <p:spPr/>
        <p:txBody>
          <a:bodyPr>
            <a:normAutofit/>
          </a:bodyPr>
          <a:lstStyle/>
          <a:p>
            <a:pPr fontAlgn="ctr"/>
            <a:r>
              <a:rPr lang="zh-TW" altLang="zh-TW" dirty="0" smtClean="0">
                <a:solidFill>
                  <a:srgbClr val="0000FF"/>
                </a:solidFill>
              </a:rPr>
              <a:t>工作</a:t>
            </a:r>
            <a:r>
              <a:rPr lang="zh-TW" altLang="zh-TW" dirty="0">
                <a:solidFill>
                  <a:srgbClr val="0000FF"/>
                </a:solidFill>
              </a:rPr>
              <a:t>場所</a:t>
            </a:r>
            <a:r>
              <a:rPr lang="zh-TW" altLang="zh-TW" dirty="0" smtClean="0">
                <a:solidFill>
                  <a:srgbClr val="0000FF"/>
                </a:solidFill>
              </a:rPr>
              <a:t>負責人</a:t>
            </a:r>
            <a:r>
              <a:rPr lang="en-US" altLang="zh-TW" dirty="0">
                <a:solidFill>
                  <a:srgbClr val="FF0000"/>
                </a:solidFill>
              </a:rPr>
              <a:t>*</a:t>
            </a:r>
            <a:endParaRPr lang="zh-TW" altLang="zh-TW" b="0" dirty="0">
              <a:solidFill>
                <a:srgbClr val="FF0000"/>
              </a:solidFill>
            </a:endParaRPr>
          </a:p>
          <a:p>
            <a:pPr lvl="1"/>
            <a:r>
              <a:rPr lang="zh-TW" altLang="zh-TW" b="0" dirty="0" smtClean="0"/>
              <a:t>指</a:t>
            </a:r>
            <a:r>
              <a:rPr lang="zh-TW" altLang="zh-TW" b="0" dirty="0"/>
              <a:t>雇主或代表雇主從事管理、指揮或監督從事勞動之人員，如學校單位主管、系所主任或教職員等。</a:t>
            </a:r>
          </a:p>
          <a:p>
            <a:pPr fontAlgn="ctr"/>
            <a:r>
              <a:rPr lang="zh-TW" altLang="zh-TW" dirty="0" smtClean="0">
                <a:solidFill>
                  <a:srgbClr val="0000FF"/>
                </a:solidFill>
              </a:rPr>
              <a:t>學生</a:t>
            </a:r>
            <a:r>
              <a:rPr lang="en-US" altLang="zh-TW" dirty="0">
                <a:solidFill>
                  <a:srgbClr val="FF0000"/>
                </a:solidFill>
              </a:rPr>
              <a:t>*</a:t>
            </a:r>
            <a:endParaRPr lang="zh-TW" altLang="zh-TW" b="0" dirty="0">
              <a:solidFill>
                <a:srgbClr val="FF0000"/>
              </a:solidFill>
            </a:endParaRPr>
          </a:p>
          <a:p>
            <a:pPr lvl="1"/>
            <a:r>
              <a:rPr lang="zh-TW" altLang="zh-TW" b="0" dirty="0" smtClean="0"/>
              <a:t>指</a:t>
            </a:r>
            <a:r>
              <a:rPr lang="zh-TW" altLang="zh-TW" b="0" dirty="0"/>
              <a:t>學校內除工作者以外之接受學校教育者，包括學生及以課程學習或服務學習等以學習為主要目的及範疇之兼任助理等</a:t>
            </a:r>
            <a:r>
              <a:rPr lang="zh-TW" altLang="zh-TW" b="0" dirty="0" smtClean="0"/>
              <a:t>。</a:t>
            </a:r>
            <a:endParaRPr lang="zh-TW" altLang="zh-TW" b="0" dirty="0"/>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8</a:t>
            </a:fld>
            <a:endParaRPr lang="zh-TW" altLang="en-US"/>
          </a:p>
        </p:txBody>
      </p:sp>
      <p:sp>
        <p:nvSpPr>
          <p:cNvPr id="5" name="矩形 4"/>
          <p:cNvSpPr/>
          <p:nvPr/>
        </p:nvSpPr>
        <p:spPr>
          <a:xfrm>
            <a:off x="6660232" y="3284984"/>
            <a:ext cx="2108269" cy="400110"/>
          </a:xfrm>
          <a:prstGeom prst="rect">
            <a:avLst/>
          </a:prstGeom>
        </p:spPr>
        <p:txBody>
          <a:bodyPr wrap="none">
            <a:spAutoFit/>
          </a:bodyPr>
          <a:lstStyle/>
          <a:p>
            <a:r>
              <a:rPr lang="en-US" altLang="zh-TW" sz="2000" dirty="0" smtClean="0">
                <a:solidFill>
                  <a:srgbClr val="FF0000"/>
                </a:solidFill>
                <a:latin typeface="Times New Roman" pitchFamily="18" charset="0"/>
                <a:ea typeface="標楷體" pitchFamily="65" charset="-120"/>
                <a:cs typeface="Times New Roman" pitchFamily="18" charset="0"/>
              </a:rPr>
              <a:t>*</a:t>
            </a:r>
            <a:r>
              <a:rPr lang="zh-TW" altLang="en-US" sz="2000" dirty="0">
                <a:latin typeface="Times New Roman" pitchFamily="18" charset="0"/>
                <a:ea typeface="標楷體" pitchFamily="65" charset="-120"/>
                <a:cs typeface="Times New Roman" pitchFamily="18" charset="0"/>
              </a:rPr>
              <a:t>管理</a:t>
            </a:r>
            <a:r>
              <a:rPr lang="zh-TW" altLang="en-US" sz="2000" dirty="0" smtClean="0">
                <a:latin typeface="Times New Roman" pitchFamily="18" charset="0"/>
                <a:ea typeface="標楷體" pitchFamily="65" charset="-120"/>
                <a:cs typeface="Times New Roman" pitchFamily="18" charset="0"/>
              </a:rPr>
              <a:t>要點之名詞</a:t>
            </a:r>
            <a:endParaRPr lang="zh-TW" altLang="en-US" sz="2000" dirty="0">
              <a:latin typeface="Times New Roman" pitchFamily="18" charset="0"/>
              <a:ea typeface="標楷體" pitchFamily="65" charset="-120"/>
              <a:cs typeface="Times New Roman"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583522993"/>
              </p:ext>
            </p:extLst>
          </p:nvPr>
        </p:nvGraphicFramePr>
        <p:xfrm>
          <a:off x="179512" y="4802968"/>
          <a:ext cx="8712968" cy="1920240"/>
        </p:xfrm>
        <a:graphic>
          <a:graphicData uri="http://schemas.openxmlformats.org/drawingml/2006/table">
            <a:tbl>
              <a:tblPr firstCol="1">
                <a:tableStyleId>{5C22544A-7EE6-4342-B048-85BDC9FD1C3A}</a:tableStyleId>
              </a:tblPr>
              <a:tblGrid>
                <a:gridCol w="530810"/>
                <a:gridCol w="8182158"/>
              </a:tblGrid>
              <a:tr h="1224136">
                <a:tc>
                  <a:txBody>
                    <a:bodyPr/>
                    <a:lstStyle/>
                    <a:p>
                      <a:r>
                        <a:rPr lang="zh-TW" altLang="en-US" sz="2000" dirty="0" smtClean="0">
                          <a:latin typeface="Times New Roman" pitchFamily="18" charset="0"/>
                          <a:ea typeface="標楷體" pitchFamily="65" charset="-120"/>
                          <a:cs typeface="Times New Roman" pitchFamily="18" charset="0"/>
                        </a:rPr>
                        <a:t>說</a:t>
                      </a:r>
                      <a:endParaRPr lang="en-US" altLang="zh-TW" sz="2000" dirty="0" smtClean="0">
                        <a:latin typeface="Times New Roman" pitchFamily="18" charset="0"/>
                        <a:ea typeface="標楷體" pitchFamily="65" charset="-120"/>
                        <a:cs typeface="Times New Roman" pitchFamily="18" charset="0"/>
                      </a:endParaRPr>
                    </a:p>
                    <a:p>
                      <a:r>
                        <a:rPr lang="zh-TW" altLang="en-US" sz="2000" dirty="0" smtClean="0">
                          <a:latin typeface="Times New Roman" pitchFamily="18" charset="0"/>
                          <a:ea typeface="標楷體" pitchFamily="65" charset="-120"/>
                          <a:cs typeface="Times New Roman" pitchFamily="18" charset="0"/>
                        </a:rPr>
                        <a:t>明</a:t>
                      </a:r>
                      <a:endParaRPr lang="zh-TW" altLang="en-US" sz="2000" b="1" dirty="0">
                        <a:latin typeface="Times New Roman" pitchFamily="18" charset="0"/>
                        <a:ea typeface="標楷體" pitchFamily="65" charset="-120"/>
                        <a:cs typeface="Times New Roman" pitchFamily="18" charset="0"/>
                      </a:endParaRPr>
                    </a:p>
                  </a:txBody>
                  <a:tcPr anchor="ctr"/>
                </a:tc>
                <a:tc>
                  <a:txBody>
                    <a:bodyPr/>
                    <a:lstStyle/>
                    <a:p>
                      <a:pPr marL="180975" lvl="1" indent="-180975" algn="l" rtl="0" eaLnBrk="1" latinLnBrk="0" hangingPunct="1">
                        <a:lnSpc>
                          <a:spcPct val="150000"/>
                        </a:lnSpc>
                        <a:buFont typeface="Arial" pitchFamily="34" charset="0"/>
                        <a:buChar char="•"/>
                        <a:tabLst>
                          <a:tab pos="180975" algn="l"/>
                        </a:tabLst>
                      </a:pPr>
                      <a:r>
                        <a:rPr kumimoji="1" lang="zh-TW" altLang="en-US" sz="2000" kern="1200" dirty="0" smtClean="0">
                          <a:solidFill>
                            <a:schemeClr val="dk1"/>
                          </a:solidFill>
                          <a:latin typeface="Times New Roman" pitchFamily="18" charset="0"/>
                          <a:ea typeface="標楷體" pitchFamily="65" charset="-120"/>
                          <a:cs typeface="Times New Roman" pitchFamily="18" charset="0"/>
                        </a:rPr>
                        <a:t>如為公立學校編制內依法任用之</a:t>
                      </a:r>
                      <a:r>
                        <a:rPr kumimoji="1" lang="zh-TW" altLang="en-US" sz="2000" b="1" u="sng" kern="1200" dirty="0" smtClean="0">
                          <a:solidFill>
                            <a:srgbClr val="FF0000"/>
                          </a:solidFill>
                          <a:latin typeface="Times New Roman" pitchFamily="18" charset="0"/>
                          <a:ea typeface="標楷體" pitchFamily="65" charset="-120"/>
                          <a:cs typeface="Times New Roman" pitchFamily="18" charset="0"/>
                        </a:rPr>
                        <a:t>職員</a:t>
                      </a:r>
                      <a:r>
                        <a:rPr kumimoji="1" lang="zh-TW" altLang="en-US" sz="2000" kern="1200" dirty="0" smtClean="0">
                          <a:solidFill>
                            <a:schemeClr val="dk1"/>
                          </a:solidFill>
                          <a:latin typeface="Times New Roman" pitchFamily="18" charset="0"/>
                          <a:ea typeface="標楷體" pitchFamily="65" charset="-120"/>
                          <a:cs typeface="Times New Roman" pitchFamily="18" charset="0"/>
                        </a:rPr>
                        <a:t>，則依「公務人員安全及衛生防護辦法」規定，從職安法適用範圍排除（依據職安法第</a:t>
                      </a:r>
                      <a:r>
                        <a:rPr kumimoji="1" lang="en-US" altLang="zh-TW" sz="2000" kern="1200" dirty="0" smtClean="0">
                          <a:solidFill>
                            <a:schemeClr val="dk1"/>
                          </a:solidFill>
                          <a:latin typeface="Times New Roman" pitchFamily="18" charset="0"/>
                          <a:ea typeface="標楷體" pitchFamily="65" charset="-120"/>
                          <a:cs typeface="Times New Roman" pitchFamily="18" charset="0"/>
                        </a:rPr>
                        <a:t>1</a:t>
                      </a:r>
                      <a:r>
                        <a:rPr kumimoji="1" lang="zh-TW" altLang="en-US" sz="2000" kern="1200" dirty="0" smtClean="0">
                          <a:solidFill>
                            <a:schemeClr val="dk1"/>
                          </a:solidFill>
                          <a:latin typeface="Times New Roman" pitchFamily="18" charset="0"/>
                          <a:ea typeface="標楷體" pitchFamily="65" charset="-120"/>
                          <a:cs typeface="Times New Roman" pitchFamily="18" charset="0"/>
                        </a:rPr>
                        <a:t>條規定）。</a:t>
                      </a:r>
                      <a:endParaRPr kumimoji="1" lang="en-US" altLang="zh-TW" sz="2000" kern="1200" dirty="0" smtClean="0">
                        <a:solidFill>
                          <a:schemeClr val="dk1"/>
                        </a:solidFill>
                        <a:latin typeface="Times New Roman" pitchFamily="18" charset="0"/>
                        <a:ea typeface="標楷體" pitchFamily="65" charset="-120"/>
                        <a:cs typeface="Times New Roman" pitchFamily="18" charset="0"/>
                      </a:endParaRPr>
                    </a:p>
                    <a:p>
                      <a:pPr marL="180975" lvl="1" indent="-180975" algn="l" rtl="0" eaLnBrk="1" latinLnBrk="0" hangingPunct="1">
                        <a:lnSpc>
                          <a:spcPct val="150000"/>
                        </a:lnSpc>
                        <a:buFont typeface="Arial" pitchFamily="34" charset="0"/>
                        <a:buChar char="•"/>
                        <a:tabLst>
                          <a:tab pos="180975" algn="l"/>
                        </a:tabLst>
                      </a:pPr>
                      <a:r>
                        <a:rPr kumimoji="1" lang="zh-TW" altLang="en-US" sz="2000" u="sng" kern="1200" dirty="0" smtClean="0">
                          <a:solidFill>
                            <a:srgbClr val="FF0000"/>
                          </a:solidFill>
                          <a:latin typeface="Times New Roman" pitchFamily="18" charset="0"/>
                          <a:ea typeface="標楷體" pitchFamily="65" charset="-120"/>
                          <a:cs typeface="Times New Roman" pitchFamily="18" charset="0"/>
                        </a:rPr>
                        <a:t>公務人員</a:t>
                      </a:r>
                      <a:r>
                        <a:rPr kumimoji="1" lang="zh-TW" altLang="en-US" sz="2000" kern="1200" dirty="0" smtClean="0">
                          <a:solidFill>
                            <a:schemeClr val="dk1"/>
                          </a:solidFill>
                          <a:latin typeface="Times New Roman" pitchFamily="18" charset="0"/>
                          <a:ea typeface="標楷體" pitchFamily="65" charset="-120"/>
                          <a:cs typeface="Times New Roman" pitchFamily="18" charset="0"/>
                        </a:rPr>
                        <a:t>之定義依「公務人員保障法」第</a:t>
                      </a:r>
                      <a:r>
                        <a:rPr kumimoji="1" lang="en-US" altLang="zh-TW" sz="2000" kern="1200" dirty="0" smtClean="0">
                          <a:solidFill>
                            <a:schemeClr val="dk1"/>
                          </a:solidFill>
                          <a:latin typeface="Times New Roman" pitchFamily="18" charset="0"/>
                          <a:ea typeface="標楷體" pitchFamily="65" charset="-120"/>
                          <a:cs typeface="Times New Roman" pitchFamily="18" charset="0"/>
                        </a:rPr>
                        <a:t>102</a:t>
                      </a:r>
                      <a:r>
                        <a:rPr kumimoji="1" lang="zh-TW" altLang="en-US" sz="2000" kern="1200" dirty="0" smtClean="0">
                          <a:solidFill>
                            <a:schemeClr val="dk1"/>
                          </a:solidFill>
                          <a:latin typeface="Times New Roman" pitchFamily="18" charset="0"/>
                          <a:ea typeface="標楷體" pitchFamily="65" charset="-120"/>
                          <a:cs typeface="Times New Roman" pitchFamily="18" charset="0"/>
                        </a:rPr>
                        <a:t>條規定辦理。</a:t>
                      </a:r>
                    </a:p>
                    <a:p>
                      <a:pPr marL="180975" lvl="1" indent="-180975" algn="l" rtl="0" eaLnBrk="1" latinLnBrk="0" hangingPunct="1">
                        <a:lnSpc>
                          <a:spcPct val="150000"/>
                        </a:lnSpc>
                        <a:buFont typeface="Arial" pitchFamily="34" charset="0"/>
                        <a:buChar char="•"/>
                        <a:tabLst>
                          <a:tab pos="180975" algn="l"/>
                        </a:tabLst>
                      </a:pPr>
                      <a:r>
                        <a:rPr kumimoji="1" lang="zh-TW" altLang="en-US" sz="2000" kern="1200" dirty="0" smtClean="0">
                          <a:solidFill>
                            <a:schemeClr val="dk1"/>
                          </a:solidFill>
                          <a:latin typeface="Times New Roman" pitchFamily="18" charset="0"/>
                          <a:ea typeface="標楷體" pitchFamily="65" charset="-120"/>
                          <a:cs typeface="Times New Roman" pitchFamily="18" charset="0"/>
                        </a:rPr>
                        <a:t>參照職業安全衛生法施行細則第</a:t>
                      </a:r>
                      <a:r>
                        <a:rPr kumimoji="1" lang="en-US" altLang="zh-TW" sz="2000" kern="1200" dirty="0" smtClean="0">
                          <a:solidFill>
                            <a:schemeClr val="dk1"/>
                          </a:solidFill>
                          <a:latin typeface="Times New Roman" pitchFamily="18" charset="0"/>
                          <a:ea typeface="標楷體" pitchFamily="65" charset="-120"/>
                          <a:cs typeface="Times New Roman" pitchFamily="18" charset="0"/>
                        </a:rPr>
                        <a:t>2</a:t>
                      </a:r>
                      <a:r>
                        <a:rPr kumimoji="1" lang="zh-TW" altLang="en-US" sz="2000" kern="1200" dirty="0" smtClean="0">
                          <a:solidFill>
                            <a:schemeClr val="dk1"/>
                          </a:solidFill>
                          <a:latin typeface="Times New Roman" pitchFamily="18" charset="0"/>
                          <a:ea typeface="標楷體" pitchFamily="65" charset="-120"/>
                          <a:cs typeface="Times New Roman" pitchFamily="18" charset="0"/>
                        </a:rPr>
                        <a:t>條。 </a:t>
                      </a:r>
                    </a:p>
                  </a:txBody>
                  <a:tcPr anchor="ctr"/>
                </a:tc>
              </a:tr>
            </a:tbl>
          </a:graphicData>
        </a:graphic>
      </p:graphicFrame>
    </p:spTree>
    <p:extLst>
      <p:ext uri="{BB962C8B-B14F-4D97-AF65-F5344CB8AC3E}">
        <p14:creationId xmlns:p14="http://schemas.microsoft.com/office/powerpoint/2010/main" val="59202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名詞定義</a:t>
            </a:r>
            <a:r>
              <a:rPr lang="en-US" altLang="zh-TW" dirty="0" smtClean="0"/>
              <a:t>(3)</a:t>
            </a:r>
            <a:endParaRPr lang="zh-TW" altLang="en-US" dirty="0"/>
          </a:p>
        </p:txBody>
      </p:sp>
      <p:sp>
        <p:nvSpPr>
          <p:cNvPr id="24" name="內容版面配置區 23"/>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6533647-D2A2-4BCF-B95A-B45AD7C2A446}" type="slidenum">
              <a:rPr lang="zh-TW" altLang="en-US" smtClean="0"/>
              <a:pPr/>
              <a:t>9</a:t>
            </a:fld>
            <a:endParaRPr lang="zh-TW" altLang="en-US"/>
          </a:p>
        </p:txBody>
      </p:sp>
      <p:sp>
        <p:nvSpPr>
          <p:cNvPr id="5" name="AutoShape 2"/>
          <p:cNvSpPr>
            <a:spLocks noChangeArrowheads="1"/>
          </p:cNvSpPr>
          <p:nvPr/>
        </p:nvSpPr>
        <p:spPr bwMode="auto">
          <a:xfrm>
            <a:off x="1524000" y="1713384"/>
            <a:ext cx="2590800" cy="1981200"/>
          </a:xfrm>
          <a:prstGeom prst="rightArrow">
            <a:avLst>
              <a:gd name="adj1" fmla="val 50000"/>
              <a:gd name="adj2" fmla="val 32692"/>
            </a:avLst>
          </a:prstGeom>
          <a:solidFill>
            <a:srgbClr val="FF6600"/>
          </a:solidFill>
          <a:ln w="12700">
            <a:solidFill>
              <a:srgbClr val="000000"/>
            </a:solidFill>
            <a:miter lim="800000"/>
            <a:headEnd/>
            <a:tailEnd/>
          </a:ln>
        </p:spPr>
        <p:txBody>
          <a:bodyPr/>
          <a:lstStyle/>
          <a:p>
            <a:endParaRPr lang="zh-TW" altLang="zh-TW" sz="2400">
              <a:latin typeface="Times New Roman" pitchFamily="18" charset="0"/>
              <a:ea typeface="標楷體" pitchFamily="65" charset="-120"/>
              <a:cs typeface="Times New Roman" pitchFamily="18" charset="0"/>
            </a:endParaRPr>
          </a:p>
        </p:txBody>
      </p:sp>
      <p:sp>
        <p:nvSpPr>
          <p:cNvPr id="6" name="AutoShape 4"/>
          <p:cNvSpPr>
            <a:spLocks noChangeArrowheads="1"/>
          </p:cNvSpPr>
          <p:nvPr/>
        </p:nvSpPr>
        <p:spPr bwMode="auto">
          <a:xfrm>
            <a:off x="228600" y="2246784"/>
            <a:ext cx="1066800" cy="2895600"/>
          </a:xfrm>
          <a:prstGeom prst="flowChartPredefined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Times New Roman" pitchFamily="18" charset="0"/>
              <a:ea typeface="標楷體" pitchFamily="65" charset="-120"/>
              <a:cs typeface="Times New Roman" pitchFamily="18" charset="0"/>
            </a:endParaRPr>
          </a:p>
        </p:txBody>
      </p:sp>
      <p:sp>
        <p:nvSpPr>
          <p:cNvPr id="7" name="AutoShape 5"/>
          <p:cNvSpPr>
            <a:spLocks noChangeArrowheads="1"/>
          </p:cNvSpPr>
          <p:nvPr/>
        </p:nvSpPr>
        <p:spPr bwMode="auto">
          <a:xfrm>
            <a:off x="1541463" y="3694584"/>
            <a:ext cx="2497137" cy="1966913"/>
          </a:xfrm>
          <a:prstGeom prst="rightArrow">
            <a:avLst>
              <a:gd name="adj1" fmla="val 50000"/>
              <a:gd name="adj2" fmla="val 31739"/>
            </a:avLst>
          </a:prstGeom>
          <a:solidFill>
            <a:srgbClr val="FF6600"/>
          </a:solidFill>
          <a:ln w="12700">
            <a:solidFill>
              <a:srgbClr val="000000"/>
            </a:solidFill>
            <a:prstDash val="sysDot"/>
            <a:miter lim="800000"/>
            <a:headEnd/>
            <a:tailEnd/>
          </a:ln>
        </p:spPr>
        <p:txBody>
          <a:bodyPr/>
          <a:lstStyle/>
          <a:p>
            <a:endParaRPr lang="zh-TW" altLang="en-US">
              <a:latin typeface="Times New Roman" pitchFamily="18" charset="0"/>
              <a:ea typeface="標楷體" pitchFamily="65" charset="-120"/>
              <a:cs typeface="Times New Roman" pitchFamily="18" charset="0"/>
            </a:endParaRPr>
          </a:p>
        </p:txBody>
      </p:sp>
      <p:sp>
        <p:nvSpPr>
          <p:cNvPr id="8" name="Oval 6"/>
          <p:cNvSpPr>
            <a:spLocks noChangeArrowheads="1"/>
          </p:cNvSpPr>
          <p:nvPr/>
        </p:nvSpPr>
        <p:spPr bwMode="auto">
          <a:xfrm>
            <a:off x="1749425" y="4199409"/>
            <a:ext cx="1665288" cy="454025"/>
          </a:xfrm>
          <a:prstGeom prst="ellipse">
            <a:avLst/>
          </a:prstGeom>
          <a:solidFill>
            <a:srgbClr val="FFFFFF"/>
          </a:solidFill>
          <a:ln w="9525">
            <a:solidFill>
              <a:srgbClr val="000000"/>
            </a:solidFill>
            <a:round/>
            <a:headEnd/>
            <a:tailEnd/>
          </a:ln>
        </p:spPr>
        <p:txBody>
          <a:bodyPr/>
          <a:lstStyle/>
          <a:p>
            <a:endParaRPr lang="zh-TW" altLang="en-US">
              <a:latin typeface="Times New Roman" pitchFamily="18" charset="0"/>
              <a:ea typeface="標楷體" pitchFamily="65" charset="-120"/>
              <a:cs typeface="Times New Roman" pitchFamily="18" charset="0"/>
            </a:endParaRPr>
          </a:p>
        </p:txBody>
      </p:sp>
      <p:sp>
        <p:nvSpPr>
          <p:cNvPr id="9" name="Oval 7"/>
          <p:cNvSpPr>
            <a:spLocks noChangeArrowheads="1"/>
          </p:cNvSpPr>
          <p:nvPr/>
        </p:nvSpPr>
        <p:spPr bwMode="auto">
          <a:xfrm>
            <a:off x="1749425" y="4678834"/>
            <a:ext cx="1665288" cy="454025"/>
          </a:xfrm>
          <a:prstGeom prst="ellipse">
            <a:avLst/>
          </a:prstGeom>
          <a:solidFill>
            <a:srgbClr val="FFFFFF"/>
          </a:solidFill>
          <a:ln w="9525">
            <a:solidFill>
              <a:srgbClr val="000000"/>
            </a:solidFill>
            <a:round/>
            <a:headEnd/>
            <a:tailEnd/>
          </a:ln>
        </p:spPr>
        <p:txBody>
          <a:bodyPr/>
          <a:lstStyle/>
          <a:p>
            <a:endParaRPr lang="zh-TW" altLang="en-US">
              <a:latin typeface="Times New Roman" pitchFamily="18" charset="0"/>
              <a:ea typeface="標楷體" pitchFamily="65" charset="-120"/>
              <a:cs typeface="Times New Roman" pitchFamily="18" charset="0"/>
            </a:endParaRPr>
          </a:p>
        </p:txBody>
      </p:sp>
      <p:sp>
        <p:nvSpPr>
          <p:cNvPr id="10" name="WordArt 8"/>
          <p:cNvSpPr>
            <a:spLocks noChangeArrowheads="1" noChangeShapeType="1" noTextEdit="1"/>
          </p:cNvSpPr>
          <p:nvPr/>
        </p:nvSpPr>
        <p:spPr bwMode="auto">
          <a:xfrm>
            <a:off x="2008188" y="4312122"/>
            <a:ext cx="1111250" cy="203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TW" altLang="en-US" sz="1200" kern="10">
                <a:ln w="9525">
                  <a:solidFill>
                    <a:srgbClr val="000000"/>
                  </a:solidFill>
                  <a:round/>
                  <a:headEnd/>
                  <a:tailEnd/>
                </a:ln>
                <a:solidFill>
                  <a:srgbClr val="000000"/>
                </a:solidFill>
                <a:latin typeface="Times New Roman" pitchFamily="18" charset="0"/>
                <a:ea typeface="標楷體" pitchFamily="65" charset="-120"/>
                <a:cs typeface="Times New Roman" pitchFamily="18" charset="0"/>
              </a:rPr>
              <a:t>作業活動</a:t>
            </a:r>
          </a:p>
        </p:txBody>
      </p:sp>
      <p:sp>
        <p:nvSpPr>
          <p:cNvPr id="11" name="WordArt 9"/>
          <p:cNvSpPr>
            <a:spLocks noChangeArrowheads="1" noChangeShapeType="1" noTextEdit="1"/>
          </p:cNvSpPr>
          <p:nvPr/>
        </p:nvSpPr>
        <p:spPr bwMode="auto">
          <a:xfrm>
            <a:off x="1870075" y="4742334"/>
            <a:ext cx="1387475" cy="2698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TW" altLang="en-US" sz="1200" kern="10" dirty="0" smtClean="0">
                <a:ln w="9525">
                  <a:solidFill>
                    <a:srgbClr val="000000"/>
                  </a:solidFill>
                  <a:round/>
                  <a:headEnd/>
                  <a:tailEnd/>
                </a:ln>
                <a:solidFill>
                  <a:srgbClr val="000000"/>
                </a:solidFill>
                <a:latin typeface="Times New Roman" pitchFamily="18" charset="0"/>
                <a:ea typeface="標楷體" pitchFamily="65" charset="-120"/>
                <a:cs typeface="Times New Roman" pitchFamily="18" charset="0"/>
              </a:rPr>
              <a:t>其他</a:t>
            </a:r>
            <a:endParaRPr lang="zh-TW" altLang="en-US" sz="1200" kern="10" dirty="0">
              <a:ln w="9525">
                <a:solidFill>
                  <a:srgbClr val="000000"/>
                </a:solidFill>
                <a:round/>
                <a:headEnd/>
                <a:tailEnd/>
              </a:ln>
              <a:solidFill>
                <a:srgbClr val="000000"/>
              </a:solidFill>
              <a:latin typeface="Times New Roman" pitchFamily="18" charset="0"/>
              <a:ea typeface="標楷體" pitchFamily="65" charset="-120"/>
              <a:cs typeface="Times New Roman" pitchFamily="18" charset="0"/>
            </a:endParaRPr>
          </a:p>
          <a:p>
            <a:pPr algn="ctr"/>
            <a:r>
              <a:rPr lang="zh-TW" altLang="en-US" sz="1200" kern="10" dirty="0">
                <a:ln w="9525">
                  <a:solidFill>
                    <a:srgbClr val="000000"/>
                  </a:solidFill>
                  <a:round/>
                  <a:headEnd/>
                  <a:tailEnd/>
                </a:ln>
                <a:solidFill>
                  <a:srgbClr val="000000"/>
                </a:solidFill>
                <a:latin typeface="Times New Roman" pitchFamily="18" charset="0"/>
                <a:ea typeface="標楷體" pitchFamily="65" charset="-120"/>
                <a:cs typeface="Times New Roman" pitchFamily="18" charset="0"/>
              </a:rPr>
              <a:t>職業上原因</a:t>
            </a:r>
          </a:p>
        </p:txBody>
      </p:sp>
      <p:sp>
        <p:nvSpPr>
          <p:cNvPr id="12" name="WordArt 10"/>
          <p:cNvSpPr>
            <a:spLocks noChangeArrowheads="1" noChangeShapeType="1" noTextEdit="1"/>
          </p:cNvSpPr>
          <p:nvPr/>
        </p:nvSpPr>
        <p:spPr bwMode="auto">
          <a:xfrm>
            <a:off x="2133600" y="5904384"/>
            <a:ext cx="1162050" cy="454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TW" altLang="en-US" sz="1600" kern="10" dirty="0" smtClean="0">
                <a:ln w="9525">
                  <a:solidFill>
                    <a:schemeClr val="tx1"/>
                  </a:solidFill>
                  <a:round/>
                  <a:headEnd/>
                  <a:tailEnd/>
                </a:ln>
                <a:latin typeface="Times New Roman" pitchFamily="18" charset="0"/>
                <a:ea typeface="標楷體" pitchFamily="65" charset="-120"/>
                <a:cs typeface="Times New Roman" pitchFamily="18" charset="0"/>
              </a:rPr>
              <a:t>起因</a:t>
            </a:r>
            <a:endParaRPr lang="zh-TW" altLang="en-US" sz="1600" kern="10" dirty="0">
              <a:ln w="9525">
                <a:solidFill>
                  <a:schemeClr val="tx1"/>
                </a:solidFill>
                <a:round/>
                <a:headEnd/>
                <a:tailEnd/>
              </a:ln>
              <a:latin typeface="Times New Roman" pitchFamily="18" charset="0"/>
              <a:ea typeface="標楷體" pitchFamily="65" charset="-120"/>
              <a:cs typeface="Times New Roman" pitchFamily="18" charset="0"/>
            </a:endParaRPr>
          </a:p>
        </p:txBody>
      </p:sp>
      <p:grpSp>
        <p:nvGrpSpPr>
          <p:cNvPr id="13" name="Group 11"/>
          <p:cNvGrpSpPr>
            <a:grpSpLocks/>
          </p:cNvGrpSpPr>
          <p:nvPr/>
        </p:nvGrpSpPr>
        <p:grpSpPr bwMode="auto">
          <a:xfrm>
            <a:off x="7086600" y="1560984"/>
            <a:ext cx="1887538" cy="3952875"/>
            <a:chOff x="4571" y="816"/>
            <a:chExt cx="1189" cy="2490"/>
          </a:xfrm>
        </p:grpSpPr>
        <p:sp>
          <p:nvSpPr>
            <p:cNvPr id="14" name="AutoShape 12"/>
            <p:cNvSpPr>
              <a:spLocks noChangeArrowheads="1"/>
            </p:cNvSpPr>
            <p:nvPr/>
          </p:nvSpPr>
          <p:spPr bwMode="auto">
            <a:xfrm>
              <a:off x="4582" y="816"/>
              <a:ext cx="1178" cy="437"/>
            </a:xfrm>
            <a:prstGeom prst="flowChartDisplay">
              <a:avLst/>
            </a:prstGeom>
            <a:solidFill>
              <a:srgbClr val="00FF00"/>
            </a:solidFill>
            <a:ln w="9525">
              <a:solidFill>
                <a:srgbClr val="000000"/>
              </a:solidFill>
              <a:miter lim="800000"/>
              <a:headEnd/>
              <a:tailEnd/>
            </a:ln>
          </p:spPr>
          <p:txBody>
            <a:bodyPr/>
            <a:lstStyle/>
            <a:p>
              <a:endParaRPr lang="zh-TW" altLang="en-US">
                <a:latin typeface="Times New Roman" pitchFamily="18" charset="0"/>
                <a:ea typeface="標楷體" pitchFamily="65" charset="-120"/>
                <a:cs typeface="Times New Roman" pitchFamily="18" charset="0"/>
              </a:endParaRPr>
            </a:p>
          </p:txBody>
        </p:sp>
        <p:sp>
          <p:nvSpPr>
            <p:cNvPr id="15" name="AutoShape 13"/>
            <p:cNvSpPr>
              <a:spLocks noChangeArrowheads="1"/>
            </p:cNvSpPr>
            <p:nvPr/>
          </p:nvSpPr>
          <p:spPr bwMode="auto">
            <a:xfrm>
              <a:off x="4582" y="1499"/>
              <a:ext cx="1178" cy="439"/>
            </a:xfrm>
            <a:prstGeom prst="flowChartDisplay">
              <a:avLst/>
            </a:prstGeom>
            <a:solidFill>
              <a:srgbClr val="00FF00"/>
            </a:solidFill>
            <a:ln w="9525">
              <a:solidFill>
                <a:srgbClr val="000000"/>
              </a:solidFill>
              <a:miter lim="800000"/>
              <a:headEnd/>
              <a:tailEnd/>
            </a:ln>
          </p:spPr>
          <p:txBody>
            <a:bodyPr/>
            <a:lstStyle/>
            <a:p>
              <a:endParaRPr lang="zh-TW" altLang="en-US">
                <a:latin typeface="Times New Roman" pitchFamily="18" charset="0"/>
                <a:ea typeface="標楷體" pitchFamily="65" charset="-120"/>
                <a:cs typeface="Times New Roman" pitchFamily="18" charset="0"/>
              </a:endParaRPr>
            </a:p>
          </p:txBody>
        </p:sp>
        <p:sp>
          <p:nvSpPr>
            <p:cNvPr id="16" name="AutoShape 14"/>
            <p:cNvSpPr>
              <a:spLocks noChangeArrowheads="1"/>
            </p:cNvSpPr>
            <p:nvPr/>
          </p:nvSpPr>
          <p:spPr bwMode="auto">
            <a:xfrm>
              <a:off x="4582" y="2183"/>
              <a:ext cx="1178" cy="438"/>
            </a:xfrm>
            <a:prstGeom prst="flowChartDisplay">
              <a:avLst/>
            </a:prstGeom>
            <a:solidFill>
              <a:srgbClr val="00FF00"/>
            </a:solidFill>
            <a:ln w="9525">
              <a:solidFill>
                <a:srgbClr val="000000"/>
              </a:solidFill>
              <a:miter lim="800000"/>
              <a:headEnd/>
              <a:tailEnd/>
            </a:ln>
          </p:spPr>
          <p:txBody>
            <a:bodyPr/>
            <a:lstStyle/>
            <a:p>
              <a:endParaRPr lang="zh-TW" altLang="en-US">
                <a:latin typeface="Times New Roman" pitchFamily="18" charset="0"/>
                <a:ea typeface="標楷體" pitchFamily="65" charset="-120"/>
                <a:cs typeface="Times New Roman" pitchFamily="18" charset="0"/>
              </a:endParaRPr>
            </a:p>
          </p:txBody>
        </p:sp>
        <p:sp>
          <p:nvSpPr>
            <p:cNvPr id="17" name="AutoShape 15"/>
            <p:cNvSpPr>
              <a:spLocks noChangeArrowheads="1"/>
            </p:cNvSpPr>
            <p:nvPr/>
          </p:nvSpPr>
          <p:spPr bwMode="auto">
            <a:xfrm>
              <a:off x="4571" y="2867"/>
              <a:ext cx="1178" cy="439"/>
            </a:xfrm>
            <a:prstGeom prst="flowChartDisplay">
              <a:avLst/>
            </a:prstGeom>
            <a:solidFill>
              <a:srgbClr val="00FF00"/>
            </a:solidFill>
            <a:ln w="9525">
              <a:solidFill>
                <a:srgbClr val="000000"/>
              </a:solidFill>
              <a:miter lim="800000"/>
              <a:headEnd/>
              <a:tailEnd/>
            </a:ln>
          </p:spPr>
          <p:txBody>
            <a:bodyPr/>
            <a:lstStyle/>
            <a:p>
              <a:endParaRPr lang="zh-TW" altLang="en-US">
                <a:latin typeface="Times New Roman" pitchFamily="18" charset="0"/>
                <a:ea typeface="標楷體" pitchFamily="65" charset="-120"/>
                <a:cs typeface="Times New Roman" pitchFamily="18" charset="0"/>
              </a:endParaRPr>
            </a:p>
          </p:txBody>
        </p:sp>
        <p:sp>
          <p:nvSpPr>
            <p:cNvPr id="18" name="WordArt 16"/>
            <p:cNvSpPr>
              <a:spLocks noChangeArrowheads="1" noChangeShapeType="1" noTextEdit="1"/>
            </p:cNvSpPr>
            <p:nvPr/>
          </p:nvSpPr>
          <p:spPr bwMode="auto">
            <a:xfrm>
              <a:off x="4909" y="944"/>
              <a:ext cx="546" cy="1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TW" altLang="en-US" sz="1400" kern="10" dirty="0" smtClean="0">
                  <a:ln w="9525">
                    <a:solidFill>
                      <a:srgbClr val="000000"/>
                    </a:solidFill>
                    <a:round/>
                    <a:headEnd/>
                    <a:tailEnd/>
                  </a:ln>
                  <a:solidFill>
                    <a:srgbClr val="000000"/>
                  </a:solidFill>
                  <a:latin typeface="Times New Roman" pitchFamily="18" charset="0"/>
                  <a:ea typeface="標楷體" pitchFamily="65" charset="-120"/>
                  <a:cs typeface="Times New Roman" pitchFamily="18" charset="0"/>
                </a:rPr>
                <a:t>疾病</a:t>
              </a:r>
              <a:endParaRPr lang="zh-TW" altLang="en-US" sz="1400" kern="10" dirty="0">
                <a:ln w="9525">
                  <a:solidFill>
                    <a:srgbClr val="000000"/>
                  </a:solidFill>
                  <a:round/>
                  <a:headEnd/>
                  <a:tailEnd/>
                </a:ln>
                <a:solidFill>
                  <a:srgbClr val="000000"/>
                </a:solidFill>
                <a:latin typeface="Times New Roman" pitchFamily="18" charset="0"/>
                <a:ea typeface="標楷體" pitchFamily="65" charset="-120"/>
                <a:cs typeface="Times New Roman" pitchFamily="18" charset="0"/>
              </a:endParaRPr>
            </a:p>
          </p:txBody>
        </p:sp>
        <p:sp>
          <p:nvSpPr>
            <p:cNvPr id="19" name="WordArt 17"/>
            <p:cNvSpPr>
              <a:spLocks noChangeArrowheads="1" noChangeShapeType="1" noTextEdit="1"/>
            </p:cNvSpPr>
            <p:nvPr/>
          </p:nvSpPr>
          <p:spPr bwMode="auto">
            <a:xfrm>
              <a:off x="4887" y="1637"/>
              <a:ext cx="546" cy="1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TW" altLang="en-US" sz="1400" kern="10" dirty="0" smtClean="0">
                  <a:ln w="9525">
                    <a:solidFill>
                      <a:srgbClr val="000000"/>
                    </a:solidFill>
                    <a:round/>
                    <a:headEnd/>
                    <a:tailEnd/>
                  </a:ln>
                  <a:solidFill>
                    <a:srgbClr val="000000"/>
                  </a:solidFill>
                  <a:latin typeface="Times New Roman" pitchFamily="18" charset="0"/>
                  <a:ea typeface="標楷體" pitchFamily="65" charset="-120"/>
                  <a:cs typeface="Times New Roman" pitchFamily="18" charset="0"/>
                </a:rPr>
                <a:t>傷害</a:t>
              </a:r>
              <a:endParaRPr lang="zh-TW" altLang="en-US" sz="1400" kern="10" dirty="0">
                <a:ln w="9525">
                  <a:solidFill>
                    <a:srgbClr val="000000"/>
                  </a:solidFill>
                  <a:round/>
                  <a:headEnd/>
                  <a:tailEnd/>
                </a:ln>
                <a:solidFill>
                  <a:srgbClr val="000000"/>
                </a:solidFill>
                <a:latin typeface="Times New Roman" pitchFamily="18" charset="0"/>
                <a:ea typeface="標楷體" pitchFamily="65" charset="-120"/>
                <a:cs typeface="Times New Roman" pitchFamily="18" charset="0"/>
              </a:endParaRPr>
            </a:p>
          </p:txBody>
        </p:sp>
        <p:sp>
          <p:nvSpPr>
            <p:cNvPr id="20" name="WordArt 18"/>
            <p:cNvSpPr>
              <a:spLocks noChangeArrowheads="1" noChangeShapeType="1" noTextEdit="1"/>
            </p:cNvSpPr>
            <p:nvPr/>
          </p:nvSpPr>
          <p:spPr bwMode="auto">
            <a:xfrm>
              <a:off x="4898" y="2311"/>
              <a:ext cx="546" cy="1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TW" altLang="en-US" sz="1400" kern="10" dirty="0" smtClean="0">
                  <a:ln w="9525">
                    <a:solidFill>
                      <a:srgbClr val="000000"/>
                    </a:solidFill>
                    <a:round/>
                    <a:headEnd/>
                    <a:tailEnd/>
                  </a:ln>
                  <a:solidFill>
                    <a:srgbClr val="000000"/>
                  </a:solidFill>
                  <a:latin typeface="Times New Roman" pitchFamily="18" charset="0"/>
                  <a:ea typeface="標楷體" pitchFamily="65" charset="-120"/>
                  <a:cs typeface="Times New Roman" pitchFamily="18" charset="0"/>
                </a:rPr>
                <a:t>失能</a:t>
              </a:r>
              <a:endParaRPr lang="zh-TW" altLang="en-US" sz="1400" kern="10" dirty="0">
                <a:ln w="9525">
                  <a:solidFill>
                    <a:srgbClr val="000000"/>
                  </a:solidFill>
                  <a:round/>
                  <a:headEnd/>
                  <a:tailEnd/>
                </a:ln>
                <a:solidFill>
                  <a:srgbClr val="000000"/>
                </a:solidFill>
                <a:latin typeface="Times New Roman" pitchFamily="18" charset="0"/>
                <a:ea typeface="標楷體" pitchFamily="65" charset="-120"/>
                <a:cs typeface="Times New Roman" pitchFamily="18" charset="0"/>
              </a:endParaRPr>
            </a:p>
          </p:txBody>
        </p:sp>
        <p:sp>
          <p:nvSpPr>
            <p:cNvPr id="21" name="WordArt 19"/>
            <p:cNvSpPr>
              <a:spLocks noChangeArrowheads="1" noChangeShapeType="1" noTextEdit="1"/>
            </p:cNvSpPr>
            <p:nvPr/>
          </p:nvSpPr>
          <p:spPr bwMode="auto">
            <a:xfrm>
              <a:off x="4887" y="2996"/>
              <a:ext cx="546" cy="17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TW" altLang="en-US" sz="1400" kern="10" dirty="0" smtClean="0">
                  <a:ln w="9525">
                    <a:solidFill>
                      <a:srgbClr val="000000"/>
                    </a:solidFill>
                    <a:round/>
                    <a:headEnd/>
                    <a:tailEnd/>
                  </a:ln>
                  <a:solidFill>
                    <a:srgbClr val="000000"/>
                  </a:solidFill>
                  <a:latin typeface="Times New Roman" pitchFamily="18" charset="0"/>
                  <a:ea typeface="標楷體" pitchFamily="65" charset="-120"/>
                  <a:cs typeface="Times New Roman" pitchFamily="18" charset="0"/>
                </a:rPr>
                <a:t>死亡</a:t>
              </a:r>
              <a:endParaRPr lang="zh-TW" altLang="en-US" sz="1400" kern="10" dirty="0">
                <a:ln w="9525">
                  <a:solidFill>
                    <a:srgbClr val="000000"/>
                  </a:solidFill>
                  <a:round/>
                  <a:headEnd/>
                  <a:tailEnd/>
                </a:ln>
                <a:solidFill>
                  <a:srgbClr val="000000"/>
                </a:solidFill>
                <a:latin typeface="Times New Roman" pitchFamily="18" charset="0"/>
                <a:ea typeface="標楷體" pitchFamily="65" charset="-120"/>
                <a:cs typeface="Times New Roman" pitchFamily="18" charset="0"/>
              </a:endParaRPr>
            </a:p>
          </p:txBody>
        </p:sp>
      </p:grpSp>
      <p:sp>
        <p:nvSpPr>
          <p:cNvPr id="22" name="WordArt 20"/>
          <p:cNvSpPr>
            <a:spLocks noChangeArrowheads="1" noChangeShapeType="1" noTextEdit="1"/>
          </p:cNvSpPr>
          <p:nvPr/>
        </p:nvSpPr>
        <p:spPr bwMode="auto">
          <a:xfrm>
            <a:off x="7391400" y="5904384"/>
            <a:ext cx="1247775" cy="4778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TW" altLang="en-US" sz="1600" kern="10" dirty="0" smtClean="0">
                <a:ln w="9525">
                  <a:solidFill>
                    <a:schemeClr val="tx1"/>
                  </a:solidFill>
                  <a:round/>
                  <a:headEnd/>
                  <a:tailEnd/>
                </a:ln>
                <a:latin typeface="Times New Roman" pitchFamily="18" charset="0"/>
                <a:ea typeface="標楷體" pitchFamily="65" charset="-120"/>
                <a:cs typeface="Times New Roman" pitchFamily="18" charset="0"/>
              </a:rPr>
              <a:t>結果</a:t>
            </a:r>
            <a:endParaRPr lang="zh-TW" altLang="en-US" sz="1600" kern="10" dirty="0">
              <a:ln w="9525">
                <a:solidFill>
                  <a:schemeClr val="tx1"/>
                </a:solidFill>
                <a:round/>
                <a:headEnd/>
                <a:tailEnd/>
              </a:ln>
              <a:latin typeface="Times New Roman" pitchFamily="18" charset="0"/>
              <a:ea typeface="標楷體" pitchFamily="65" charset="-120"/>
              <a:cs typeface="Times New Roman" pitchFamily="18" charset="0"/>
            </a:endParaRPr>
          </a:p>
        </p:txBody>
      </p:sp>
      <p:sp>
        <p:nvSpPr>
          <p:cNvPr id="23" name="AutoShape 21"/>
          <p:cNvSpPr>
            <a:spLocks noChangeArrowheads="1"/>
          </p:cNvSpPr>
          <p:nvPr/>
        </p:nvSpPr>
        <p:spPr bwMode="auto">
          <a:xfrm>
            <a:off x="6629400" y="3008784"/>
            <a:ext cx="519113" cy="1311275"/>
          </a:xfrm>
          <a:prstGeom prst="rightArrow">
            <a:avLst>
              <a:gd name="adj1" fmla="val 50000"/>
              <a:gd name="adj2" fmla="val 25000"/>
            </a:avLst>
          </a:prstGeom>
          <a:solidFill>
            <a:srgbClr val="008000"/>
          </a:solidFill>
          <a:ln w="9525">
            <a:solidFill>
              <a:srgbClr val="000000"/>
            </a:solidFill>
            <a:miter lim="800000"/>
            <a:headEnd/>
            <a:tailEnd/>
          </a:ln>
        </p:spPr>
        <p:txBody>
          <a:bodyPr/>
          <a:lstStyle/>
          <a:p>
            <a:endParaRPr lang="zh-TW" altLang="en-US">
              <a:latin typeface="Times New Roman" pitchFamily="18" charset="0"/>
              <a:ea typeface="標楷體" pitchFamily="65" charset="-120"/>
              <a:cs typeface="Times New Roman" pitchFamily="18" charset="0"/>
            </a:endParaRPr>
          </a:p>
        </p:txBody>
      </p:sp>
      <p:sp>
        <p:nvSpPr>
          <p:cNvPr id="25" name="Text Box 24"/>
          <p:cNvSpPr txBox="1">
            <a:spLocks noChangeArrowheads="1"/>
          </p:cNvSpPr>
          <p:nvPr/>
        </p:nvSpPr>
        <p:spPr bwMode="auto">
          <a:xfrm>
            <a:off x="406400" y="2449984"/>
            <a:ext cx="685800" cy="2540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4000" b="1" dirty="0">
                <a:latin typeface="Times New Roman" pitchFamily="18" charset="0"/>
                <a:ea typeface="標楷體" pitchFamily="65" charset="-120"/>
                <a:cs typeface="Times New Roman" pitchFamily="18" charset="0"/>
              </a:rPr>
              <a:t>勞動場所</a:t>
            </a:r>
          </a:p>
        </p:txBody>
      </p:sp>
      <p:sp>
        <p:nvSpPr>
          <p:cNvPr id="26" name="Text Box 25"/>
          <p:cNvSpPr txBox="1">
            <a:spLocks noChangeArrowheads="1"/>
          </p:cNvSpPr>
          <p:nvPr/>
        </p:nvSpPr>
        <p:spPr bwMode="auto">
          <a:xfrm>
            <a:off x="4495800" y="1484784"/>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800" b="1" dirty="0" smtClean="0">
                <a:solidFill>
                  <a:srgbClr val="FF0000"/>
                </a:solidFill>
                <a:latin typeface="Times New Roman" pitchFamily="18" charset="0"/>
                <a:ea typeface="標楷體" pitchFamily="65" charset="-120"/>
                <a:cs typeface="Times New Roman" pitchFamily="18" charset="0"/>
              </a:rPr>
              <a:t>工作者</a:t>
            </a:r>
            <a:endParaRPr lang="zh-TW" altLang="en-US" sz="2800" b="1" dirty="0">
              <a:solidFill>
                <a:srgbClr val="FF0000"/>
              </a:solidFill>
              <a:latin typeface="Times New Roman" pitchFamily="18" charset="0"/>
              <a:ea typeface="標楷體" pitchFamily="65" charset="-120"/>
              <a:cs typeface="Times New Roman" pitchFamily="18" charset="0"/>
            </a:endParaRPr>
          </a:p>
        </p:txBody>
      </p:sp>
      <p:sp>
        <p:nvSpPr>
          <p:cNvPr id="27" name="WordArt 26"/>
          <p:cNvSpPr>
            <a:spLocks noChangeArrowheads="1" noChangeShapeType="1" noTextEdit="1"/>
          </p:cNvSpPr>
          <p:nvPr/>
        </p:nvSpPr>
        <p:spPr bwMode="auto">
          <a:xfrm>
            <a:off x="304800" y="5904384"/>
            <a:ext cx="1162050" cy="454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TW" altLang="en-US" sz="1600" kern="10">
                <a:ln w="9525">
                  <a:solidFill>
                    <a:schemeClr val="tx1"/>
                  </a:solidFill>
                  <a:round/>
                  <a:headEnd/>
                  <a:tailEnd/>
                </a:ln>
                <a:latin typeface="Times New Roman" pitchFamily="18" charset="0"/>
                <a:ea typeface="標楷體" pitchFamily="65" charset="-120"/>
                <a:cs typeface="Times New Roman" pitchFamily="18" charset="0"/>
              </a:rPr>
              <a:t>地點</a:t>
            </a:r>
          </a:p>
        </p:txBody>
      </p:sp>
      <p:sp>
        <p:nvSpPr>
          <p:cNvPr id="28" name="WordArt 27"/>
          <p:cNvSpPr>
            <a:spLocks noChangeArrowheads="1" noChangeShapeType="1" noTextEdit="1"/>
          </p:cNvSpPr>
          <p:nvPr/>
        </p:nvSpPr>
        <p:spPr bwMode="auto">
          <a:xfrm>
            <a:off x="4648200" y="5904384"/>
            <a:ext cx="1162050" cy="454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TW" altLang="en-US" sz="1600" kern="10">
                <a:ln w="9525">
                  <a:solidFill>
                    <a:schemeClr val="tx1"/>
                  </a:solidFill>
                  <a:round/>
                  <a:headEnd/>
                  <a:tailEnd/>
                </a:ln>
                <a:latin typeface="Times New Roman" pitchFamily="18" charset="0"/>
                <a:ea typeface="標楷體" pitchFamily="65" charset="-120"/>
                <a:cs typeface="Times New Roman" pitchFamily="18" charset="0"/>
              </a:rPr>
              <a:t>對象</a:t>
            </a:r>
          </a:p>
        </p:txBody>
      </p:sp>
      <p:sp>
        <p:nvSpPr>
          <p:cNvPr id="29" name="Rectangle 29"/>
          <p:cNvSpPr>
            <a:spLocks noChangeArrowheads="1"/>
          </p:cNvSpPr>
          <p:nvPr/>
        </p:nvSpPr>
        <p:spPr bwMode="auto">
          <a:xfrm>
            <a:off x="457200" y="1484784"/>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600" b="1">
                <a:solidFill>
                  <a:srgbClr val="FF3300"/>
                </a:solidFill>
                <a:latin typeface="Times New Roman" pitchFamily="18" charset="0"/>
                <a:ea typeface="標楷體" pitchFamily="65" charset="-120"/>
                <a:cs typeface="Times New Roman" pitchFamily="18" charset="0"/>
              </a:rPr>
              <a:t>職業災害定義</a:t>
            </a:r>
          </a:p>
        </p:txBody>
      </p:sp>
      <p:sp>
        <p:nvSpPr>
          <p:cNvPr id="30" name="Rectangle 30"/>
          <p:cNvSpPr>
            <a:spLocks noChangeArrowheads="1"/>
          </p:cNvSpPr>
          <p:nvPr/>
        </p:nvSpPr>
        <p:spPr bwMode="auto">
          <a:xfrm>
            <a:off x="1530350" y="2259484"/>
            <a:ext cx="25844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b="1" dirty="0" smtClean="0">
                <a:solidFill>
                  <a:srgbClr val="000000"/>
                </a:solidFill>
                <a:latin typeface="Times New Roman" pitchFamily="18" charset="0"/>
                <a:ea typeface="標楷體" pitchFamily="65" charset="-120"/>
                <a:cs typeface="Times New Roman" pitchFamily="18" charset="0"/>
              </a:rPr>
              <a:t>建築物</a:t>
            </a:r>
            <a:r>
              <a:rPr lang="zh-TW" altLang="en-US" b="1" dirty="0">
                <a:solidFill>
                  <a:srgbClr val="000000"/>
                </a:solidFill>
                <a:latin typeface="Times New Roman" pitchFamily="18" charset="0"/>
                <a:ea typeface="標楷體" pitchFamily="65" charset="-120"/>
                <a:cs typeface="Times New Roman" pitchFamily="18" charset="0"/>
              </a:rPr>
              <a:t>、機械、設備、原料、材料、化學品、氣體、蒸氣、粉塵</a:t>
            </a:r>
          </a:p>
        </p:txBody>
      </p:sp>
      <p:pic>
        <p:nvPicPr>
          <p:cNvPr id="2050" name="Picture 2" descr="http://cliparts.co/cliparts/kTK/Be8/kTKBe8j8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305" y="2284885"/>
            <a:ext cx="322897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0197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scene3d>
          <a:camera prst="orthographicFront"/>
          <a:lightRig rig="threePt" dir="t"/>
        </a:scene3d>
        <a:sp3d>
          <a:bevelT w="139700" h="139700" prst="divot"/>
        </a:sp3d>
      </a:spPr>
      <a:bodyPr vert="horz" lIns="0" rIns="18288">
        <a:noAutofit/>
      </a:bodyPr>
      <a:lstStyle>
        <a:defPPr marL="0" marR="45720" indent="0"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30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王漢宗特明體一標準" pitchFamily="18" charset="-120"/>
            <a:ea typeface="王漢宗特明體一標準" pitchFamily="18" charset="-120"/>
            <a:cs typeface="+mn-cs"/>
          </a:defRPr>
        </a:defPPr>
      </a:lst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5247</TotalTime>
  <Words>6471</Words>
  <Application>Microsoft Office PowerPoint</Application>
  <PresentationFormat>如螢幕大小 (4:3)</PresentationFormat>
  <Paragraphs>583</Paragraphs>
  <Slides>75</Slides>
  <Notes>2</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75</vt:i4>
      </vt:variant>
    </vt:vector>
  </HeadingPairs>
  <TitlesOfParts>
    <vt:vector size="77" baseType="lpstr">
      <vt:lpstr>流線</vt:lpstr>
      <vt:lpstr>圖片</vt:lpstr>
      <vt:lpstr>法規說明</vt:lpstr>
      <vt:lpstr>大綱</vt:lpstr>
      <vt:lpstr>法源</vt:lpstr>
      <vt:lpstr>適用範圍</vt:lpstr>
      <vt:lpstr>PowerPoint 簡報</vt:lpstr>
      <vt:lpstr>名詞定義</vt:lpstr>
      <vt:lpstr>名詞定義(1)</vt:lpstr>
      <vt:lpstr>名詞定義(2)</vt:lpstr>
      <vt:lpstr>名詞定義(3)</vt:lpstr>
      <vt:lpstr>勞動場所定義</vt:lpstr>
      <vt:lpstr>職業災害通報規定(第37條2項)</vt:lpstr>
      <vt:lpstr>職業災害通報規定(第37條2項)</vt:lpstr>
      <vt:lpstr>職業災害通報規定(第37條4項)</vt:lpstr>
      <vt:lpstr>職業災害統計月報(第38條)</vt:lpstr>
      <vt:lpstr>職業災害月報表</vt:lpstr>
      <vt:lpstr>安全衛生預防設備或措施</vt:lpstr>
      <vt:lpstr>一般責任(雖無罰則但有責任,第5條)-1</vt:lpstr>
      <vt:lpstr>一般責任(雖無罰則但有責任,第5條)-2</vt:lpstr>
      <vt:lpstr>安全衛生設備及措施(第6條第1項)</vt:lpstr>
      <vt:lpstr>安全衛生設備及措施(第6條第1項)</vt:lpstr>
      <vt:lpstr>安全衛生設備及措施(第6條第1項)罰則</vt:lpstr>
      <vt:lpstr>安全衛生設備及措施(第6條第2項)</vt:lpstr>
      <vt:lpstr>安全衛生設備及措施(第6條第2項)罰則</vt:lpstr>
      <vt:lpstr>有立即發生危險-勞工退避(第18條)</vt:lpstr>
      <vt:lpstr>機械設備防護</vt:lpstr>
      <vt:lpstr>機械、設備、器具源頭安全管理(第7-9條)</vt:lpstr>
      <vt:lpstr>中央主管機關指定之機械、設備或器具(細12)</vt:lpstr>
      <vt:lpstr>PowerPoint 簡報</vt:lpstr>
      <vt:lpstr>PowerPoint 簡報</vt:lpstr>
      <vt:lpstr>危險性之機械或設備(第16條)</vt:lpstr>
      <vt:lpstr>危險性之機械或設備操作人員(第24條)</vt:lpstr>
      <vt:lpstr>危險性之機械</vt:lpstr>
      <vt:lpstr>危險性之設備</vt:lpstr>
      <vt:lpstr>化學品管理</vt:lpstr>
      <vt:lpstr>危害性之化學品標示、安全資料表(第10條)</vt:lpstr>
      <vt:lpstr>危害性之化學品標示、安全資料表(第10條)罰則</vt:lpstr>
      <vt:lpstr>危害性之化學品風險評估(第11條)</vt:lpstr>
      <vt:lpstr>作業環境監測(第12條)</vt:lpstr>
      <vt:lpstr>作業環境監測(第12條)</vt:lpstr>
      <vt:lpstr>應實施環境監測之作業場所(細17)</vt:lpstr>
      <vt:lpstr>新化學物質登記、評估及核准制度(第13條)</vt:lpstr>
      <vt:lpstr>管制性化學品非經許可不得運作(第14條)</vt:lpstr>
      <vt:lpstr>管制性化學品</vt:lpstr>
      <vt:lpstr>優先管理化學品(1)</vt:lpstr>
      <vt:lpstr>優先管理化學品(2)</vt:lpstr>
      <vt:lpstr>優先管理化學品(3)</vt:lpstr>
      <vt:lpstr>勞工健康保護</vt:lpstr>
      <vt:lpstr>體格檢查、健康檢查(第20條)</vt:lpstr>
      <vt:lpstr>體格檢查、健康檢查(第20條)</vt:lpstr>
      <vt:lpstr>健檢異常依醫囑管理(第21條)</vt:lpstr>
      <vt:lpstr>母性保護1(第30條)</vt:lpstr>
      <vt:lpstr>母性保護2(第30條)</vt:lpstr>
      <vt:lpstr>母性保護3(第31條)</vt:lpstr>
      <vt:lpstr>母性保護4-健康危害之虞(細則39條)</vt:lpstr>
      <vt:lpstr>少年勞工保護(第29條)</vt:lpstr>
      <vt:lpstr>職業安全衛生管理</vt:lpstr>
      <vt:lpstr>職業安全衛生管理事項(第23條)</vt:lpstr>
      <vt:lpstr>職業安全衛生組織之職責(管理辦法5-1)</vt:lpstr>
      <vt:lpstr>職業安全衛生人員之職責(管理辦法5-1)</vt:lpstr>
      <vt:lpstr>工作場所負責人及各級主管之職責(管理辦法5-1)</vt:lpstr>
      <vt:lpstr>醫護人員（第22條）</vt:lpstr>
      <vt:lpstr>安全衛生工作守則之內容(第34條)</vt:lpstr>
      <vt:lpstr>安全衛生工作守則之內容(細則41)</vt:lpstr>
      <vt:lpstr>教育訓練（第32條）</vt:lpstr>
      <vt:lpstr>承攬管理</vt:lpstr>
      <vt:lpstr>承攬(1)：職業災害補償、賠償責任(第25條)</vt:lpstr>
      <vt:lpstr>承攬(2)：告知義務(第26條)</vt:lpstr>
      <vt:lpstr>承攬(3)：共同作業承攬管理(第27條)</vt:lpstr>
      <vt:lpstr>承攬(3)：共同作業承攬管理(第27條)</vt:lpstr>
      <vt:lpstr>協議組織協議事項(細則38)</vt:lpstr>
      <vt:lpstr>承攬(4)：共同承攬(第28條)</vt:lpstr>
      <vt:lpstr>公布事業單位、雇主(第49條)-新增</vt:lpstr>
      <vt:lpstr>勞工之義務</vt:lpstr>
      <vt:lpstr>結語</vt:lpstr>
      <vt:lpstr>中國勞工安全衛生管理學會</vt:lpstr>
    </vt:vector>
  </TitlesOfParts>
  <Company>Collings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大專院校實驗場所 如何自主管理</dc:title>
  <dc:creator>Colling</dc:creator>
  <cp:lastModifiedBy>chench</cp:lastModifiedBy>
  <cp:revision>359</cp:revision>
  <cp:lastPrinted>2016-06-06T03:32:00Z</cp:lastPrinted>
  <dcterms:created xsi:type="dcterms:W3CDTF">2013-08-14T07:16:44Z</dcterms:created>
  <dcterms:modified xsi:type="dcterms:W3CDTF">2016-06-23T06:57:42Z</dcterms:modified>
</cp:coreProperties>
</file>